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0" r:id="rId4"/>
    <p:sldMasterId id="2147484167" r:id="rId5"/>
    <p:sldMasterId id="2147484191" r:id="rId6"/>
  </p:sldMasterIdLst>
  <p:notesMasterIdLst>
    <p:notesMasterId r:id="rId141"/>
  </p:notesMasterIdLst>
  <p:handoutMasterIdLst>
    <p:handoutMasterId r:id="rId142"/>
  </p:handoutMasterIdLst>
  <p:sldIdLst>
    <p:sldId id="686" r:id="rId7"/>
    <p:sldId id="1754" r:id="rId8"/>
    <p:sldId id="2126986865" r:id="rId9"/>
    <p:sldId id="592" r:id="rId10"/>
    <p:sldId id="2126986869" r:id="rId11"/>
    <p:sldId id="2126986868" r:id="rId12"/>
    <p:sldId id="2126986859" r:id="rId13"/>
    <p:sldId id="2126986849" r:id="rId14"/>
    <p:sldId id="2126986856" r:id="rId15"/>
    <p:sldId id="2126986894" r:id="rId16"/>
    <p:sldId id="1838" r:id="rId17"/>
    <p:sldId id="1841" r:id="rId18"/>
    <p:sldId id="1842" r:id="rId19"/>
    <p:sldId id="2126986910" r:id="rId20"/>
    <p:sldId id="2126986911" r:id="rId21"/>
    <p:sldId id="2126986904" r:id="rId22"/>
    <p:sldId id="1837" r:id="rId23"/>
    <p:sldId id="2126986870" r:id="rId24"/>
    <p:sldId id="2126986857" r:id="rId25"/>
    <p:sldId id="2126986860" r:id="rId26"/>
    <p:sldId id="1834" r:id="rId27"/>
    <p:sldId id="1831" r:id="rId28"/>
    <p:sldId id="1833" r:id="rId29"/>
    <p:sldId id="1812" r:id="rId30"/>
    <p:sldId id="1716" r:id="rId31"/>
    <p:sldId id="791" r:id="rId32"/>
    <p:sldId id="1800" r:id="rId33"/>
    <p:sldId id="2126986871" r:id="rId34"/>
    <p:sldId id="2126986872" r:id="rId35"/>
    <p:sldId id="2126986873" r:id="rId36"/>
    <p:sldId id="2126986874" r:id="rId37"/>
    <p:sldId id="2126986877" r:id="rId38"/>
    <p:sldId id="1733" r:id="rId39"/>
    <p:sldId id="1734" r:id="rId40"/>
    <p:sldId id="2126986875" r:id="rId41"/>
    <p:sldId id="1789" r:id="rId42"/>
    <p:sldId id="2126986867" r:id="rId43"/>
    <p:sldId id="2126986909" r:id="rId44"/>
    <p:sldId id="1718" r:id="rId45"/>
    <p:sldId id="2126986899" r:id="rId46"/>
    <p:sldId id="2126986906" r:id="rId47"/>
    <p:sldId id="2126986876" r:id="rId48"/>
    <p:sldId id="736" r:id="rId49"/>
    <p:sldId id="1813" r:id="rId50"/>
    <p:sldId id="734" r:id="rId51"/>
    <p:sldId id="1815" r:id="rId52"/>
    <p:sldId id="2126986907" r:id="rId53"/>
    <p:sldId id="733" r:id="rId54"/>
    <p:sldId id="2126986905" r:id="rId55"/>
    <p:sldId id="2126986908" r:id="rId56"/>
    <p:sldId id="731" r:id="rId57"/>
    <p:sldId id="426" r:id="rId58"/>
    <p:sldId id="427" r:id="rId59"/>
    <p:sldId id="737" r:id="rId60"/>
    <p:sldId id="725" r:id="rId61"/>
    <p:sldId id="2126986878" r:id="rId62"/>
    <p:sldId id="341" r:id="rId63"/>
    <p:sldId id="353" r:id="rId64"/>
    <p:sldId id="1790" r:id="rId65"/>
    <p:sldId id="1719" r:id="rId66"/>
    <p:sldId id="634" r:id="rId67"/>
    <p:sldId id="1710" r:id="rId68"/>
    <p:sldId id="635" r:id="rId69"/>
    <p:sldId id="1711" r:id="rId70"/>
    <p:sldId id="2126986879" r:id="rId71"/>
    <p:sldId id="2126986880" r:id="rId72"/>
    <p:sldId id="2126986881" r:id="rId73"/>
    <p:sldId id="2126986882" r:id="rId74"/>
    <p:sldId id="2126986897" r:id="rId75"/>
    <p:sldId id="728" r:id="rId76"/>
    <p:sldId id="727" r:id="rId77"/>
    <p:sldId id="2126986883" r:id="rId78"/>
    <p:sldId id="2126986896" r:id="rId79"/>
    <p:sldId id="2126986898" r:id="rId80"/>
    <p:sldId id="1810" r:id="rId81"/>
    <p:sldId id="2126986884" r:id="rId82"/>
    <p:sldId id="1740" r:id="rId83"/>
    <p:sldId id="1741" r:id="rId84"/>
    <p:sldId id="1742" r:id="rId85"/>
    <p:sldId id="753" r:id="rId86"/>
    <p:sldId id="624" r:id="rId87"/>
    <p:sldId id="1747" r:id="rId88"/>
    <p:sldId id="1791" r:id="rId89"/>
    <p:sldId id="1739" r:id="rId90"/>
    <p:sldId id="1755" r:id="rId91"/>
    <p:sldId id="1721" r:id="rId92"/>
    <p:sldId id="711" r:id="rId93"/>
    <p:sldId id="1737" r:id="rId94"/>
    <p:sldId id="721" r:id="rId95"/>
    <p:sldId id="1708" r:id="rId96"/>
    <p:sldId id="2126986885" r:id="rId97"/>
    <p:sldId id="720" r:id="rId98"/>
    <p:sldId id="718" r:id="rId99"/>
    <p:sldId id="1738" r:id="rId100"/>
    <p:sldId id="1715" r:id="rId101"/>
    <p:sldId id="2126986886" r:id="rId102"/>
    <p:sldId id="2126986887" r:id="rId103"/>
    <p:sldId id="701" r:id="rId104"/>
    <p:sldId id="2126986900" r:id="rId105"/>
    <p:sldId id="691" r:id="rId106"/>
    <p:sldId id="690" r:id="rId107"/>
    <p:sldId id="1781" r:id="rId108"/>
    <p:sldId id="1792" r:id="rId109"/>
    <p:sldId id="1756" r:id="rId110"/>
    <p:sldId id="1757" r:id="rId111"/>
    <p:sldId id="1778" r:id="rId112"/>
    <p:sldId id="629" r:id="rId113"/>
    <p:sldId id="631" r:id="rId114"/>
    <p:sldId id="746" r:id="rId115"/>
    <p:sldId id="745" r:id="rId116"/>
    <p:sldId id="702" r:id="rId117"/>
    <p:sldId id="1794" r:id="rId118"/>
    <p:sldId id="2126986863" r:id="rId119"/>
    <p:sldId id="2126986888" r:id="rId120"/>
    <p:sldId id="2126986889" r:id="rId121"/>
    <p:sldId id="2126986890" r:id="rId122"/>
    <p:sldId id="756" r:id="rId123"/>
    <p:sldId id="1745" r:id="rId124"/>
    <p:sldId id="1746" r:id="rId125"/>
    <p:sldId id="758" r:id="rId126"/>
    <p:sldId id="1744" r:id="rId127"/>
    <p:sldId id="697" r:id="rId128"/>
    <p:sldId id="1749" r:id="rId129"/>
    <p:sldId id="1750" r:id="rId130"/>
    <p:sldId id="1752" r:id="rId131"/>
    <p:sldId id="762" r:id="rId132"/>
    <p:sldId id="2126986891" r:id="rId133"/>
    <p:sldId id="2126986892" r:id="rId134"/>
    <p:sldId id="2126986893" r:id="rId135"/>
    <p:sldId id="2126986862" r:id="rId136"/>
    <p:sldId id="2126986895" r:id="rId137"/>
    <p:sldId id="2126986902" r:id="rId138"/>
    <p:sldId id="2126986903" r:id="rId139"/>
    <p:sldId id="1818" r:id="rId140"/>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F7BC42F9-480B-4EFC-818D-9E992ADBF653}">
          <p14:sldIdLst>
            <p14:sldId id="686"/>
            <p14:sldId id="1754"/>
            <p14:sldId id="2126986865"/>
            <p14:sldId id="592"/>
            <p14:sldId id="2126986869"/>
            <p14:sldId id="2126986868"/>
          </p14:sldIdLst>
        </p14:section>
        <p14:section name="NJGPA/GradReq" id="{2D9D723F-0173-4FB0-ACEF-950E31125BBA}">
          <p14:sldIdLst>
            <p14:sldId id="2126986859"/>
            <p14:sldId id="2126986849"/>
            <p14:sldId id="2126986856"/>
            <p14:sldId id="2126986894"/>
            <p14:sldId id="1838"/>
            <p14:sldId id="1841"/>
            <p14:sldId id="1842"/>
            <p14:sldId id="2126986910"/>
            <p14:sldId id="2126986911"/>
            <p14:sldId id="2126986904"/>
            <p14:sldId id="1837"/>
            <p14:sldId id="2126986870"/>
            <p14:sldId id="2126986857"/>
          </p14:sldIdLst>
        </p14:section>
        <p14:section name="For Review: Math Acctblty" id="{623889EF-640E-4FD4-825B-89E77AC9441B}">
          <p14:sldIdLst>
            <p14:sldId id="2126986860"/>
            <p14:sldId id="1834"/>
            <p14:sldId id="1831"/>
            <p14:sldId id="1833"/>
            <p14:sldId id="1812"/>
          </p14:sldIdLst>
        </p14:section>
        <p14:section name="Schedule" id="{EC114A8C-9807-4B5F-9F19-8863AE967936}">
          <p14:sldIdLst>
            <p14:sldId id="1716"/>
            <p14:sldId id="791"/>
            <p14:sldId id="1800"/>
            <p14:sldId id="2126986871"/>
            <p14:sldId id="2126986872"/>
            <p14:sldId id="2126986873"/>
            <p14:sldId id="2126986874"/>
            <p14:sldId id="2126986877"/>
            <p14:sldId id="1733"/>
            <p14:sldId id="1734"/>
            <p14:sldId id="2126986875"/>
          </p14:sldIdLst>
        </p14:section>
        <p14:section name="Testing Requirements" id="{84703986-A263-4E7A-B0C2-CD7D9466C031}">
          <p14:sldIdLst>
            <p14:sldId id="1789"/>
            <p14:sldId id="2126986867"/>
            <p14:sldId id="2126986909"/>
            <p14:sldId id="1718"/>
            <p14:sldId id="2126986899"/>
            <p14:sldId id="2126986906"/>
            <p14:sldId id="2126986876"/>
            <p14:sldId id="736"/>
            <p14:sldId id="1813"/>
            <p14:sldId id="734"/>
            <p14:sldId id="1815"/>
            <p14:sldId id="2126986907"/>
            <p14:sldId id="733"/>
            <p14:sldId id="2126986905"/>
            <p14:sldId id="2126986908"/>
            <p14:sldId id="731"/>
            <p14:sldId id="426"/>
            <p14:sldId id="427"/>
            <p14:sldId id="737"/>
            <p14:sldId id="725"/>
            <p14:sldId id="2126986878"/>
            <p14:sldId id="341"/>
            <p14:sldId id="353"/>
          </p14:sldIdLst>
        </p14:section>
        <p14:section name="Accessibility" id="{19F570F2-E52C-4025-97C5-4BFABF2FE84C}">
          <p14:sldIdLst>
            <p14:sldId id="1790"/>
            <p14:sldId id="1719"/>
            <p14:sldId id="634"/>
            <p14:sldId id="1710"/>
            <p14:sldId id="635"/>
            <p14:sldId id="1711"/>
            <p14:sldId id="2126986879"/>
            <p14:sldId id="2126986880"/>
            <p14:sldId id="2126986881"/>
            <p14:sldId id="2126986882"/>
            <p14:sldId id="2126986897"/>
            <p14:sldId id="728"/>
            <p14:sldId id="727"/>
            <p14:sldId id="2126986883"/>
            <p14:sldId id="2126986896"/>
            <p14:sldId id="2126986898"/>
          </p14:sldIdLst>
        </p14:section>
        <p14:section name="Calculators, MRS, Tools, and Periodic Table" id="{8373456D-C457-4E1F-8885-42E34D667D37}">
          <p14:sldIdLst>
            <p14:sldId id="1810"/>
            <p14:sldId id="2126986884"/>
            <p14:sldId id="1740"/>
            <p14:sldId id="1741"/>
            <p14:sldId id="1742"/>
            <p14:sldId id="753"/>
            <p14:sldId id="624"/>
            <p14:sldId id="1747"/>
          </p14:sldIdLst>
        </p14:section>
        <p14:section name="Test and Information Security" id="{AF66694D-8582-4E55-8182-4BCFF733A5D0}">
          <p14:sldIdLst>
            <p14:sldId id="1791"/>
            <p14:sldId id="1739"/>
            <p14:sldId id="1755"/>
            <p14:sldId id="1721"/>
            <p14:sldId id="711"/>
            <p14:sldId id="1737"/>
            <p14:sldId id="721"/>
            <p14:sldId id="1708"/>
            <p14:sldId id="2126986885"/>
            <p14:sldId id="720"/>
            <p14:sldId id="718"/>
            <p14:sldId id="1738"/>
            <p14:sldId id="1715"/>
            <p14:sldId id="2126986886"/>
            <p14:sldId id="2126986887"/>
            <p14:sldId id="701"/>
            <p14:sldId id="2126986900"/>
            <p14:sldId id="691"/>
            <p14:sldId id="690"/>
            <p14:sldId id="1781"/>
          </p14:sldIdLst>
        </p14:section>
        <p14:section name="Students Registration and Placement" id="{C8145777-1C7F-4B40-B827-ED2A20AF5A20}">
          <p14:sldIdLst>
            <p14:sldId id="1792"/>
            <p14:sldId id="1756"/>
            <p14:sldId id="1757"/>
            <p14:sldId id="1778"/>
            <p14:sldId id="629"/>
            <p14:sldId id="631"/>
            <p14:sldId id="746"/>
            <p14:sldId id="745"/>
            <p14:sldId id="702"/>
          </p14:sldIdLst>
        </p14:section>
        <p14:section name="Test Booklets and Other Materials" id="{731EFC98-EB60-493C-84A6-CE7C295559DC}">
          <p14:sldIdLst>
            <p14:sldId id="1794"/>
            <p14:sldId id="2126986863"/>
            <p14:sldId id="2126986888"/>
            <p14:sldId id="2126986889"/>
            <p14:sldId id="2126986890"/>
            <p14:sldId id="756"/>
            <p14:sldId id="1745"/>
            <p14:sldId id="1746"/>
            <p14:sldId id="758"/>
            <p14:sldId id="1744"/>
            <p14:sldId id="697"/>
            <p14:sldId id="1749"/>
            <p14:sldId id="1750"/>
            <p14:sldId id="1752"/>
            <p14:sldId id="762"/>
            <p14:sldId id="2126986891"/>
            <p14:sldId id="2126986892"/>
            <p14:sldId id="2126986893"/>
          </p14:sldIdLst>
        </p14:section>
        <p14:section name="Helpful Hints" id="{29A0D5F0-90F4-46F6-AAB5-68D12A340A9B}">
          <p14:sldIdLst>
            <p14:sldId id="2126986862"/>
            <p14:sldId id="2126986895"/>
            <p14:sldId id="2126986902"/>
            <p14:sldId id="2126986903"/>
            <p14:sldId id="181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2DF80E-417E-C19F-D4B4-E1102202B602}" name="Wills, Rebecca" initials="WR" userId="S::rwills@doe.nj.gov::0e821839-4768-4fbe-99bd-ef7ecb8f0ca1" providerId="AD"/>
  <p188:author id="{13F3D90F-F2BE-F8F7-A220-640A3DACE904}" name="Wills, Rebecca" initials="WR [2]" userId="Wills, Rebecca" providerId="None"/>
  <p188:author id="{B1646B26-A247-2CCA-86BE-47FA0259382A}" name="Whitehead, Tim" initials="WT" userId="S::tim.whitehead@pearson.com::725e73d4-0744-4026-94a1-daf78eb11249" providerId="AD"/>
  <p188:author id="{EA39CE29-ECE3-BD5C-9292-D9329BA789F3}" name="Hilaman, Lara" initials="HL" userId="S::llane@doe.nj.gov::990d83b4-95ef-491d-90f2-57f09870f3c9" providerId="AD"/>
  <p188:author id="{4FAA8631-0A36-A482-6A78-8859E1B62D8B}" name="Goetz, Jessica" initials="GJ" userId="S::jessica.goetz@pearson.com::3042e4a6-45ee-4933-ab56-f66a63b20949" providerId="AD"/>
  <p188:author id="{28A1D135-8BE3-1C71-8550-AA77C7DB8FAF}" name="Neiman, Kelly" initials="NK" userId="S::kneiman@doe.nj.gov::b71cdd9c-85f2-404a-bdfa-6a4a18292a38" providerId="AD"/>
  <p188:author id="{C83B3F3A-7F9D-04BA-9DDB-6571F2C66741}" name="diana.pasculli@doe.nj.gov" initials="di" userId="S::urn:spo:guest#diana.pasculli@doe.nj.gov::" providerId="AD"/>
  <p188:author id="{A947FE86-FFA3-5C98-684A-FB4BC7242DB8}" name="Chauhan, Swati" initials="CS" userId="S::schauhan@doe.nj.gov::4d545244-44e6-4bf6-a485-1eda809375fc" providerId="AD"/>
  <p188:author id="{662D57C7-9F51-CEAF-1BE5-CF1E656073A8}" name="rebecca.wills@doe.nj.gov" initials="re" userId="S::urn:spo:guest#rebecca.wills@doe.nj.gov::" providerId="AD"/>
  <p188:author id="{F27397F7-9DC2-6B71-AB23-93302AB86982}" name="Steele Dadzie, Timothy" initials="SDT" userId="S::tdadzie@doe.nj.gov::0e46d146-27e2-44e5-9dff-a842212ae4e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9" name="Vadel, Orlando" initials="OV" lastIdx="14" clrIdx="28">
    <p:extLst>
      <p:ext uri="{19B8F6BF-5375-455C-9EA6-DF929625EA0E}">
        <p15:presenceInfo xmlns:p15="http://schemas.microsoft.com/office/powerpoint/2012/main" userId="S::ovadel@doe.nj.gov::42733c62-df4d-4e35-af44-17929b1d2fc9" providerId="AD"/>
      </p:ext>
    </p:extLst>
  </p:cmAuthor>
  <p:cmAuthor id="1" name="Celentano, Elizabeth" initials="CE" lastIdx="1" clrIdx="0"/>
  <p:cmAuthor id="2" name="Walsh, Elizabeth" initials="WE" lastIdx="110" clrIdx="1"/>
  <p:cmAuthor id="3" name="Bhargiri, Seema" initials="BS" lastIdx="4" clrIdx="2"/>
  <p:cmAuthor id="4" name="Gonzalez, Gilbert" initials="GG" lastIdx="166" clrIdx="3"/>
  <p:cmAuthor id="5" name="Vadel, Orlando" initials="VO" lastIdx="142" clrIdx="4"/>
  <p:cmAuthor id="6" name="Boczany, John" initials="BJ" lastIdx="1" clrIdx="5"/>
  <p:cmAuthor id="7" name="Steele Dadzie, Timothy" initials="SDT" lastIdx="46" clrIdx="6"/>
  <p:cmAuthor id="8" name="Vadel, Orlando" initials="VO [2]" lastIdx="60" clrIdx="7"/>
  <p:cmAuthor id="9" name="Rose Swain" initials="RS" lastIdx="17" clrIdx="8"/>
  <p:cmAuthor id="10" name="Chauhan, Swati" initials="CS" lastIdx="44" clrIdx="9">
    <p:extLst>
      <p:ext uri="{19B8F6BF-5375-455C-9EA6-DF929625EA0E}">
        <p15:presenceInfo xmlns:p15="http://schemas.microsoft.com/office/powerpoint/2012/main" userId="S::schauhan@doe.nj.gov::4d545244-44e6-4bf6-a485-1eda809375fc" providerId="AD"/>
      </p:ext>
    </p:extLst>
  </p:cmAuthor>
  <p:cmAuthor id="11" name="Steele Dadzie, Timothy" initials="ST" lastIdx="15" clrIdx="10">
    <p:extLst>
      <p:ext uri="{19B8F6BF-5375-455C-9EA6-DF929625EA0E}">
        <p15:presenceInfo xmlns:p15="http://schemas.microsoft.com/office/powerpoint/2012/main" userId="S::tdadzie@doe.nj.gov::0e46d146-27e2-44e5-9dff-a842212ae4ec" providerId="AD"/>
      </p:ext>
    </p:extLst>
  </p:cmAuthor>
  <p:cmAuthor id="12" name="Wills, Rebecca" initials="WR" lastIdx="289" clrIdx="11">
    <p:extLst>
      <p:ext uri="{19B8F6BF-5375-455C-9EA6-DF929625EA0E}">
        <p15:presenceInfo xmlns:p15="http://schemas.microsoft.com/office/powerpoint/2012/main" userId="S::rwills@doe.nj.gov::0e821839-4768-4fbe-99bd-ef7ecb8f0ca1" providerId="AD"/>
      </p:ext>
    </p:extLst>
  </p:cmAuthor>
  <p:cmAuthor id="13" name="Pasculli, Diana" initials="PD" lastIdx="21" clrIdx="12">
    <p:extLst>
      <p:ext uri="{19B8F6BF-5375-455C-9EA6-DF929625EA0E}">
        <p15:presenceInfo xmlns:p15="http://schemas.microsoft.com/office/powerpoint/2012/main" userId="S::dpascull@doe.nj.gov::985891a8-e4ca-4513-91aa-9d74f57d5ac3" providerId="AD"/>
      </p:ext>
    </p:extLst>
  </p:cmAuthor>
  <p:cmAuthor id="14" name="Merville, Jessica" initials="MJ" lastIdx="1" clrIdx="13">
    <p:extLst>
      <p:ext uri="{19B8F6BF-5375-455C-9EA6-DF929625EA0E}">
        <p15:presenceInfo xmlns:p15="http://schemas.microsoft.com/office/powerpoint/2012/main" userId="S::jmervill@doe.nj.gov::3737868a-b107-4198-95f7-d9155dab9718" providerId="AD"/>
      </p:ext>
    </p:extLst>
  </p:cmAuthor>
  <p:cmAuthor id="15" name="Gilbert Gonzalez" initials="GG" lastIdx="5" clrIdx="14">
    <p:extLst>
      <p:ext uri="{19B8F6BF-5375-455C-9EA6-DF929625EA0E}">
        <p15:presenceInfo xmlns:p15="http://schemas.microsoft.com/office/powerpoint/2012/main" userId="S::ggonzale@doe.nj.gov::7943001e-828e-4a70-8822-a293e56199fa" providerId="AD"/>
      </p:ext>
    </p:extLst>
  </p:cmAuthor>
  <p:cmAuthor id="16" name="Merville, Jessica" initials="MJ [2]" lastIdx="12" clrIdx="15">
    <p:extLst>
      <p:ext uri="{19B8F6BF-5375-455C-9EA6-DF929625EA0E}">
        <p15:presenceInfo xmlns:p15="http://schemas.microsoft.com/office/powerpoint/2012/main" userId="S-1-5-21-2017986614-23424109-2091147243-46697" providerId="AD"/>
      </p:ext>
    </p:extLst>
  </p:cmAuthor>
  <p:cmAuthor id="17" name="diana.pasculli@doe.nj.gov" initials="di" lastIdx="60" clrIdx="16">
    <p:extLst>
      <p:ext uri="{19B8F6BF-5375-455C-9EA6-DF929625EA0E}">
        <p15:presenceInfo xmlns:p15="http://schemas.microsoft.com/office/powerpoint/2012/main" userId="S::urn:spo:guest#diana.pasculli@doe.nj.gov::" providerId="AD"/>
      </p:ext>
    </p:extLst>
  </p:cmAuthor>
  <p:cmAuthor id="18" name="rebecca.wills@doe.nj.gov" initials="re" lastIdx="11" clrIdx="17">
    <p:extLst>
      <p:ext uri="{19B8F6BF-5375-455C-9EA6-DF929625EA0E}">
        <p15:presenceInfo xmlns:p15="http://schemas.microsoft.com/office/powerpoint/2012/main" userId="S::urn:spo:guest#rebecca.wills@doe.nj.gov::" providerId="AD"/>
      </p:ext>
    </p:extLst>
  </p:cmAuthor>
  <p:cmAuthor id="19" name="orlando.vadel@doe.state.nj.us" initials="or" lastIdx="1" clrIdx="18">
    <p:extLst>
      <p:ext uri="{19B8F6BF-5375-455C-9EA6-DF929625EA0E}">
        <p15:presenceInfo xmlns:p15="http://schemas.microsoft.com/office/powerpoint/2012/main" userId="S::orlando.vadel_doe.state.nj.us#ext#@pearsoneducationinc.onmicrosoft.com::557e6f58-02a2-43ad-a155-fbcb25f60640" providerId="AD"/>
      </p:ext>
    </p:extLst>
  </p:cmAuthor>
  <p:cmAuthor id="20" name="rwills@doe.nj.gov" initials="rw" lastIdx="2" clrIdx="19">
    <p:extLst>
      <p:ext uri="{19B8F6BF-5375-455C-9EA6-DF929625EA0E}">
        <p15:presenceInfo xmlns:p15="http://schemas.microsoft.com/office/powerpoint/2012/main" userId="S::urn:spo:guest#rwills@doe.nj.gov::" providerId="AD"/>
      </p:ext>
    </p:extLst>
  </p:cmAuthor>
  <p:cmAuthor id="21" name="Gleason, Lisa" initials="GL" lastIdx="8" clrIdx="20">
    <p:extLst>
      <p:ext uri="{19B8F6BF-5375-455C-9EA6-DF929625EA0E}">
        <p15:presenceInfo xmlns:p15="http://schemas.microsoft.com/office/powerpoint/2012/main" userId="S::lgleason@doe.nj.gov::73347b1a-5a5d-4f43-b202-772cc6b439b7" providerId="AD"/>
      </p:ext>
    </p:extLst>
  </p:cmAuthor>
  <p:cmAuthor id="22" name="Wills, Rebecca" initials="WR [2]" lastIdx="64" clrIdx="21">
    <p:extLst>
      <p:ext uri="{19B8F6BF-5375-455C-9EA6-DF929625EA0E}">
        <p15:presenceInfo xmlns:p15="http://schemas.microsoft.com/office/powerpoint/2012/main" userId="Wills, Rebecca" providerId="None"/>
      </p:ext>
    </p:extLst>
  </p:cmAuthor>
  <p:cmAuthor id="23" name="Goetz, Jessica" initials="GJ" lastIdx="54" clrIdx="22">
    <p:extLst>
      <p:ext uri="{19B8F6BF-5375-455C-9EA6-DF929625EA0E}">
        <p15:presenceInfo xmlns:p15="http://schemas.microsoft.com/office/powerpoint/2012/main" userId="S::jessica.goetz@pearson.com::3042e4a6-45ee-4933-ab56-f66a63b20949" providerId="AD"/>
      </p:ext>
    </p:extLst>
  </p:cmAuthor>
  <p:cmAuthor id="24" name="Whitehead, Tim" initials="WT" lastIdx="18" clrIdx="23">
    <p:extLst>
      <p:ext uri="{19B8F6BF-5375-455C-9EA6-DF929625EA0E}">
        <p15:presenceInfo xmlns:p15="http://schemas.microsoft.com/office/powerpoint/2012/main" userId="S::tim.whitehead@pearson.com::725e73d4-0744-4026-94a1-daf78eb11249" providerId="AD"/>
      </p:ext>
    </p:extLst>
  </p:cmAuthor>
  <p:cmAuthor id="25" name="Hilaman, Lara" initials="HL" lastIdx="66" clrIdx="24">
    <p:extLst>
      <p:ext uri="{19B8F6BF-5375-455C-9EA6-DF929625EA0E}">
        <p15:presenceInfo xmlns:p15="http://schemas.microsoft.com/office/powerpoint/2012/main" userId="S::llane@doe.nj.gov::990d83b4-95ef-491d-90f2-57f09870f3c9" providerId="AD"/>
      </p:ext>
    </p:extLst>
  </p:cmAuthor>
  <p:cmAuthor id="26" name="Thomas, Elizabeth" initials="TE" lastIdx="10" clrIdx="25">
    <p:extLst>
      <p:ext uri="{19B8F6BF-5375-455C-9EA6-DF929625EA0E}">
        <p15:presenceInfo xmlns:p15="http://schemas.microsoft.com/office/powerpoint/2012/main" userId="S::ethomas@doe.nj.gov::ecf9b76d-2424-407e-a49b-ad172b417e8c" providerId="AD"/>
      </p:ext>
    </p:extLst>
  </p:cmAuthor>
  <p:cmAuthor id="27" name="Neiman, Kelly" initials="NK" lastIdx="141" clrIdx="26">
    <p:extLst>
      <p:ext uri="{19B8F6BF-5375-455C-9EA6-DF929625EA0E}">
        <p15:presenceInfo xmlns:p15="http://schemas.microsoft.com/office/powerpoint/2012/main" userId="S::kneiman@doe.nj.gov::b71cdd9c-85f2-404a-bdfa-6a4a18292a38" providerId="AD"/>
      </p:ext>
    </p:extLst>
  </p:cmAuthor>
  <p:cmAuthor id="28" name="Loria, Anna" initials="LA" lastIdx="8" clrIdx="27">
    <p:extLst>
      <p:ext uri="{19B8F6BF-5375-455C-9EA6-DF929625EA0E}">
        <p15:presenceInfo xmlns:p15="http://schemas.microsoft.com/office/powerpoint/2012/main" userId="S::aloria@doe.nj.gov::636e8f0f-4fa6-4a66-a4f0-72cb09ea6f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104E72"/>
    <a:srgbClr val="1F497D"/>
    <a:srgbClr val="5D2884"/>
    <a:srgbClr val="734965"/>
    <a:srgbClr val="955E83"/>
    <a:srgbClr val="F8DBD0"/>
    <a:srgbClr val="B34519"/>
    <a:srgbClr val="3864B2"/>
    <a:srgbClr val="6E23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44" autoAdjust="0"/>
    <p:restoredTop sz="47044" autoAdjust="0"/>
  </p:normalViewPr>
  <p:slideViewPr>
    <p:cSldViewPr snapToGrid="0">
      <p:cViewPr varScale="1">
        <p:scale>
          <a:sx n="51" d="100"/>
          <a:sy n="51" d="100"/>
        </p:scale>
        <p:origin x="456" y="6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notesMaster" Target="notesMasters/notesMaster1.xml"/><Relationship Id="rId14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handoutMaster" Target="handoutMasters/handoutMaster1.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commentAuthors" Target="commentAuthors.xml"/><Relationship Id="rId14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9AC531-5393-4803-ACD9-1A451C2139F6}" type="doc">
      <dgm:prSet loTypeId="urn:microsoft.com/office/officeart/2005/8/layout/venn2" loCatId="relationship" qsTypeId="urn:microsoft.com/office/officeart/2005/8/quickstyle/simple1" qsCatId="simple" csTypeId="urn:microsoft.com/office/officeart/2005/8/colors/accent3_2" csCatId="accent3" phldr="1"/>
      <dgm:spPr/>
      <dgm:t>
        <a:bodyPr/>
        <a:lstStyle/>
        <a:p>
          <a:endParaRPr lang="en-US"/>
        </a:p>
      </dgm:t>
    </dgm:pt>
    <dgm:pt modelId="{58005503-341F-45CF-9230-10255C2E390B}">
      <dgm:prSet phldrT="[Text]" custT="1"/>
      <dgm:spPr>
        <a:solidFill>
          <a:schemeClr val="accent5">
            <a:lumMod val="50000"/>
          </a:schemeClr>
        </a:solidFill>
      </dgm:spPr>
      <dgm:t>
        <a:bodyPr/>
        <a:lstStyle/>
        <a:p>
          <a:r>
            <a:rPr lang="en-US" sz="1600" b="1" dirty="0">
              <a:latin typeface="+mj-lt"/>
              <a:cs typeface="Arial" panose="020B0604020202020204" pitchFamily="34" charset="0"/>
            </a:rPr>
            <a:t>Administrative Considerations for All Students</a:t>
          </a:r>
        </a:p>
      </dgm:t>
      <dgm:extLst>
        <a:ext uri="{E40237B7-FDA0-4F09-8148-C483321AD2D9}">
          <dgm14:cNvPr xmlns:dgm14="http://schemas.microsoft.com/office/drawing/2010/diagram" id="0" name="" title="Consentric circles for three categories "/>
        </a:ext>
      </dgm:extLst>
    </dgm:pt>
    <dgm:pt modelId="{C8734D77-A628-4C50-8B51-9FE02CD0E5C3}" type="parTrans" cxnId="{094F0A06-227A-4725-A772-01B3DE33AEF4}">
      <dgm:prSet/>
      <dgm:spPr/>
      <dgm:t>
        <a:bodyPr/>
        <a:lstStyle/>
        <a:p>
          <a:endParaRPr lang="en-US"/>
        </a:p>
      </dgm:t>
    </dgm:pt>
    <dgm:pt modelId="{C8420876-BAB3-445E-809F-5C21C3F14A88}" type="sibTrans" cxnId="{094F0A06-227A-4725-A772-01B3DE33AEF4}">
      <dgm:prSet/>
      <dgm:spPr/>
      <dgm:t>
        <a:bodyPr/>
        <a:lstStyle/>
        <a:p>
          <a:endParaRPr lang="en-US"/>
        </a:p>
      </dgm:t>
    </dgm:pt>
    <dgm:pt modelId="{13A42F47-4F3F-4C57-90A4-69CAC68F64D4}">
      <dgm:prSet phldrT="[Text]" custT="1"/>
      <dgm:spPr>
        <a:solidFill>
          <a:schemeClr val="accent5">
            <a:lumMod val="75000"/>
          </a:schemeClr>
        </a:solidFill>
      </dgm:spPr>
      <dgm:t>
        <a:bodyPr/>
        <a:lstStyle/>
        <a:p>
          <a:pPr marL="0"/>
          <a:endParaRPr lang="en-US" sz="600" dirty="0"/>
        </a:p>
        <a:p>
          <a:pPr marL="0"/>
          <a:endParaRPr lang="en-US" sz="600" dirty="0"/>
        </a:p>
        <a:p>
          <a:pPr marL="0" indent="0"/>
          <a:endParaRPr lang="en-US" sz="1500" b="1" dirty="0"/>
        </a:p>
        <a:p>
          <a:pPr marL="0" indent="0">
            <a:tabLst/>
          </a:pPr>
          <a:r>
            <a:rPr lang="en-US" sz="1400" b="1" dirty="0">
              <a:latin typeface="+mj-lt"/>
              <a:cs typeface="Arial" panose="020B0604020202020204" pitchFamily="34" charset="0"/>
            </a:rPr>
            <a:t>Accessibility Features for all Students </a:t>
          </a:r>
          <a:r>
            <a:rPr lang="en-US" sz="1400" b="1" i="0" dirty="0">
              <a:latin typeface="+mj-lt"/>
              <a:cs typeface="Arial" panose="020B0604020202020204" pitchFamily="34" charset="0"/>
            </a:rPr>
            <a:t>(Including Identified in Advance)</a:t>
          </a:r>
        </a:p>
        <a:p>
          <a:pPr marL="0"/>
          <a:endParaRPr lang="en-US" sz="600" dirty="0"/>
        </a:p>
      </dgm:t>
    </dgm:pt>
    <dgm:pt modelId="{B2A42C42-CADA-49AB-A4A8-12E1FAF42F6F}" type="parTrans" cxnId="{D0DD710D-5255-4478-A825-51F345A2E621}">
      <dgm:prSet/>
      <dgm:spPr/>
      <dgm:t>
        <a:bodyPr/>
        <a:lstStyle/>
        <a:p>
          <a:endParaRPr lang="en-US"/>
        </a:p>
      </dgm:t>
    </dgm:pt>
    <dgm:pt modelId="{9F895ACA-BD78-439C-88EB-F560BADB2B3A}" type="sibTrans" cxnId="{D0DD710D-5255-4478-A825-51F345A2E621}">
      <dgm:prSet/>
      <dgm:spPr/>
      <dgm:t>
        <a:bodyPr/>
        <a:lstStyle/>
        <a:p>
          <a:endParaRPr lang="en-US"/>
        </a:p>
      </dgm:t>
    </dgm:pt>
    <dgm:pt modelId="{0F66DD2C-E026-4CFE-98E6-3FE97B69A19A}">
      <dgm:prSet phldrT="[Text]" custT="1"/>
      <dgm:spPr>
        <a:solidFill>
          <a:schemeClr val="accent5">
            <a:lumMod val="40000"/>
            <a:lumOff val="60000"/>
          </a:schemeClr>
        </a:solidFill>
      </dgm:spPr>
      <dgm:t>
        <a:bodyPr/>
        <a:lstStyle/>
        <a:p>
          <a:r>
            <a:rPr lang="en-US" sz="1400" b="1" dirty="0">
              <a:solidFill>
                <a:schemeClr val="tx1"/>
              </a:solidFill>
              <a:latin typeface="+mj-lt"/>
              <a:cs typeface="Arial" panose="020B0604020202020204" pitchFamily="34" charset="0"/>
            </a:rPr>
            <a:t>Accommodations for Students with Disabilities, 504, MLs Only </a:t>
          </a:r>
        </a:p>
      </dgm:t>
    </dgm:pt>
    <dgm:pt modelId="{1CC71399-32FE-48BB-AED9-9AA938592741}" type="parTrans" cxnId="{9F5A1632-F2D7-48B1-ACD5-393EF1C52859}">
      <dgm:prSet/>
      <dgm:spPr/>
      <dgm:t>
        <a:bodyPr/>
        <a:lstStyle/>
        <a:p>
          <a:endParaRPr lang="en-US"/>
        </a:p>
      </dgm:t>
    </dgm:pt>
    <dgm:pt modelId="{D711214E-7E64-4496-A5C9-26CF91F873C6}" type="sibTrans" cxnId="{9F5A1632-F2D7-48B1-ACD5-393EF1C52859}">
      <dgm:prSet/>
      <dgm:spPr/>
      <dgm:t>
        <a:bodyPr/>
        <a:lstStyle/>
        <a:p>
          <a:endParaRPr lang="en-US"/>
        </a:p>
      </dgm:t>
    </dgm:pt>
    <dgm:pt modelId="{6D8BC9C3-8558-4F36-B03C-4ADAEE9111C1}" type="pres">
      <dgm:prSet presAssocID="{1C9AC531-5393-4803-ACD9-1A451C2139F6}" presName="Name0" presStyleCnt="0">
        <dgm:presLayoutVars>
          <dgm:chMax val="7"/>
          <dgm:resizeHandles val="exact"/>
        </dgm:presLayoutVars>
      </dgm:prSet>
      <dgm:spPr/>
    </dgm:pt>
    <dgm:pt modelId="{464C2CCE-C259-4869-A08C-0B8D8739D27E}" type="pres">
      <dgm:prSet presAssocID="{1C9AC531-5393-4803-ACD9-1A451C2139F6}" presName="comp1" presStyleCnt="0"/>
      <dgm:spPr/>
    </dgm:pt>
    <dgm:pt modelId="{0517BB53-4614-4BE3-88B5-58CEBA52DBAC}" type="pres">
      <dgm:prSet presAssocID="{1C9AC531-5393-4803-ACD9-1A451C2139F6}" presName="circle1" presStyleLbl="node1" presStyleIdx="0" presStyleCnt="3" custScaleX="96521" custScaleY="95322" custLinFactNeighborY="-235"/>
      <dgm:spPr/>
    </dgm:pt>
    <dgm:pt modelId="{B6533EA9-99CA-4679-9399-373888EBE977}" type="pres">
      <dgm:prSet presAssocID="{1C9AC531-5393-4803-ACD9-1A451C2139F6}" presName="c1text" presStyleLbl="node1" presStyleIdx="0" presStyleCnt="3">
        <dgm:presLayoutVars>
          <dgm:bulletEnabled val="1"/>
        </dgm:presLayoutVars>
      </dgm:prSet>
      <dgm:spPr/>
    </dgm:pt>
    <dgm:pt modelId="{96F4E431-1400-4B16-8979-77D908416E92}" type="pres">
      <dgm:prSet presAssocID="{1C9AC531-5393-4803-ACD9-1A451C2139F6}" presName="comp2" presStyleCnt="0"/>
      <dgm:spPr/>
    </dgm:pt>
    <dgm:pt modelId="{068FA573-9176-4611-96C4-89D2FD8A5107}" type="pres">
      <dgm:prSet presAssocID="{1C9AC531-5393-4803-ACD9-1A451C2139F6}" presName="circle2" presStyleLbl="node1" presStyleIdx="1" presStyleCnt="3" custScaleX="95636" custScaleY="96602" custLinFactNeighborY="-1256"/>
      <dgm:spPr/>
    </dgm:pt>
    <dgm:pt modelId="{3FD27C32-A6DA-4DC1-91B7-4E385E15BBE2}" type="pres">
      <dgm:prSet presAssocID="{1C9AC531-5393-4803-ACD9-1A451C2139F6}" presName="c2text" presStyleLbl="node1" presStyleIdx="1" presStyleCnt="3">
        <dgm:presLayoutVars>
          <dgm:bulletEnabled val="1"/>
        </dgm:presLayoutVars>
      </dgm:prSet>
      <dgm:spPr/>
    </dgm:pt>
    <dgm:pt modelId="{F6B8BEF3-F862-4D27-9DDF-7FAE3873CD94}" type="pres">
      <dgm:prSet presAssocID="{1C9AC531-5393-4803-ACD9-1A451C2139F6}" presName="comp3" presStyleCnt="0"/>
      <dgm:spPr/>
    </dgm:pt>
    <dgm:pt modelId="{069A83E0-1B34-44F7-AC22-D159934A525F}" type="pres">
      <dgm:prSet presAssocID="{1C9AC531-5393-4803-ACD9-1A451C2139F6}" presName="circle3" presStyleLbl="node1" presStyleIdx="2" presStyleCnt="3" custScaleX="93580" custScaleY="83794" custLinFactNeighborX="471" custLinFactNeighborY="3159"/>
      <dgm:spPr/>
    </dgm:pt>
    <dgm:pt modelId="{2035B0B4-39BB-422C-85FD-6624B6A3CE72}" type="pres">
      <dgm:prSet presAssocID="{1C9AC531-5393-4803-ACD9-1A451C2139F6}" presName="c3text" presStyleLbl="node1" presStyleIdx="2" presStyleCnt="3">
        <dgm:presLayoutVars>
          <dgm:bulletEnabled val="1"/>
        </dgm:presLayoutVars>
      </dgm:prSet>
      <dgm:spPr/>
    </dgm:pt>
  </dgm:ptLst>
  <dgm:cxnLst>
    <dgm:cxn modelId="{37FAFD00-BFA7-4776-A409-8A0AAAD5A069}" type="presOf" srcId="{13A42F47-4F3F-4C57-90A4-69CAC68F64D4}" destId="{3FD27C32-A6DA-4DC1-91B7-4E385E15BBE2}" srcOrd="1" destOrd="0" presId="urn:microsoft.com/office/officeart/2005/8/layout/venn2"/>
    <dgm:cxn modelId="{EF1CD305-76C2-4773-A564-A221573D2911}" type="presOf" srcId="{58005503-341F-45CF-9230-10255C2E390B}" destId="{0517BB53-4614-4BE3-88B5-58CEBA52DBAC}" srcOrd="0" destOrd="0" presId="urn:microsoft.com/office/officeart/2005/8/layout/venn2"/>
    <dgm:cxn modelId="{094F0A06-227A-4725-A772-01B3DE33AEF4}" srcId="{1C9AC531-5393-4803-ACD9-1A451C2139F6}" destId="{58005503-341F-45CF-9230-10255C2E390B}" srcOrd="0" destOrd="0" parTransId="{C8734D77-A628-4C50-8B51-9FE02CD0E5C3}" sibTransId="{C8420876-BAB3-445E-809F-5C21C3F14A88}"/>
    <dgm:cxn modelId="{D0DD710D-5255-4478-A825-51F345A2E621}" srcId="{1C9AC531-5393-4803-ACD9-1A451C2139F6}" destId="{13A42F47-4F3F-4C57-90A4-69CAC68F64D4}" srcOrd="1" destOrd="0" parTransId="{B2A42C42-CADA-49AB-A4A8-12E1FAF42F6F}" sibTransId="{9F895ACA-BD78-439C-88EB-F560BADB2B3A}"/>
    <dgm:cxn modelId="{9F5A1632-F2D7-48B1-ACD5-393EF1C52859}" srcId="{1C9AC531-5393-4803-ACD9-1A451C2139F6}" destId="{0F66DD2C-E026-4CFE-98E6-3FE97B69A19A}" srcOrd="2" destOrd="0" parTransId="{1CC71399-32FE-48BB-AED9-9AA938592741}" sibTransId="{D711214E-7E64-4496-A5C9-26CF91F873C6}"/>
    <dgm:cxn modelId="{9B1F893D-1F18-4FC6-851F-EAFAAABBE4FE}" type="presOf" srcId="{0F66DD2C-E026-4CFE-98E6-3FE97B69A19A}" destId="{2035B0B4-39BB-422C-85FD-6624B6A3CE72}" srcOrd="1" destOrd="0" presId="urn:microsoft.com/office/officeart/2005/8/layout/venn2"/>
    <dgm:cxn modelId="{C5EEF67E-38DA-43CF-8093-87607C9AE54A}" type="presOf" srcId="{13A42F47-4F3F-4C57-90A4-69CAC68F64D4}" destId="{068FA573-9176-4611-96C4-89D2FD8A5107}" srcOrd="0" destOrd="0" presId="urn:microsoft.com/office/officeart/2005/8/layout/venn2"/>
    <dgm:cxn modelId="{73F7EECF-6B26-45F8-A9F2-EC60C93BEB98}" type="presOf" srcId="{58005503-341F-45CF-9230-10255C2E390B}" destId="{B6533EA9-99CA-4679-9399-373888EBE977}" srcOrd="1" destOrd="0" presId="urn:microsoft.com/office/officeart/2005/8/layout/venn2"/>
    <dgm:cxn modelId="{2A8ABFE3-F797-4510-AB2C-6AE593813991}" type="presOf" srcId="{1C9AC531-5393-4803-ACD9-1A451C2139F6}" destId="{6D8BC9C3-8558-4F36-B03C-4ADAEE9111C1}" srcOrd="0" destOrd="0" presId="urn:microsoft.com/office/officeart/2005/8/layout/venn2"/>
    <dgm:cxn modelId="{B4967AE7-6716-426C-8202-F7A843A9E7AD}" type="presOf" srcId="{0F66DD2C-E026-4CFE-98E6-3FE97B69A19A}" destId="{069A83E0-1B34-44F7-AC22-D159934A525F}" srcOrd="0" destOrd="0" presId="urn:microsoft.com/office/officeart/2005/8/layout/venn2"/>
    <dgm:cxn modelId="{307947F4-09A6-4D51-A846-60367ACC5ECB}" type="presParOf" srcId="{6D8BC9C3-8558-4F36-B03C-4ADAEE9111C1}" destId="{464C2CCE-C259-4869-A08C-0B8D8739D27E}" srcOrd="0" destOrd="0" presId="urn:microsoft.com/office/officeart/2005/8/layout/venn2"/>
    <dgm:cxn modelId="{09E7D6F9-3398-467E-B456-1691B198B57D}" type="presParOf" srcId="{464C2CCE-C259-4869-A08C-0B8D8739D27E}" destId="{0517BB53-4614-4BE3-88B5-58CEBA52DBAC}" srcOrd="0" destOrd="0" presId="urn:microsoft.com/office/officeart/2005/8/layout/venn2"/>
    <dgm:cxn modelId="{562F24E6-E1DD-4B39-B5C6-40E99E0B75F7}" type="presParOf" srcId="{464C2CCE-C259-4869-A08C-0B8D8739D27E}" destId="{B6533EA9-99CA-4679-9399-373888EBE977}" srcOrd="1" destOrd="0" presId="urn:microsoft.com/office/officeart/2005/8/layout/venn2"/>
    <dgm:cxn modelId="{D5AD4B8B-6BEA-4983-A9F7-427FEF123B82}" type="presParOf" srcId="{6D8BC9C3-8558-4F36-B03C-4ADAEE9111C1}" destId="{96F4E431-1400-4B16-8979-77D908416E92}" srcOrd="1" destOrd="0" presId="urn:microsoft.com/office/officeart/2005/8/layout/venn2"/>
    <dgm:cxn modelId="{549EFCA0-31C1-465A-A8CB-86F05AB738D8}" type="presParOf" srcId="{96F4E431-1400-4B16-8979-77D908416E92}" destId="{068FA573-9176-4611-96C4-89D2FD8A5107}" srcOrd="0" destOrd="0" presId="urn:microsoft.com/office/officeart/2005/8/layout/venn2"/>
    <dgm:cxn modelId="{18E0BB08-480D-4D06-B6E9-566F737D56E2}" type="presParOf" srcId="{96F4E431-1400-4B16-8979-77D908416E92}" destId="{3FD27C32-A6DA-4DC1-91B7-4E385E15BBE2}" srcOrd="1" destOrd="0" presId="urn:microsoft.com/office/officeart/2005/8/layout/venn2"/>
    <dgm:cxn modelId="{7F5642B6-8E43-46F6-A5B3-A80DBC09808B}" type="presParOf" srcId="{6D8BC9C3-8558-4F36-B03C-4ADAEE9111C1}" destId="{F6B8BEF3-F862-4D27-9DDF-7FAE3873CD94}" srcOrd="2" destOrd="0" presId="urn:microsoft.com/office/officeart/2005/8/layout/venn2"/>
    <dgm:cxn modelId="{CF5E4778-2B19-4487-B6F8-DE6537A9EC94}" type="presParOf" srcId="{F6B8BEF3-F862-4D27-9DDF-7FAE3873CD94}" destId="{069A83E0-1B34-44F7-AC22-D159934A525F}" srcOrd="0" destOrd="0" presId="urn:microsoft.com/office/officeart/2005/8/layout/venn2"/>
    <dgm:cxn modelId="{AD819CEB-678C-45E9-9520-1FDA1446BF42}" type="presParOf" srcId="{F6B8BEF3-F862-4D27-9DDF-7FAE3873CD94}" destId="{2035B0B4-39BB-422C-85FD-6624B6A3CE72}"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7BB53-4614-4BE3-88B5-58CEBA52DBAC}">
      <dsp:nvSpPr>
        <dsp:cNvPr id="0" name=""/>
        <dsp:cNvSpPr/>
      </dsp:nvSpPr>
      <dsp:spPr>
        <a:xfrm>
          <a:off x="3239407" y="81445"/>
          <a:ext cx="5001985" cy="4939850"/>
        </a:xfrm>
        <a:prstGeom prst="ellipse">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mj-lt"/>
              <a:cs typeface="Arial" panose="020B0604020202020204" pitchFamily="34" charset="0"/>
            </a:rPr>
            <a:t>Administrative Considerations for All Students</a:t>
          </a:r>
        </a:p>
      </dsp:txBody>
      <dsp:txXfrm>
        <a:off x="4866303" y="328438"/>
        <a:ext cx="1748193" cy="740977"/>
      </dsp:txXfrm>
    </dsp:sp>
    <dsp:sp modelId="{068FA573-9176-4611-96C4-89D2FD8A5107}">
      <dsp:nvSpPr>
        <dsp:cNvPr id="0" name=""/>
        <dsp:cNvSpPr/>
      </dsp:nvSpPr>
      <dsp:spPr>
        <a:xfrm>
          <a:off x="3881854" y="1285198"/>
          <a:ext cx="3717091" cy="3754637"/>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672" tIns="42672" rIns="42672" bIns="42672" numCol="1" spcCol="1270" anchor="ctr" anchorCtr="0">
          <a:noAutofit/>
        </a:bodyPr>
        <a:lstStyle/>
        <a:p>
          <a:pPr marL="0" lvl="0" algn="ctr" defTabSz="266700">
            <a:lnSpc>
              <a:spcPct val="90000"/>
            </a:lnSpc>
            <a:spcBef>
              <a:spcPct val="0"/>
            </a:spcBef>
            <a:spcAft>
              <a:spcPct val="35000"/>
            </a:spcAft>
            <a:buNone/>
          </a:pPr>
          <a:endParaRPr lang="en-US" sz="600" kern="1200" dirty="0"/>
        </a:p>
        <a:p>
          <a:pPr marL="0" lvl="0" algn="ctr" defTabSz="266700">
            <a:lnSpc>
              <a:spcPct val="90000"/>
            </a:lnSpc>
            <a:spcBef>
              <a:spcPct val="0"/>
            </a:spcBef>
            <a:spcAft>
              <a:spcPct val="35000"/>
            </a:spcAft>
            <a:buNone/>
          </a:pPr>
          <a:endParaRPr lang="en-US" sz="600" kern="1200" dirty="0"/>
        </a:p>
        <a:p>
          <a:pPr marL="0" lvl="0" indent="0" algn="ctr" defTabSz="266700">
            <a:lnSpc>
              <a:spcPct val="90000"/>
            </a:lnSpc>
            <a:spcBef>
              <a:spcPct val="0"/>
            </a:spcBef>
            <a:spcAft>
              <a:spcPct val="35000"/>
            </a:spcAft>
            <a:buNone/>
          </a:pPr>
          <a:endParaRPr lang="en-US" sz="1500" b="1" kern="1200" dirty="0"/>
        </a:p>
        <a:p>
          <a:pPr marL="0" lvl="0" indent="0" algn="ctr" defTabSz="266700">
            <a:lnSpc>
              <a:spcPct val="90000"/>
            </a:lnSpc>
            <a:spcBef>
              <a:spcPct val="0"/>
            </a:spcBef>
            <a:spcAft>
              <a:spcPct val="35000"/>
            </a:spcAft>
            <a:buNone/>
            <a:tabLst/>
          </a:pPr>
          <a:r>
            <a:rPr lang="en-US" sz="1400" b="1" kern="1200" dirty="0">
              <a:latin typeface="+mj-lt"/>
              <a:cs typeface="Arial" panose="020B0604020202020204" pitchFamily="34" charset="0"/>
            </a:rPr>
            <a:t>Accessibility Features for all Students </a:t>
          </a:r>
          <a:r>
            <a:rPr lang="en-US" sz="1400" b="1" i="0" kern="1200" dirty="0">
              <a:latin typeface="+mj-lt"/>
              <a:cs typeface="Arial" panose="020B0604020202020204" pitchFamily="34" charset="0"/>
            </a:rPr>
            <a:t>(Including Identified in Advance)</a:t>
          </a:r>
        </a:p>
        <a:p>
          <a:pPr marL="0" lvl="0" algn="ctr" defTabSz="266700">
            <a:lnSpc>
              <a:spcPct val="90000"/>
            </a:lnSpc>
            <a:spcBef>
              <a:spcPct val="0"/>
            </a:spcBef>
            <a:spcAft>
              <a:spcPct val="35000"/>
            </a:spcAft>
            <a:buNone/>
          </a:pPr>
          <a:endParaRPr lang="en-US" sz="600" kern="1200" dirty="0"/>
        </a:p>
      </dsp:txBody>
      <dsp:txXfrm>
        <a:off x="4874317" y="1519863"/>
        <a:ext cx="1732164" cy="703994"/>
      </dsp:txXfrm>
    </dsp:sp>
    <dsp:sp modelId="{069A83E0-1B34-44F7-AC22-D159934A525F}">
      <dsp:nvSpPr>
        <dsp:cNvPr id="0" name=""/>
        <dsp:cNvSpPr/>
      </dsp:nvSpPr>
      <dsp:spPr>
        <a:xfrm>
          <a:off x="4540210" y="2855363"/>
          <a:ext cx="2424787" cy="2171218"/>
        </a:xfrm>
        <a:prstGeom prst="ellipse">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j-lt"/>
              <a:cs typeface="Arial" panose="020B0604020202020204" pitchFamily="34" charset="0"/>
            </a:rPr>
            <a:t>Accommodations for Students with Disabilities, 504, MLs Only </a:t>
          </a:r>
        </a:p>
      </dsp:txBody>
      <dsp:txXfrm>
        <a:off x="4895312" y="3398168"/>
        <a:ext cx="1714583" cy="108560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1"/>
            <a:ext cx="3043238" cy="466725"/>
          </a:xfrm>
          <a:prstGeom prst="rect">
            <a:avLst/>
          </a:prstGeom>
        </p:spPr>
        <p:txBody>
          <a:bodyPr vert="horz" lIns="91440" tIns="45720" rIns="91440" bIns="45720" rtlCol="0"/>
          <a:lstStyle>
            <a:lvl1pPr algn="r">
              <a:defRPr sz="1200"/>
            </a:lvl1pPr>
          </a:lstStyle>
          <a:p>
            <a:fld id="{3D1C5722-D6CE-4DD8-96F8-9E49CE4E6EEA}" type="datetimeFigureOut">
              <a:rPr lang="en-US" smtClean="0"/>
              <a:t>1/19/2024</a:t>
            </a:fld>
            <a:endParaRPr lang="en-US" dirty="0"/>
          </a:p>
        </p:txBody>
      </p:sp>
      <p:sp>
        <p:nvSpPr>
          <p:cNvPr id="4" name="Footer Placeholder 3"/>
          <p:cNvSpPr>
            <a:spLocks noGrp="1"/>
          </p:cNvSpPr>
          <p:nvPr>
            <p:ph type="ftr" sz="quarter" idx="2"/>
          </p:nvPr>
        </p:nvSpPr>
        <p:spPr>
          <a:xfrm>
            <a:off x="0" y="8842376"/>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6"/>
            <a:ext cx="3043238" cy="466725"/>
          </a:xfrm>
          <a:prstGeom prst="rect">
            <a:avLst/>
          </a:prstGeom>
        </p:spPr>
        <p:txBody>
          <a:bodyPr vert="horz" lIns="91440" tIns="45720" rIns="91440" bIns="45720" rtlCol="0" anchor="b"/>
          <a:lstStyle>
            <a:lvl1pPr algn="r">
              <a:defRPr sz="1200"/>
            </a:lvl1pPr>
          </a:lstStyle>
          <a:p>
            <a:fld id="{49D90DCF-55F0-485C-8C73-3FB16BC40940}" type="slidenum">
              <a:rPr lang="en-US" smtClean="0"/>
              <a:t>‹#›</a:t>
            </a:fld>
            <a:endParaRPr lang="en-US" dirty="0"/>
          </a:p>
        </p:txBody>
      </p:sp>
    </p:spTree>
    <p:extLst>
      <p:ext uri="{BB962C8B-B14F-4D97-AF65-F5344CB8AC3E}">
        <p14:creationId xmlns:p14="http://schemas.microsoft.com/office/powerpoint/2010/main" val="475648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1"/>
            <a:ext cx="3043238" cy="466725"/>
          </a:xfrm>
          <a:prstGeom prst="rect">
            <a:avLst/>
          </a:prstGeom>
        </p:spPr>
        <p:txBody>
          <a:bodyPr vert="horz" lIns="91440" tIns="45720" rIns="91440" bIns="45720" rtlCol="0"/>
          <a:lstStyle>
            <a:lvl1pPr algn="r">
              <a:defRPr sz="1200"/>
            </a:lvl1pPr>
          </a:lstStyle>
          <a:p>
            <a:fld id="{5A5E4D42-E0A2-405F-B080-46B29EBF4EAC}" type="datetimeFigureOut">
              <a:rPr lang="en-US" smtClean="0"/>
              <a:t>1/19/2024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6"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6"/>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6"/>
            <a:ext cx="3043238" cy="466725"/>
          </a:xfrm>
          <a:prstGeom prst="rect">
            <a:avLst/>
          </a:prstGeom>
        </p:spPr>
        <p:txBody>
          <a:bodyPr vert="horz" lIns="91440" tIns="45720" rIns="91440" bIns="45720" rtlCol="0" anchor="b"/>
          <a:lstStyle>
            <a:lvl1pPr algn="r">
              <a:defRPr sz="1200"/>
            </a:lvl1pPr>
          </a:lstStyle>
          <a:p>
            <a:fld id="{342F9C00-C3AD-4B5B-86EA-23210B949D61}" type="slidenum">
              <a:rPr lang="en-US" smtClean="0"/>
              <a:t>‹#›</a:t>
            </a:fld>
            <a:endParaRPr lang="en-US" dirty="0"/>
          </a:p>
        </p:txBody>
      </p:sp>
    </p:spTree>
    <p:extLst>
      <p:ext uri="{BB962C8B-B14F-4D97-AF65-F5344CB8AC3E}">
        <p14:creationId xmlns:p14="http://schemas.microsoft.com/office/powerpoint/2010/main" val="84646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1"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1</a:t>
            </a:fld>
            <a:endParaRPr lang="en-US" dirty="0"/>
          </a:p>
        </p:txBody>
      </p:sp>
    </p:spTree>
    <p:extLst>
      <p:ext uri="{BB962C8B-B14F-4D97-AF65-F5344CB8AC3E}">
        <p14:creationId xmlns:p14="http://schemas.microsoft.com/office/powerpoint/2010/main" val="4046288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845F27-48A8-7C4B-BE5F-6015CAAE9825}" type="slidenum">
              <a:rPr lang="en-US" smtClean="0"/>
              <a:t>10</a:t>
            </a:fld>
            <a:endParaRPr lang="en-US" dirty="0"/>
          </a:p>
        </p:txBody>
      </p:sp>
    </p:spTree>
    <p:extLst>
      <p:ext uri="{BB962C8B-B14F-4D97-AF65-F5344CB8AC3E}">
        <p14:creationId xmlns:p14="http://schemas.microsoft.com/office/powerpoint/2010/main" val="19774731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100</a:t>
            </a:fld>
            <a:endParaRPr lang="en-US" dirty="0"/>
          </a:p>
        </p:txBody>
      </p:sp>
    </p:spTree>
    <p:extLst>
      <p:ext uri="{BB962C8B-B14F-4D97-AF65-F5344CB8AC3E}">
        <p14:creationId xmlns:p14="http://schemas.microsoft.com/office/powerpoint/2010/main" val="105032115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101</a:t>
            </a:fld>
            <a:endParaRPr lang="en-US" dirty="0"/>
          </a:p>
        </p:txBody>
      </p:sp>
    </p:spTree>
    <p:extLst>
      <p:ext uri="{BB962C8B-B14F-4D97-AF65-F5344CB8AC3E}">
        <p14:creationId xmlns:p14="http://schemas.microsoft.com/office/powerpoint/2010/main" val="74416755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102</a:t>
            </a:fld>
            <a:endParaRPr lang="en-US" dirty="0"/>
          </a:p>
        </p:txBody>
      </p:sp>
    </p:spTree>
    <p:extLst>
      <p:ext uri="{BB962C8B-B14F-4D97-AF65-F5344CB8AC3E}">
        <p14:creationId xmlns:p14="http://schemas.microsoft.com/office/powerpoint/2010/main" val="209770802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2F9C00-C3AD-4B5B-86EA-23210B949D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11271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0" dirty="0">
              <a:latin typeface="+mn-lt"/>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104</a:t>
            </a:fld>
            <a:endParaRPr lang="en-US" dirty="0"/>
          </a:p>
        </p:txBody>
      </p:sp>
    </p:spTree>
    <p:extLst>
      <p:ext uri="{BB962C8B-B14F-4D97-AF65-F5344CB8AC3E}">
        <p14:creationId xmlns:p14="http://schemas.microsoft.com/office/powerpoint/2010/main" val="195898507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0" dirty="0">
              <a:latin typeface="+mn-lt"/>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105</a:t>
            </a:fld>
            <a:endParaRPr lang="en-US" dirty="0"/>
          </a:p>
        </p:txBody>
      </p:sp>
    </p:spTree>
    <p:extLst>
      <p:ext uri="{BB962C8B-B14F-4D97-AF65-F5344CB8AC3E}">
        <p14:creationId xmlns:p14="http://schemas.microsoft.com/office/powerpoint/2010/main" val="269158624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106</a:t>
            </a:fld>
            <a:endParaRPr lang="en-US" dirty="0"/>
          </a:p>
        </p:txBody>
      </p:sp>
    </p:spTree>
    <p:extLst>
      <p:ext uri="{BB962C8B-B14F-4D97-AF65-F5344CB8AC3E}">
        <p14:creationId xmlns:p14="http://schemas.microsoft.com/office/powerpoint/2010/main" val="382447639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107</a:t>
            </a:fld>
            <a:endParaRPr lang="en-US" dirty="0"/>
          </a:p>
        </p:txBody>
      </p:sp>
    </p:spTree>
    <p:extLst>
      <p:ext uri="{BB962C8B-B14F-4D97-AF65-F5344CB8AC3E}">
        <p14:creationId xmlns:p14="http://schemas.microsoft.com/office/powerpoint/2010/main" val="44264648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108</a:t>
            </a:fld>
            <a:endParaRPr lang="en-US" dirty="0"/>
          </a:p>
        </p:txBody>
      </p:sp>
    </p:spTree>
    <p:extLst>
      <p:ext uri="{BB962C8B-B14F-4D97-AF65-F5344CB8AC3E}">
        <p14:creationId xmlns:p14="http://schemas.microsoft.com/office/powerpoint/2010/main" val="193947846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109</a:t>
            </a:fld>
            <a:endParaRPr lang="en-US" dirty="0"/>
          </a:p>
        </p:txBody>
      </p:sp>
    </p:spTree>
    <p:extLst>
      <p:ext uri="{BB962C8B-B14F-4D97-AF65-F5344CB8AC3E}">
        <p14:creationId xmlns:p14="http://schemas.microsoft.com/office/powerpoint/2010/main" val="3062437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11</a:t>
            </a:fld>
            <a:endParaRPr lang="en-US" dirty="0"/>
          </a:p>
        </p:txBody>
      </p:sp>
    </p:spTree>
    <p:extLst>
      <p:ext uri="{BB962C8B-B14F-4D97-AF65-F5344CB8AC3E}">
        <p14:creationId xmlns:p14="http://schemas.microsoft.com/office/powerpoint/2010/main" val="159252789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110</a:t>
            </a:fld>
            <a:endParaRPr lang="en-US" dirty="0"/>
          </a:p>
        </p:txBody>
      </p:sp>
    </p:spTree>
    <p:extLst>
      <p:ext uri="{BB962C8B-B14F-4D97-AF65-F5344CB8AC3E}">
        <p14:creationId xmlns:p14="http://schemas.microsoft.com/office/powerpoint/2010/main" val="280433219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111</a:t>
            </a:fld>
            <a:endParaRPr lang="en-US" dirty="0"/>
          </a:p>
        </p:txBody>
      </p:sp>
    </p:spTree>
    <p:extLst>
      <p:ext uri="{BB962C8B-B14F-4D97-AF65-F5344CB8AC3E}">
        <p14:creationId xmlns:p14="http://schemas.microsoft.com/office/powerpoint/2010/main" val="236689160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2F9C00-C3AD-4B5B-86EA-23210B949D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026891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113</a:t>
            </a:fld>
            <a:endParaRPr lang="en-US" dirty="0"/>
          </a:p>
        </p:txBody>
      </p:sp>
    </p:spTree>
    <p:extLst>
      <p:ext uri="{BB962C8B-B14F-4D97-AF65-F5344CB8AC3E}">
        <p14:creationId xmlns:p14="http://schemas.microsoft.com/office/powerpoint/2010/main" val="235314453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1" dirty="0"/>
          </a:p>
        </p:txBody>
      </p:sp>
      <p:sp>
        <p:nvSpPr>
          <p:cNvPr id="4" name="Slide Number Placeholder 3"/>
          <p:cNvSpPr>
            <a:spLocks noGrp="1"/>
          </p:cNvSpPr>
          <p:nvPr>
            <p:ph type="sldNum" sz="quarter" idx="5"/>
          </p:nvPr>
        </p:nvSpPr>
        <p:spPr/>
        <p:txBody>
          <a:bodyPr/>
          <a:lstStyle/>
          <a:p>
            <a:fld id="{342F9C00-C3AD-4B5B-86EA-23210B949D61}" type="slidenum">
              <a:rPr lang="en-US" smtClean="0"/>
              <a:t>114</a:t>
            </a:fld>
            <a:endParaRPr lang="en-US" dirty="0"/>
          </a:p>
        </p:txBody>
      </p:sp>
    </p:spTree>
    <p:extLst>
      <p:ext uri="{BB962C8B-B14F-4D97-AF65-F5344CB8AC3E}">
        <p14:creationId xmlns:p14="http://schemas.microsoft.com/office/powerpoint/2010/main" val="244862401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115</a:t>
            </a:fld>
            <a:endParaRPr lang="en-US" dirty="0"/>
          </a:p>
        </p:txBody>
      </p:sp>
    </p:spTree>
    <p:extLst>
      <p:ext uri="{BB962C8B-B14F-4D97-AF65-F5344CB8AC3E}">
        <p14:creationId xmlns:p14="http://schemas.microsoft.com/office/powerpoint/2010/main" val="369025493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116</a:t>
            </a:fld>
            <a:endParaRPr lang="en-US" dirty="0"/>
          </a:p>
        </p:txBody>
      </p:sp>
    </p:spTree>
    <p:extLst>
      <p:ext uri="{BB962C8B-B14F-4D97-AF65-F5344CB8AC3E}">
        <p14:creationId xmlns:p14="http://schemas.microsoft.com/office/powerpoint/2010/main" val="49132661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117</a:t>
            </a:fld>
            <a:endParaRPr lang="en-US" dirty="0"/>
          </a:p>
        </p:txBody>
      </p:sp>
    </p:spTree>
    <p:extLst>
      <p:ext uri="{BB962C8B-B14F-4D97-AF65-F5344CB8AC3E}">
        <p14:creationId xmlns:p14="http://schemas.microsoft.com/office/powerpoint/2010/main" val="427923173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118</a:t>
            </a:fld>
            <a:endParaRPr lang="en-US" dirty="0"/>
          </a:p>
        </p:txBody>
      </p:sp>
    </p:spTree>
    <p:extLst>
      <p:ext uri="{BB962C8B-B14F-4D97-AF65-F5344CB8AC3E}">
        <p14:creationId xmlns:p14="http://schemas.microsoft.com/office/powerpoint/2010/main" val="211932952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119</a:t>
            </a:fld>
            <a:endParaRPr lang="en-US" dirty="0"/>
          </a:p>
        </p:txBody>
      </p:sp>
    </p:spTree>
    <p:extLst>
      <p:ext uri="{BB962C8B-B14F-4D97-AF65-F5344CB8AC3E}">
        <p14:creationId xmlns:p14="http://schemas.microsoft.com/office/powerpoint/2010/main" val="3875481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12</a:t>
            </a:fld>
            <a:endParaRPr lang="en-US" dirty="0"/>
          </a:p>
        </p:txBody>
      </p:sp>
    </p:spTree>
    <p:extLst>
      <p:ext uri="{BB962C8B-B14F-4D97-AF65-F5344CB8AC3E}">
        <p14:creationId xmlns:p14="http://schemas.microsoft.com/office/powerpoint/2010/main" val="66008315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120</a:t>
            </a:fld>
            <a:endParaRPr lang="en-US" dirty="0"/>
          </a:p>
        </p:txBody>
      </p:sp>
    </p:spTree>
    <p:extLst>
      <p:ext uri="{BB962C8B-B14F-4D97-AF65-F5344CB8AC3E}">
        <p14:creationId xmlns:p14="http://schemas.microsoft.com/office/powerpoint/2010/main" val="419244284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121</a:t>
            </a:fld>
            <a:endParaRPr lang="en-US" dirty="0"/>
          </a:p>
        </p:txBody>
      </p:sp>
    </p:spTree>
    <p:extLst>
      <p:ext uri="{BB962C8B-B14F-4D97-AF65-F5344CB8AC3E}">
        <p14:creationId xmlns:p14="http://schemas.microsoft.com/office/powerpoint/2010/main" val="238940806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122</a:t>
            </a:fld>
            <a:endParaRPr lang="en-US" dirty="0"/>
          </a:p>
        </p:txBody>
      </p:sp>
    </p:spTree>
    <p:extLst>
      <p:ext uri="{BB962C8B-B14F-4D97-AF65-F5344CB8AC3E}">
        <p14:creationId xmlns:p14="http://schemas.microsoft.com/office/powerpoint/2010/main" val="317522846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123</a:t>
            </a:fld>
            <a:endParaRPr lang="en-US" dirty="0"/>
          </a:p>
        </p:txBody>
      </p:sp>
    </p:spTree>
    <p:extLst>
      <p:ext uri="{BB962C8B-B14F-4D97-AF65-F5344CB8AC3E}">
        <p14:creationId xmlns:p14="http://schemas.microsoft.com/office/powerpoint/2010/main" val="5399890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124</a:t>
            </a:fld>
            <a:endParaRPr lang="en-US" dirty="0"/>
          </a:p>
        </p:txBody>
      </p:sp>
    </p:spTree>
    <p:extLst>
      <p:ext uri="{BB962C8B-B14F-4D97-AF65-F5344CB8AC3E}">
        <p14:creationId xmlns:p14="http://schemas.microsoft.com/office/powerpoint/2010/main" val="342156843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125</a:t>
            </a:fld>
            <a:endParaRPr lang="en-US" dirty="0"/>
          </a:p>
        </p:txBody>
      </p:sp>
    </p:spTree>
    <p:extLst>
      <p:ext uri="{BB962C8B-B14F-4D97-AF65-F5344CB8AC3E}">
        <p14:creationId xmlns:p14="http://schemas.microsoft.com/office/powerpoint/2010/main" val="311174511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126</a:t>
            </a:fld>
            <a:endParaRPr lang="en-US" dirty="0"/>
          </a:p>
        </p:txBody>
      </p:sp>
    </p:spTree>
    <p:extLst>
      <p:ext uri="{BB962C8B-B14F-4D97-AF65-F5344CB8AC3E}">
        <p14:creationId xmlns:p14="http://schemas.microsoft.com/office/powerpoint/2010/main" val="297912595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127</a:t>
            </a:fld>
            <a:endParaRPr lang="en-US" dirty="0"/>
          </a:p>
        </p:txBody>
      </p:sp>
    </p:spTree>
    <p:extLst>
      <p:ext uri="{BB962C8B-B14F-4D97-AF65-F5344CB8AC3E}">
        <p14:creationId xmlns:p14="http://schemas.microsoft.com/office/powerpoint/2010/main" val="207168165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128</a:t>
            </a:fld>
            <a:endParaRPr lang="en-US" dirty="0"/>
          </a:p>
        </p:txBody>
      </p:sp>
    </p:spTree>
    <p:extLst>
      <p:ext uri="{BB962C8B-B14F-4D97-AF65-F5344CB8AC3E}">
        <p14:creationId xmlns:p14="http://schemas.microsoft.com/office/powerpoint/2010/main" val="59950827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129</a:t>
            </a:fld>
            <a:endParaRPr lang="en-US" dirty="0"/>
          </a:p>
        </p:txBody>
      </p:sp>
    </p:spTree>
    <p:extLst>
      <p:ext uri="{BB962C8B-B14F-4D97-AF65-F5344CB8AC3E}">
        <p14:creationId xmlns:p14="http://schemas.microsoft.com/office/powerpoint/2010/main" val="1048527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13</a:t>
            </a:fld>
            <a:endParaRPr lang="en-US" dirty="0"/>
          </a:p>
        </p:txBody>
      </p:sp>
    </p:spTree>
    <p:extLst>
      <p:ext uri="{BB962C8B-B14F-4D97-AF65-F5344CB8AC3E}">
        <p14:creationId xmlns:p14="http://schemas.microsoft.com/office/powerpoint/2010/main" val="411183427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342F9C00-C3AD-4B5B-86EA-23210B949D61}" type="slidenum">
              <a:rPr lang="en-US" smtClean="0"/>
              <a:t>130</a:t>
            </a:fld>
            <a:endParaRPr lang="en-US" dirty="0"/>
          </a:p>
        </p:txBody>
      </p:sp>
    </p:spTree>
    <p:extLst>
      <p:ext uri="{BB962C8B-B14F-4D97-AF65-F5344CB8AC3E}">
        <p14:creationId xmlns:p14="http://schemas.microsoft.com/office/powerpoint/2010/main" val="131436608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131</a:t>
            </a:fld>
            <a:endParaRPr lang="en-US" dirty="0"/>
          </a:p>
        </p:txBody>
      </p:sp>
    </p:spTree>
    <p:extLst>
      <p:ext uri="{BB962C8B-B14F-4D97-AF65-F5344CB8AC3E}">
        <p14:creationId xmlns:p14="http://schemas.microsoft.com/office/powerpoint/2010/main" val="375776589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132</a:t>
            </a:fld>
            <a:endParaRPr lang="en-US" dirty="0"/>
          </a:p>
        </p:txBody>
      </p:sp>
    </p:spTree>
    <p:extLst>
      <p:ext uri="{BB962C8B-B14F-4D97-AF65-F5344CB8AC3E}">
        <p14:creationId xmlns:p14="http://schemas.microsoft.com/office/powerpoint/2010/main" val="310790379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133</a:t>
            </a:fld>
            <a:endParaRPr lang="en-US" dirty="0"/>
          </a:p>
        </p:txBody>
      </p:sp>
    </p:spTree>
    <p:extLst>
      <p:ext uri="{BB962C8B-B14F-4D97-AF65-F5344CB8AC3E}">
        <p14:creationId xmlns:p14="http://schemas.microsoft.com/office/powerpoint/2010/main" val="112281318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134</a:t>
            </a:fld>
            <a:endParaRPr lang="en-US" dirty="0"/>
          </a:p>
        </p:txBody>
      </p:sp>
    </p:spTree>
    <p:extLst>
      <p:ext uri="{BB962C8B-B14F-4D97-AF65-F5344CB8AC3E}">
        <p14:creationId xmlns:p14="http://schemas.microsoft.com/office/powerpoint/2010/main" val="2542795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14</a:t>
            </a:fld>
            <a:endParaRPr lang="en-US" dirty="0"/>
          </a:p>
        </p:txBody>
      </p:sp>
    </p:spTree>
    <p:extLst>
      <p:ext uri="{BB962C8B-B14F-4D97-AF65-F5344CB8AC3E}">
        <p14:creationId xmlns:p14="http://schemas.microsoft.com/office/powerpoint/2010/main" val="1524768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15</a:t>
            </a:fld>
            <a:endParaRPr lang="en-US" dirty="0"/>
          </a:p>
        </p:txBody>
      </p:sp>
    </p:spTree>
    <p:extLst>
      <p:ext uri="{BB962C8B-B14F-4D97-AF65-F5344CB8AC3E}">
        <p14:creationId xmlns:p14="http://schemas.microsoft.com/office/powerpoint/2010/main" val="2405972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16</a:t>
            </a:fld>
            <a:endParaRPr lang="en-US" dirty="0"/>
          </a:p>
        </p:txBody>
      </p:sp>
    </p:spTree>
    <p:extLst>
      <p:ext uri="{BB962C8B-B14F-4D97-AF65-F5344CB8AC3E}">
        <p14:creationId xmlns:p14="http://schemas.microsoft.com/office/powerpoint/2010/main" val="1037525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17</a:t>
            </a:fld>
            <a:endParaRPr lang="en-US" dirty="0"/>
          </a:p>
        </p:txBody>
      </p:sp>
    </p:spTree>
    <p:extLst>
      <p:ext uri="{BB962C8B-B14F-4D97-AF65-F5344CB8AC3E}">
        <p14:creationId xmlns:p14="http://schemas.microsoft.com/office/powerpoint/2010/main" val="3173640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18</a:t>
            </a:fld>
            <a:endParaRPr lang="en-US" dirty="0"/>
          </a:p>
        </p:txBody>
      </p:sp>
    </p:spTree>
    <p:extLst>
      <p:ext uri="{BB962C8B-B14F-4D97-AF65-F5344CB8AC3E}">
        <p14:creationId xmlns:p14="http://schemas.microsoft.com/office/powerpoint/2010/main" val="372079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19</a:t>
            </a:fld>
            <a:endParaRPr lang="en-US" dirty="0"/>
          </a:p>
        </p:txBody>
      </p:sp>
    </p:spTree>
    <p:extLst>
      <p:ext uri="{BB962C8B-B14F-4D97-AF65-F5344CB8AC3E}">
        <p14:creationId xmlns:p14="http://schemas.microsoft.com/office/powerpoint/2010/main" val="4036333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rtl="0" fontAlgn="base"/>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431114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2F9C00-C3AD-4B5B-86EA-23210B949D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9136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cs typeface="Times New Roman"/>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2F9C00-C3AD-4B5B-86EA-23210B949D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8871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2F9C00-C3AD-4B5B-86EA-23210B949D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8753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2F9C00-C3AD-4B5B-86EA-23210B949D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3617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90000"/>
              </a:lnSpc>
              <a:spcBef>
                <a:spcPts val="1000"/>
              </a:spcBef>
              <a:defRPr/>
            </a:pPr>
            <a:endParaRPr lang="en-US" sz="1200" dirty="0">
              <a:solidFill>
                <a:srgbClr val="000000"/>
              </a:solidFill>
              <a:latin typeface="+mn-l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2F9C00-C3AD-4B5B-86EA-23210B949D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6361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b="0" i="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2F9C00-C3AD-4B5B-86EA-23210B949D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024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26</a:t>
            </a:fld>
            <a:endParaRPr lang="en-US" dirty="0"/>
          </a:p>
        </p:txBody>
      </p:sp>
    </p:spTree>
    <p:extLst>
      <p:ext uri="{BB962C8B-B14F-4D97-AF65-F5344CB8AC3E}">
        <p14:creationId xmlns:p14="http://schemas.microsoft.com/office/powerpoint/2010/main" val="3633291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27</a:t>
            </a:fld>
            <a:endParaRPr lang="en-US" dirty="0"/>
          </a:p>
        </p:txBody>
      </p:sp>
    </p:spTree>
    <p:extLst>
      <p:ext uri="{BB962C8B-B14F-4D97-AF65-F5344CB8AC3E}">
        <p14:creationId xmlns:p14="http://schemas.microsoft.com/office/powerpoint/2010/main" val="3431749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28</a:t>
            </a:fld>
            <a:endParaRPr lang="en-US" dirty="0"/>
          </a:p>
        </p:txBody>
      </p:sp>
    </p:spTree>
    <p:extLst>
      <p:ext uri="{BB962C8B-B14F-4D97-AF65-F5344CB8AC3E}">
        <p14:creationId xmlns:p14="http://schemas.microsoft.com/office/powerpoint/2010/main" val="1592517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29</a:t>
            </a:fld>
            <a:endParaRPr lang="en-US" dirty="0"/>
          </a:p>
        </p:txBody>
      </p:sp>
    </p:spTree>
    <p:extLst>
      <p:ext uri="{BB962C8B-B14F-4D97-AF65-F5344CB8AC3E}">
        <p14:creationId xmlns:p14="http://schemas.microsoft.com/office/powerpoint/2010/main" val="132617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3</a:t>
            </a:fld>
            <a:endParaRPr lang="en-US" dirty="0"/>
          </a:p>
        </p:txBody>
      </p:sp>
    </p:spTree>
    <p:extLst>
      <p:ext uri="{BB962C8B-B14F-4D97-AF65-F5344CB8AC3E}">
        <p14:creationId xmlns:p14="http://schemas.microsoft.com/office/powerpoint/2010/main" val="1063792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30</a:t>
            </a:fld>
            <a:endParaRPr lang="en-US" dirty="0"/>
          </a:p>
        </p:txBody>
      </p:sp>
    </p:spTree>
    <p:extLst>
      <p:ext uri="{BB962C8B-B14F-4D97-AF65-F5344CB8AC3E}">
        <p14:creationId xmlns:p14="http://schemas.microsoft.com/office/powerpoint/2010/main" val="725944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31</a:t>
            </a:fld>
            <a:endParaRPr lang="en-US" dirty="0"/>
          </a:p>
        </p:txBody>
      </p:sp>
    </p:spTree>
    <p:extLst>
      <p:ext uri="{BB962C8B-B14F-4D97-AF65-F5344CB8AC3E}">
        <p14:creationId xmlns:p14="http://schemas.microsoft.com/office/powerpoint/2010/main" val="16696693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32</a:t>
            </a:fld>
            <a:endParaRPr lang="en-US" dirty="0"/>
          </a:p>
        </p:txBody>
      </p:sp>
    </p:spTree>
    <p:extLst>
      <p:ext uri="{BB962C8B-B14F-4D97-AF65-F5344CB8AC3E}">
        <p14:creationId xmlns:p14="http://schemas.microsoft.com/office/powerpoint/2010/main" val="16573825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33</a:t>
            </a:fld>
            <a:endParaRPr lang="en-US" dirty="0"/>
          </a:p>
        </p:txBody>
      </p:sp>
    </p:spTree>
    <p:extLst>
      <p:ext uri="{BB962C8B-B14F-4D97-AF65-F5344CB8AC3E}">
        <p14:creationId xmlns:p14="http://schemas.microsoft.com/office/powerpoint/2010/main" val="219509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34</a:t>
            </a:fld>
            <a:endParaRPr lang="en-US" dirty="0"/>
          </a:p>
        </p:txBody>
      </p:sp>
    </p:spTree>
    <p:extLst>
      <p:ext uri="{BB962C8B-B14F-4D97-AF65-F5344CB8AC3E}">
        <p14:creationId xmlns:p14="http://schemas.microsoft.com/office/powerpoint/2010/main" val="1791578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b="0" i="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35</a:t>
            </a:fld>
            <a:endParaRPr lang="en-US" dirty="0"/>
          </a:p>
        </p:txBody>
      </p:sp>
    </p:spTree>
    <p:extLst>
      <p:ext uri="{BB962C8B-B14F-4D97-AF65-F5344CB8AC3E}">
        <p14:creationId xmlns:p14="http://schemas.microsoft.com/office/powerpoint/2010/main" val="30444281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2F9C00-C3AD-4B5B-86EA-23210B949D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8717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37</a:t>
            </a:fld>
            <a:endParaRPr lang="en-US" dirty="0"/>
          </a:p>
        </p:txBody>
      </p:sp>
    </p:spTree>
    <p:extLst>
      <p:ext uri="{BB962C8B-B14F-4D97-AF65-F5344CB8AC3E}">
        <p14:creationId xmlns:p14="http://schemas.microsoft.com/office/powerpoint/2010/main" val="42945444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mn-ea"/>
              <a:cs typeface="+mn-cs"/>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38</a:t>
            </a:fld>
            <a:endParaRPr lang="en-US" dirty="0"/>
          </a:p>
        </p:txBody>
      </p:sp>
    </p:spTree>
    <p:extLst>
      <p:ext uri="{BB962C8B-B14F-4D97-AF65-F5344CB8AC3E}">
        <p14:creationId xmlns:p14="http://schemas.microsoft.com/office/powerpoint/2010/main" val="4065171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39</a:t>
            </a:fld>
            <a:endParaRPr lang="en-US" dirty="0"/>
          </a:p>
        </p:txBody>
      </p:sp>
    </p:spTree>
    <p:extLst>
      <p:ext uri="{BB962C8B-B14F-4D97-AF65-F5344CB8AC3E}">
        <p14:creationId xmlns:p14="http://schemas.microsoft.com/office/powerpoint/2010/main" val="301970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defRPr/>
            </a:pPr>
            <a:endParaRPr lang="en-US" sz="1200" b="0" i="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4</a:t>
            </a:fld>
            <a:endParaRPr lang="en-US" dirty="0"/>
          </a:p>
        </p:txBody>
      </p:sp>
    </p:spTree>
    <p:extLst>
      <p:ext uri="{BB962C8B-B14F-4D97-AF65-F5344CB8AC3E}">
        <p14:creationId xmlns:p14="http://schemas.microsoft.com/office/powerpoint/2010/main" val="29456910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strike="sngStrike" dirty="0">
              <a:ea typeface="Calibri"/>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40</a:t>
            </a:fld>
            <a:endParaRPr lang="en-US" dirty="0"/>
          </a:p>
        </p:txBody>
      </p:sp>
    </p:spTree>
    <p:extLst>
      <p:ext uri="{BB962C8B-B14F-4D97-AF65-F5344CB8AC3E}">
        <p14:creationId xmlns:p14="http://schemas.microsoft.com/office/powerpoint/2010/main" val="17284867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41</a:t>
            </a:fld>
            <a:endParaRPr lang="en-US" dirty="0"/>
          </a:p>
        </p:txBody>
      </p:sp>
    </p:spTree>
    <p:extLst>
      <p:ext uri="{BB962C8B-B14F-4D97-AF65-F5344CB8AC3E}">
        <p14:creationId xmlns:p14="http://schemas.microsoft.com/office/powerpoint/2010/main" val="1073091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42</a:t>
            </a:fld>
            <a:endParaRPr lang="en-US" dirty="0"/>
          </a:p>
        </p:txBody>
      </p:sp>
    </p:spTree>
    <p:extLst>
      <p:ext uri="{BB962C8B-B14F-4D97-AF65-F5344CB8AC3E}">
        <p14:creationId xmlns:p14="http://schemas.microsoft.com/office/powerpoint/2010/main" val="17803365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43</a:t>
            </a:fld>
            <a:endParaRPr lang="en-US" dirty="0"/>
          </a:p>
        </p:txBody>
      </p:sp>
    </p:spTree>
    <p:extLst>
      <p:ext uri="{BB962C8B-B14F-4D97-AF65-F5344CB8AC3E}">
        <p14:creationId xmlns:p14="http://schemas.microsoft.com/office/powerpoint/2010/main" val="39756760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defRPr/>
            </a:pPr>
            <a:endParaRPr lang="en-US" dirty="0">
              <a:latin typeface="+mn-l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2F9C00-C3AD-4B5B-86EA-23210B949D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6927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dirty="0">
              <a:latin typeface="+mn-lt"/>
              <a:ea typeface="Calibri"/>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45</a:t>
            </a:fld>
            <a:endParaRPr lang="en-US" dirty="0"/>
          </a:p>
        </p:txBody>
      </p:sp>
    </p:spTree>
    <p:extLst>
      <p:ext uri="{BB962C8B-B14F-4D97-AF65-F5344CB8AC3E}">
        <p14:creationId xmlns:p14="http://schemas.microsoft.com/office/powerpoint/2010/main" val="41657940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2F9C00-C3AD-4B5B-86EA-23210B949D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09158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200"/>
              </a:spcBef>
              <a:buFont typeface="Arial" panose="020B0604020202020204" pitchFamily="34" charset="0"/>
              <a:buNone/>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2F9C00-C3AD-4B5B-86EA-23210B949D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1251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48</a:t>
            </a:fld>
            <a:endParaRPr lang="en-US" dirty="0"/>
          </a:p>
        </p:txBody>
      </p:sp>
    </p:spTree>
    <p:extLst>
      <p:ext uri="{BB962C8B-B14F-4D97-AF65-F5344CB8AC3E}">
        <p14:creationId xmlns:p14="http://schemas.microsoft.com/office/powerpoint/2010/main" val="29349750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49</a:t>
            </a:fld>
            <a:endParaRPr lang="en-US" dirty="0"/>
          </a:p>
        </p:txBody>
      </p:sp>
    </p:spTree>
    <p:extLst>
      <p:ext uri="{BB962C8B-B14F-4D97-AF65-F5344CB8AC3E}">
        <p14:creationId xmlns:p14="http://schemas.microsoft.com/office/powerpoint/2010/main" val="2732617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5</a:t>
            </a:fld>
            <a:endParaRPr lang="en-US" dirty="0"/>
          </a:p>
        </p:txBody>
      </p:sp>
    </p:spTree>
    <p:extLst>
      <p:ext uri="{BB962C8B-B14F-4D97-AF65-F5344CB8AC3E}">
        <p14:creationId xmlns:p14="http://schemas.microsoft.com/office/powerpoint/2010/main" val="40758294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50</a:t>
            </a:fld>
            <a:endParaRPr lang="en-US" dirty="0"/>
          </a:p>
        </p:txBody>
      </p:sp>
    </p:spTree>
    <p:extLst>
      <p:ext uri="{BB962C8B-B14F-4D97-AF65-F5344CB8AC3E}">
        <p14:creationId xmlns:p14="http://schemas.microsoft.com/office/powerpoint/2010/main" val="38860431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51</a:t>
            </a:fld>
            <a:endParaRPr lang="en-US" dirty="0"/>
          </a:p>
        </p:txBody>
      </p:sp>
    </p:spTree>
    <p:extLst>
      <p:ext uri="{BB962C8B-B14F-4D97-AF65-F5344CB8AC3E}">
        <p14:creationId xmlns:p14="http://schemas.microsoft.com/office/powerpoint/2010/main" val="36782749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5580E60-4648-434C-BA17-4D6A37A8D208}" type="slidenum">
              <a:rPr lang="en-US" smtClean="0"/>
              <a:t>52</a:t>
            </a:fld>
            <a:endParaRPr lang="en-US" dirty="0"/>
          </a:p>
        </p:txBody>
      </p:sp>
    </p:spTree>
    <p:extLst>
      <p:ext uri="{BB962C8B-B14F-4D97-AF65-F5344CB8AC3E}">
        <p14:creationId xmlns:p14="http://schemas.microsoft.com/office/powerpoint/2010/main" val="15498971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5580E60-4648-434C-BA17-4D6A37A8D208}" type="slidenum">
              <a:rPr lang="en-US" smtClean="0"/>
              <a:t>53</a:t>
            </a:fld>
            <a:endParaRPr lang="en-US" dirty="0"/>
          </a:p>
        </p:txBody>
      </p:sp>
    </p:spTree>
    <p:extLst>
      <p:ext uri="{BB962C8B-B14F-4D97-AF65-F5344CB8AC3E}">
        <p14:creationId xmlns:p14="http://schemas.microsoft.com/office/powerpoint/2010/main" val="9556157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defRPr/>
            </a:pPr>
            <a:endParaRPr lang="en-US" altLang="en-US" sz="1200" i="0" dirty="0">
              <a:solidFill>
                <a:srgbClr val="0070C0"/>
              </a:solidFill>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54</a:t>
            </a:fld>
            <a:endParaRPr lang="en-US" dirty="0"/>
          </a:p>
        </p:txBody>
      </p:sp>
    </p:spTree>
    <p:extLst>
      <p:ext uri="{BB962C8B-B14F-4D97-AF65-F5344CB8AC3E}">
        <p14:creationId xmlns:p14="http://schemas.microsoft.com/office/powerpoint/2010/main" val="19985152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55</a:t>
            </a:fld>
            <a:endParaRPr lang="en-US" dirty="0"/>
          </a:p>
        </p:txBody>
      </p:sp>
    </p:spTree>
    <p:extLst>
      <p:ext uri="{BB962C8B-B14F-4D97-AF65-F5344CB8AC3E}">
        <p14:creationId xmlns:p14="http://schemas.microsoft.com/office/powerpoint/2010/main" val="1810967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56</a:t>
            </a:fld>
            <a:endParaRPr lang="en-US" dirty="0"/>
          </a:p>
        </p:txBody>
      </p:sp>
    </p:spTree>
    <p:extLst>
      <p:ext uri="{BB962C8B-B14F-4D97-AF65-F5344CB8AC3E}">
        <p14:creationId xmlns:p14="http://schemas.microsoft.com/office/powerpoint/2010/main" val="4323502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BD6BB-6ECC-4CAA-AAA2-9DBBD3763957}" type="slidenum">
              <a:rPr lang="en-US" smtClean="0"/>
              <a:t>57</a:t>
            </a:fld>
            <a:endParaRPr lang="en-US" dirty="0"/>
          </a:p>
        </p:txBody>
      </p:sp>
    </p:spTree>
    <p:extLst>
      <p:ext uri="{BB962C8B-B14F-4D97-AF65-F5344CB8AC3E}">
        <p14:creationId xmlns:p14="http://schemas.microsoft.com/office/powerpoint/2010/main" val="26604160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BD6BB-6ECC-4CAA-AAA2-9DBBD3763957}" type="slidenum">
              <a:rPr lang="en-US" smtClean="0"/>
              <a:t>58</a:t>
            </a:fld>
            <a:endParaRPr lang="en-US" dirty="0"/>
          </a:p>
        </p:txBody>
      </p:sp>
    </p:spTree>
    <p:extLst>
      <p:ext uri="{BB962C8B-B14F-4D97-AF65-F5344CB8AC3E}">
        <p14:creationId xmlns:p14="http://schemas.microsoft.com/office/powerpoint/2010/main" val="18002697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2F9C00-C3AD-4B5B-86EA-23210B949D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2710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6</a:t>
            </a:fld>
            <a:endParaRPr lang="en-US" dirty="0"/>
          </a:p>
        </p:txBody>
      </p:sp>
    </p:spTree>
    <p:extLst>
      <p:ext uri="{BB962C8B-B14F-4D97-AF65-F5344CB8AC3E}">
        <p14:creationId xmlns:p14="http://schemas.microsoft.com/office/powerpoint/2010/main" val="15891311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60</a:t>
            </a:fld>
            <a:endParaRPr lang="en-US" dirty="0"/>
          </a:p>
        </p:txBody>
      </p:sp>
    </p:spTree>
    <p:extLst>
      <p:ext uri="{BB962C8B-B14F-4D97-AF65-F5344CB8AC3E}">
        <p14:creationId xmlns:p14="http://schemas.microsoft.com/office/powerpoint/2010/main" val="15752546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61</a:t>
            </a:fld>
            <a:endParaRPr lang="en-US" dirty="0"/>
          </a:p>
        </p:txBody>
      </p:sp>
    </p:spTree>
    <p:extLst>
      <p:ext uri="{BB962C8B-B14F-4D97-AF65-F5344CB8AC3E}">
        <p14:creationId xmlns:p14="http://schemas.microsoft.com/office/powerpoint/2010/main" val="25623460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9764255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Accessibility features are tools or preferences that are either built into the assessment system or provided externally by test administrators. Accessibility features can be used by any student taking the NJSLA or NJGPA. Since the accessibility features are intended for all students, they are not classified as accommodations. The accessibility features noted with a red asterisk, such as Answer Masking and Color Contrast, must be identified in advance in the SR/PNP file. Decisions are to be made on an individual student basis, based on the specific student need rather than making decisions for an entire group of students, such as a class or grade.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For additional information regarding accessibility features, please refer to the Accessibility Features and Accommodations Manual.</a:t>
            </a:r>
          </a:p>
          <a:p>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63</a:t>
            </a:fld>
            <a:endParaRPr lang="en-US" dirty="0"/>
          </a:p>
        </p:txBody>
      </p:sp>
    </p:spTree>
    <p:extLst>
      <p:ext uri="{BB962C8B-B14F-4D97-AF65-F5344CB8AC3E}">
        <p14:creationId xmlns:p14="http://schemas.microsoft.com/office/powerpoint/2010/main" val="19710066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14343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65</a:t>
            </a:fld>
            <a:endParaRPr lang="en-US" dirty="0"/>
          </a:p>
        </p:txBody>
      </p:sp>
    </p:spTree>
    <p:extLst>
      <p:ext uri="{BB962C8B-B14F-4D97-AF65-F5344CB8AC3E}">
        <p14:creationId xmlns:p14="http://schemas.microsoft.com/office/powerpoint/2010/main" val="36586902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66</a:t>
            </a:fld>
            <a:endParaRPr lang="en-US" dirty="0"/>
          </a:p>
        </p:txBody>
      </p:sp>
    </p:spTree>
    <p:extLst>
      <p:ext uri="{BB962C8B-B14F-4D97-AF65-F5344CB8AC3E}">
        <p14:creationId xmlns:p14="http://schemas.microsoft.com/office/powerpoint/2010/main" val="35586926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67</a:t>
            </a:fld>
            <a:endParaRPr lang="en-US" dirty="0"/>
          </a:p>
        </p:txBody>
      </p:sp>
    </p:spTree>
    <p:extLst>
      <p:ext uri="{BB962C8B-B14F-4D97-AF65-F5344CB8AC3E}">
        <p14:creationId xmlns:p14="http://schemas.microsoft.com/office/powerpoint/2010/main" val="32459472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68</a:t>
            </a:fld>
            <a:endParaRPr lang="en-US" dirty="0"/>
          </a:p>
        </p:txBody>
      </p:sp>
    </p:spTree>
    <p:extLst>
      <p:ext uri="{BB962C8B-B14F-4D97-AF65-F5344CB8AC3E}">
        <p14:creationId xmlns:p14="http://schemas.microsoft.com/office/powerpoint/2010/main" val="31063785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69</a:t>
            </a:fld>
            <a:endParaRPr lang="en-US" dirty="0"/>
          </a:p>
        </p:txBody>
      </p:sp>
    </p:spTree>
    <p:extLst>
      <p:ext uri="{BB962C8B-B14F-4D97-AF65-F5344CB8AC3E}">
        <p14:creationId xmlns:p14="http://schemas.microsoft.com/office/powerpoint/2010/main" val="1778713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2F9C00-C3AD-4B5B-86EA-23210B949D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67461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70</a:t>
            </a:fld>
            <a:endParaRPr lang="en-US" dirty="0"/>
          </a:p>
        </p:txBody>
      </p:sp>
    </p:spTree>
    <p:extLst>
      <p:ext uri="{BB962C8B-B14F-4D97-AF65-F5344CB8AC3E}">
        <p14:creationId xmlns:p14="http://schemas.microsoft.com/office/powerpoint/2010/main" val="27229081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71</a:t>
            </a:fld>
            <a:endParaRPr lang="en-US" dirty="0"/>
          </a:p>
        </p:txBody>
      </p:sp>
    </p:spTree>
    <p:extLst>
      <p:ext uri="{BB962C8B-B14F-4D97-AF65-F5344CB8AC3E}">
        <p14:creationId xmlns:p14="http://schemas.microsoft.com/office/powerpoint/2010/main" val="38483151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72</a:t>
            </a:fld>
            <a:endParaRPr lang="en-US" dirty="0"/>
          </a:p>
        </p:txBody>
      </p:sp>
    </p:spTree>
    <p:extLst>
      <p:ext uri="{BB962C8B-B14F-4D97-AF65-F5344CB8AC3E}">
        <p14:creationId xmlns:p14="http://schemas.microsoft.com/office/powerpoint/2010/main" val="5371983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73</a:t>
            </a:fld>
            <a:endParaRPr lang="en-US" dirty="0"/>
          </a:p>
        </p:txBody>
      </p:sp>
    </p:spTree>
    <p:extLst>
      <p:ext uri="{BB962C8B-B14F-4D97-AF65-F5344CB8AC3E}">
        <p14:creationId xmlns:p14="http://schemas.microsoft.com/office/powerpoint/2010/main" val="23935864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74</a:t>
            </a:fld>
            <a:endParaRPr lang="en-US" dirty="0"/>
          </a:p>
        </p:txBody>
      </p:sp>
    </p:spTree>
    <p:extLst>
      <p:ext uri="{BB962C8B-B14F-4D97-AF65-F5344CB8AC3E}">
        <p14:creationId xmlns:p14="http://schemas.microsoft.com/office/powerpoint/2010/main" val="399132744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2F9C00-C3AD-4B5B-86EA-23210B949D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2186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76</a:t>
            </a:fld>
            <a:endParaRPr lang="en-US" dirty="0"/>
          </a:p>
        </p:txBody>
      </p:sp>
    </p:spTree>
    <p:extLst>
      <p:ext uri="{BB962C8B-B14F-4D97-AF65-F5344CB8AC3E}">
        <p14:creationId xmlns:p14="http://schemas.microsoft.com/office/powerpoint/2010/main" val="6926376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77</a:t>
            </a:fld>
            <a:endParaRPr lang="en-US" dirty="0"/>
          </a:p>
        </p:txBody>
      </p:sp>
    </p:spTree>
    <p:extLst>
      <p:ext uri="{BB962C8B-B14F-4D97-AF65-F5344CB8AC3E}">
        <p14:creationId xmlns:p14="http://schemas.microsoft.com/office/powerpoint/2010/main" val="41718035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78</a:t>
            </a:fld>
            <a:endParaRPr lang="en-US" dirty="0"/>
          </a:p>
        </p:txBody>
      </p:sp>
    </p:spTree>
    <p:extLst>
      <p:ext uri="{BB962C8B-B14F-4D97-AF65-F5344CB8AC3E}">
        <p14:creationId xmlns:p14="http://schemas.microsoft.com/office/powerpoint/2010/main" val="141943067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79</a:t>
            </a:fld>
            <a:endParaRPr lang="en-US" dirty="0"/>
          </a:p>
        </p:txBody>
      </p:sp>
    </p:spTree>
    <p:extLst>
      <p:ext uri="{BB962C8B-B14F-4D97-AF65-F5344CB8AC3E}">
        <p14:creationId xmlns:p14="http://schemas.microsoft.com/office/powerpoint/2010/main" val="4171231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845F27-48A8-7C4B-BE5F-6015CAAE9825}" type="slidenum">
              <a:rPr lang="en-US" smtClean="0"/>
              <a:t>8</a:t>
            </a:fld>
            <a:endParaRPr lang="en-US" dirty="0"/>
          </a:p>
        </p:txBody>
      </p:sp>
    </p:spTree>
    <p:extLst>
      <p:ext uri="{BB962C8B-B14F-4D97-AF65-F5344CB8AC3E}">
        <p14:creationId xmlns:p14="http://schemas.microsoft.com/office/powerpoint/2010/main" val="17108359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80</a:t>
            </a:fld>
            <a:endParaRPr lang="en-US" dirty="0"/>
          </a:p>
        </p:txBody>
      </p:sp>
    </p:spTree>
    <p:extLst>
      <p:ext uri="{BB962C8B-B14F-4D97-AF65-F5344CB8AC3E}">
        <p14:creationId xmlns:p14="http://schemas.microsoft.com/office/powerpoint/2010/main" val="260589130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81</a:t>
            </a:fld>
            <a:endParaRPr lang="en-US" dirty="0"/>
          </a:p>
        </p:txBody>
      </p:sp>
    </p:spTree>
    <p:extLst>
      <p:ext uri="{BB962C8B-B14F-4D97-AF65-F5344CB8AC3E}">
        <p14:creationId xmlns:p14="http://schemas.microsoft.com/office/powerpoint/2010/main" val="61845025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82</a:t>
            </a:fld>
            <a:endParaRPr lang="en-US" dirty="0"/>
          </a:p>
        </p:txBody>
      </p:sp>
    </p:spTree>
    <p:extLst>
      <p:ext uri="{BB962C8B-B14F-4D97-AF65-F5344CB8AC3E}">
        <p14:creationId xmlns:p14="http://schemas.microsoft.com/office/powerpoint/2010/main" val="376029395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2F9C00-C3AD-4B5B-86EA-23210B949D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07905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84</a:t>
            </a:fld>
            <a:endParaRPr lang="en-US" dirty="0"/>
          </a:p>
        </p:txBody>
      </p:sp>
    </p:spTree>
    <p:extLst>
      <p:ext uri="{BB962C8B-B14F-4D97-AF65-F5344CB8AC3E}">
        <p14:creationId xmlns:p14="http://schemas.microsoft.com/office/powerpoint/2010/main" val="167583500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85</a:t>
            </a:fld>
            <a:endParaRPr lang="en-US" dirty="0"/>
          </a:p>
        </p:txBody>
      </p:sp>
    </p:spTree>
    <p:extLst>
      <p:ext uri="{BB962C8B-B14F-4D97-AF65-F5344CB8AC3E}">
        <p14:creationId xmlns:p14="http://schemas.microsoft.com/office/powerpoint/2010/main" val="41120953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86</a:t>
            </a:fld>
            <a:endParaRPr lang="en-US" dirty="0"/>
          </a:p>
        </p:txBody>
      </p:sp>
    </p:spTree>
    <p:extLst>
      <p:ext uri="{BB962C8B-B14F-4D97-AF65-F5344CB8AC3E}">
        <p14:creationId xmlns:p14="http://schemas.microsoft.com/office/powerpoint/2010/main" val="288443416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87</a:t>
            </a:fld>
            <a:endParaRPr lang="en-US" dirty="0"/>
          </a:p>
        </p:txBody>
      </p:sp>
    </p:spTree>
    <p:extLst>
      <p:ext uri="{BB962C8B-B14F-4D97-AF65-F5344CB8AC3E}">
        <p14:creationId xmlns:p14="http://schemas.microsoft.com/office/powerpoint/2010/main" val="104986639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88</a:t>
            </a:fld>
            <a:endParaRPr lang="en-US" dirty="0"/>
          </a:p>
        </p:txBody>
      </p:sp>
    </p:spTree>
    <p:extLst>
      <p:ext uri="{BB962C8B-B14F-4D97-AF65-F5344CB8AC3E}">
        <p14:creationId xmlns:p14="http://schemas.microsoft.com/office/powerpoint/2010/main" val="301686844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89</a:t>
            </a:fld>
            <a:endParaRPr lang="en-US" dirty="0"/>
          </a:p>
        </p:txBody>
      </p:sp>
    </p:spTree>
    <p:extLst>
      <p:ext uri="{BB962C8B-B14F-4D97-AF65-F5344CB8AC3E}">
        <p14:creationId xmlns:p14="http://schemas.microsoft.com/office/powerpoint/2010/main" val="1266266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2845F27-48A8-7C4B-BE5F-6015CAAE9825}" type="slidenum">
              <a:rPr lang="en-US" smtClean="0"/>
              <a:t>9</a:t>
            </a:fld>
            <a:endParaRPr lang="en-US" dirty="0"/>
          </a:p>
        </p:txBody>
      </p:sp>
    </p:spTree>
    <p:extLst>
      <p:ext uri="{BB962C8B-B14F-4D97-AF65-F5344CB8AC3E}">
        <p14:creationId xmlns:p14="http://schemas.microsoft.com/office/powerpoint/2010/main" val="421724541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90</a:t>
            </a:fld>
            <a:endParaRPr lang="en-US" dirty="0"/>
          </a:p>
        </p:txBody>
      </p:sp>
    </p:spTree>
    <p:extLst>
      <p:ext uri="{BB962C8B-B14F-4D97-AF65-F5344CB8AC3E}">
        <p14:creationId xmlns:p14="http://schemas.microsoft.com/office/powerpoint/2010/main" val="90915843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91</a:t>
            </a:fld>
            <a:endParaRPr lang="en-US" dirty="0"/>
          </a:p>
        </p:txBody>
      </p:sp>
    </p:spTree>
    <p:extLst>
      <p:ext uri="{BB962C8B-B14F-4D97-AF65-F5344CB8AC3E}">
        <p14:creationId xmlns:p14="http://schemas.microsoft.com/office/powerpoint/2010/main" val="14213040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92</a:t>
            </a:fld>
            <a:endParaRPr lang="en-US" dirty="0"/>
          </a:p>
        </p:txBody>
      </p:sp>
    </p:spTree>
    <p:extLst>
      <p:ext uri="{BB962C8B-B14F-4D97-AF65-F5344CB8AC3E}">
        <p14:creationId xmlns:p14="http://schemas.microsoft.com/office/powerpoint/2010/main" val="102639815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93</a:t>
            </a:fld>
            <a:endParaRPr lang="en-US" dirty="0"/>
          </a:p>
        </p:txBody>
      </p:sp>
    </p:spTree>
    <p:extLst>
      <p:ext uri="{BB962C8B-B14F-4D97-AF65-F5344CB8AC3E}">
        <p14:creationId xmlns:p14="http://schemas.microsoft.com/office/powerpoint/2010/main" val="238473271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94</a:t>
            </a:fld>
            <a:endParaRPr lang="en-US" dirty="0"/>
          </a:p>
        </p:txBody>
      </p:sp>
    </p:spTree>
    <p:extLst>
      <p:ext uri="{BB962C8B-B14F-4D97-AF65-F5344CB8AC3E}">
        <p14:creationId xmlns:p14="http://schemas.microsoft.com/office/powerpoint/2010/main" val="386928811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95</a:t>
            </a:fld>
            <a:endParaRPr lang="en-US" dirty="0"/>
          </a:p>
        </p:txBody>
      </p:sp>
    </p:spTree>
    <p:extLst>
      <p:ext uri="{BB962C8B-B14F-4D97-AF65-F5344CB8AC3E}">
        <p14:creationId xmlns:p14="http://schemas.microsoft.com/office/powerpoint/2010/main" val="342074617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96</a:t>
            </a:fld>
            <a:endParaRPr lang="en-US" dirty="0"/>
          </a:p>
        </p:txBody>
      </p:sp>
    </p:spTree>
    <p:extLst>
      <p:ext uri="{BB962C8B-B14F-4D97-AF65-F5344CB8AC3E}">
        <p14:creationId xmlns:p14="http://schemas.microsoft.com/office/powerpoint/2010/main" val="266919968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97</a:t>
            </a:fld>
            <a:endParaRPr lang="en-US" dirty="0"/>
          </a:p>
        </p:txBody>
      </p:sp>
    </p:spTree>
    <p:extLst>
      <p:ext uri="{BB962C8B-B14F-4D97-AF65-F5344CB8AC3E}">
        <p14:creationId xmlns:p14="http://schemas.microsoft.com/office/powerpoint/2010/main" val="53813270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2F9C00-C3AD-4B5B-86EA-23210B949D61}" type="slidenum">
              <a:rPr lang="en-US" smtClean="0"/>
              <a:t>98</a:t>
            </a:fld>
            <a:endParaRPr lang="en-US" dirty="0"/>
          </a:p>
        </p:txBody>
      </p:sp>
    </p:spTree>
    <p:extLst>
      <p:ext uri="{BB962C8B-B14F-4D97-AF65-F5344CB8AC3E}">
        <p14:creationId xmlns:p14="http://schemas.microsoft.com/office/powerpoint/2010/main" val="216130316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42F9C00-C3AD-4B5B-86EA-23210B949D61}" type="slidenum">
              <a:rPr lang="en-US" smtClean="0"/>
              <a:t>99</a:t>
            </a:fld>
            <a:endParaRPr lang="en-US" dirty="0"/>
          </a:p>
        </p:txBody>
      </p:sp>
    </p:spTree>
    <p:extLst>
      <p:ext uri="{BB962C8B-B14F-4D97-AF65-F5344CB8AC3E}">
        <p14:creationId xmlns:p14="http://schemas.microsoft.com/office/powerpoint/2010/main" val="2930860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126475"/>
            <a:ext cx="10992542" cy="4899675"/>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1705667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Oval 5">
            <a:extLst>
              <a:ext uri="{FF2B5EF4-FFF2-40B4-BE49-F238E27FC236}">
                <a16:creationId xmlns:a16="http://schemas.microsoft.com/office/drawing/2014/main" id="{3E658FFF-5F48-434C-8981-0BCB1277F13D}"/>
              </a:ext>
              <a:ext uri="{C183D7F6-B498-43B3-948B-1728B52AA6E4}">
                <adec:decorative xmlns:adec="http://schemas.microsoft.com/office/drawing/2017/decorative" val="1"/>
              </a:ext>
            </a:extLst>
          </p:cNvPr>
          <p:cNvSpPr/>
          <p:nvPr userDrawn="1"/>
        </p:nvSpPr>
        <p:spPr>
          <a:xfrm>
            <a:off x="9129075" y="3004794"/>
            <a:ext cx="2506579" cy="2597150"/>
          </a:xfrm>
          <a:prstGeom prst="ellipse">
            <a:avLst/>
          </a:prstGeom>
          <a:solidFill>
            <a:srgbClr val="104E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1735A179-A125-4D35-BA3A-DCDC8D120BC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03744" y="3555688"/>
            <a:ext cx="1655731" cy="1655731"/>
          </a:xfrm>
          <a:prstGeom prst="rect">
            <a:avLst/>
          </a:prstGeom>
        </p:spPr>
      </p:pic>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
        <p:nvSpPr>
          <p:cNvPr id="4" name="Text Placeholder 4">
            <a:extLst>
              <a:ext uri="{FF2B5EF4-FFF2-40B4-BE49-F238E27FC236}">
                <a16:creationId xmlns:a16="http://schemas.microsoft.com/office/drawing/2014/main" id="{5BE00DF0-29BE-7194-D7D6-2C761F2EC3A8}"/>
              </a:ext>
            </a:extLst>
          </p:cNvPr>
          <p:cNvSpPr>
            <a:spLocks noGrp="1"/>
          </p:cNvSpPr>
          <p:nvPr>
            <p:ph type="body" sz="quarter" idx="13"/>
          </p:nvPr>
        </p:nvSpPr>
        <p:spPr>
          <a:xfrm>
            <a:off x="176214" y="1126475"/>
            <a:ext cx="8952862" cy="4887826"/>
          </a:xfrm>
        </p:spPr>
        <p:txBody>
          <a:bodyPr rIns="274320"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0828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Graphic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7" name="Oval 6">
            <a:extLst>
              <a:ext uri="{FF2B5EF4-FFF2-40B4-BE49-F238E27FC236}">
                <a16:creationId xmlns:a16="http://schemas.microsoft.com/office/drawing/2014/main" id="{49BE370B-65EF-41E1-BF9B-24FEA6C93092}"/>
              </a:ext>
              <a:ext uri="{C183D7F6-B498-43B3-948B-1728B52AA6E4}">
                <adec:decorative xmlns:adec="http://schemas.microsoft.com/office/drawing/2017/decorative" val="1"/>
              </a:ext>
            </a:extLst>
          </p:cNvPr>
          <p:cNvSpPr/>
          <p:nvPr userDrawn="1"/>
        </p:nvSpPr>
        <p:spPr>
          <a:xfrm>
            <a:off x="451130" y="1644579"/>
            <a:ext cx="3686449" cy="3596641"/>
          </a:xfrm>
          <a:prstGeom prst="ellipse">
            <a:avLst/>
          </a:prstGeom>
          <a:noFill/>
          <a:ln w="76200">
            <a:solidFill>
              <a:srgbClr val="B345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a:extLst>
              <a:ext uri="{FF2B5EF4-FFF2-40B4-BE49-F238E27FC236}">
                <a16:creationId xmlns:a16="http://schemas.microsoft.com/office/drawing/2014/main" id="{16EF3B25-1607-4568-82F8-62F2ED4D2E0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5920" y="1598861"/>
            <a:ext cx="3287486" cy="3287486"/>
          </a:xfrm>
          <a:prstGeom prst="rect">
            <a:avLst/>
          </a:prstGeom>
        </p:spPr>
      </p:pic>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4362369" y="1126475"/>
            <a:ext cx="6843187" cy="4899675"/>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1646231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F9CDF-F6E9-4855-B010-2D01A1BBF98C}"/>
              </a:ext>
            </a:extLst>
          </p:cNvPr>
          <p:cNvSpPr>
            <a:spLocks noGrp="1"/>
          </p:cNvSpPr>
          <p:nvPr>
            <p:ph type="title"/>
          </p:nvPr>
        </p:nvSpPr>
        <p:spPr/>
        <p:txBody>
          <a:bodyPr/>
          <a:lstStyle/>
          <a:p>
            <a:r>
              <a:rPr lang="en-US"/>
              <a:t>Click to edit Master title style</a:t>
            </a:r>
          </a:p>
        </p:txBody>
      </p:sp>
      <p:sp>
        <p:nvSpPr>
          <p:cNvPr id="11" name="Text Placeholder 10">
            <a:extLst>
              <a:ext uri="{FF2B5EF4-FFF2-40B4-BE49-F238E27FC236}">
                <a16:creationId xmlns:a16="http://schemas.microsoft.com/office/drawing/2014/main" id="{F6A78966-CEC4-437C-A7A7-3C223B8BF76F}"/>
              </a:ext>
            </a:extLst>
          </p:cNvPr>
          <p:cNvSpPr>
            <a:spLocks noGrp="1"/>
          </p:cNvSpPr>
          <p:nvPr>
            <p:ph type="body" sz="quarter" idx="11"/>
          </p:nvPr>
        </p:nvSpPr>
        <p:spPr>
          <a:xfrm>
            <a:off x="312738" y="1249363"/>
            <a:ext cx="10798175" cy="1065212"/>
          </a:xfrm>
        </p:spPr>
        <p:txBody>
          <a:bodyPr/>
          <a:lstStyle>
            <a:lvl1pPr marL="0" indent="0">
              <a:buNone/>
              <a:defRPr/>
            </a:lvl1pPr>
          </a:lstStyle>
          <a:p>
            <a:pPr lvl="0"/>
            <a:endParaRPr lang="en-US"/>
          </a:p>
        </p:txBody>
      </p:sp>
      <p:sp>
        <p:nvSpPr>
          <p:cNvPr id="4" name="Rectangle: Rounded Corners 3">
            <a:extLst>
              <a:ext uri="{FF2B5EF4-FFF2-40B4-BE49-F238E27FC236}">
                <a16:creationId xmlns:a16="http://schemas.microsoft.com/office/drawing/2014/main" id="{47F799E5-EABA-4A0D-A4F7-14F43BC9C6B1}"/>
              </a:ext>
            </a:extLst>
          </p:cNvPr>
          <p:cNvSpPr/>
          <p:nvPr userDrawn="1"/>
        </p:nvSpPr>
        <p:spPr>
          <a:xfrm>
            <a:off x="1246983" y="2646956"/>
            <a:ext cx="3043003" cy="1220850"/>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13" name="Text Placeholder 3">
            <a:extLst>
              <a:ext uri="{FF2B5EF4-FFF2-40B4-BE49-F238E27FC236}">
                <a16:creationId xmlns:a16="http://schemas.microsoft.com/office/drawing/2014/main" id="{5E8D111D-FBB3-46CE-B78B-40D9B48B15F3}"/>
              </a:ext>
            </a:extLst>
          </p:cNvPr>
          <p:cNvSpPr>
            <a:spLocks noGrp="1"/>
          </p:cNvSpPr>
          <p:nvPr>
            <p:ph type="body" sz="quarter" idx="13"/>
          </p:nvPr>
        </p:nvSpPr>
        <p:spPr>
          <a:xfrm>
            <a:off x="1422810" y="2991285"/>
            <a:ext cx="2605180" cy="532841"/>
          </a:xfrm>
        </p:spPr>
        <p:txBody>
          <a:bodyPr/>
          <a:lstStyle>
            <a:lvl1pPr marL="0" indent="0">
              <a:buNone/>
              <a:defRPr/>
            </a:lvl1pPr>
          </a:lstStyle>
          <a:p>
            <a:pPr lvl="0"/>
            <a:endParaRPr lang="en-US"/>
          </a:p>
        </p:txBody>
      </p:sp>
      <p:sp>
        <p:nvSpPr>
          <p:cNvPr id="5" name="Rectangle: Rounded Corners 4">
            <a:extLst>
              <a:ext uri="{FF2B5EF4-FFF2-40B4-BE49-F238E27FC236}">
                <a16:creationId xmlns:a16="http://schemas.microsoft.com/office/drawing/2014/main" id="{083C92FB-C2BF-407E-A01D-7E2F9E2F9607}"/>
              </a:ext>
            </a:extLst>
          </p:cNvPr>
          <p:cNvSpPr/>
          <p:nvPr userDrawn="1"/>
        </p:nvSpPr>
        <p:spPr>
          <a:xfrm>
            <a:off x="4464100" y="2631966"/>
            <a:ext cx="3043003" cy="122085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14" name="Text Placeholder 4">
            <a:extLst>
              <a:ext uri="{FF2B5EF4-FFF2-40B4-BE49-F238E27FC236}">
                <a16:creationId xmlns:a16="http://schemas.microsoft.com/office/drawing/2014/main" id="{596EED65-A584-4973-849C-D8B205576F38}"/>
              </a:ext>
            </a:extLst>
          </p:cNvPr>
          <p:cNvSpPr>
            <a:spLocks noGrp="1"/>
          </p:cNvSpPr>
          <p:nvPr>
            <p:ph type="body" sz="quarter" idx="14"/>
          </p:nvPr>
        </p:nvSpPr>
        <p:spPr>
          <a:xfrm>
            <a:off x="4585500" y="2875800"/>
            <a:ext cx="2741275" cy="648326"/>
          </a:xfrm>
        </p:spPr>
        <p:txBody>
          <a:bodyPr/>
          <a:lstStyle>
            <a:lvl1pPr marL="0" indent="0">
              <a:buNone/>
              <a:defRPr/>
            </a:lvl1pPr>
          </a:lstStyle>
          <a:p>
            <a:pPr lvl="0"/>
            <a:endParaRPr lang="en-US"/>
          </a:p>
        </p:txBody>
      </p:sp>
      <p:sp>
        <p:nvSpPr>
          <p:cNvPr id="6" name="Rectangle: Rounded Corners 5">
            <a:extLst>
              <a:ext uri="{FF2B5EF4-FFF2-40B4-BE49-F238E27FC236}">
                <a16:creationId xmlns:a16="http://schemas.microsoft.com/office/drawing/2014/main" id="{E5184842-CCDA-445B-B6DD-6750AD094383}"/>
              </a:ext>
            </a:extLst>
          </p:cNvPr>
          <p:cNvSpPr/>
          <p:nvPr userDrawn="1"/>
        </p:nvSpPr>
        <p:spPr>
          <a:xfrm>
            <a:off x="7726187" y="2631966"/>
            <a:ext cx="3043003" cy="122085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15" name="Text Placeholder 5">
            <a:extLst>
              <a:ext uri="{FF2B5EF4-FFF2-40B4-BE49-F238E27FC236}">
                <a16:creationId xmlns:a16="http://schemas.microsoft.com/office/drawing/2014/main" id="{874385D0-5E7C-4B51-8D7D-66BC89F73841}"/>
              </a:ext>
            </a:extLst>
          </p:cNvPr>
          <p:cNvSpPr>
            <a:spLocks noGrp="1"/>
          </p:cNvSpPr>
          <p:nvPr>
            <p:ph type="body" sz="quarter" idx="15"/>
          </p:nvPr>
        </p:nvSpPr>
        <p:spPr>
          <a:xfrm>
            <a:off x="8203742" y="2831719"/>
            <a:ext cx="2741275" cy="648326"/>
          </a:xfrm>
        </p:spPr>
        <p:txBody>
          <a:bodyPr/>
          <a:lstStyle>
            <a:lvl1pPr marL="0" indent="0">
              <a:buNone/>
              <a:defRPr/>
            </a:lvl1pPr>
          </a:lstStyle>
          <a:p>
            <a:pPr lvl="0"/>
            <a:endParaRPr lang="en-US"/>
          </a:p>
        </p:txBody>
      </p:sp>
      <p:sp>
        <p:nvSpPr>
          <p:cNvPr id="7" name="Rectangle: Rounded Corners 6">
            <a:extLst>
              <a:ext uri="{FF2B5EF4-FFF2-40B4-BE49-F238E27FC236}">
                <a16:creationId xmlns:a16="http://schemas.microsoft.com/office/drawing/2014/main" id="{5F754BD8-818E-43EA-ADBD-4BAD04463288}"/>
              </a:ext>
            </a:extLst>
          </p:cNvPr>
          <p:cNvSpPr/>
          <p:nvPr userDrawn="1"/>
        </p:nvSpPr>
        <p:spPr>
          <a:xfrm>
            <a:off x="1261973" y="3997190"/>
            <a:ext cx="3043003" cy="122085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16" name="Text Placeholder 6">
            <a:extLst>
              <a:ext uri="{FF2B5EF4-FFF2-40B4-BE49-F238E27FC236}">
                <a16:creationId xmlns:a16="http://schemas.microsoft.com/office/drawing/2014/main" id="{808ABB21-3DB9-4252-9908-A66D39869083}"/>
              </a:ext>
            </a:extLst>
          </p:cNvPr>
          <p:cNvSpPr>
            <a:spLocks noGrp="1"/>
          </p:cNvSpPr>
          <p:nvPr>
            <p:ph type="body" sz="quarter" idx="16"/>
          </p:nvPr>
        </p:nvSpPr>
        <p:spPr>
          <a:xfrm>
            <a:off x="1503742" y="4212135"/>
            <a:ext cx="2741275" cy="648326"/>
          </a:xfrm>
        </p:spPr>
        <p:txBody>
          <a:bodyPr/>
          <a:lstStyle>
            <a:lvl1pPr marL="0" indent="0">
              <a:buNone/>
              <a:defRPr/>
            </a:lvl1pPr>
          </a:lstStyle>
          <a:p>
            <a:pPr lvl="0"/>
            <a:endParaRPr lang="en-US"/>
          </a:p>
        </p:txBody>
      </p:sp>
      <p:sp>
        <p:nvSpPr>
          <p:cNvPr id="8" name="Rectangle: Rounded Corners 7">
            <a:extLst>
              <a:ext uri="{FF2B5EF4-FFF2-40B4-BE49-F238E27FC236}">
                <a16:creationId xmlns:a16="http://schemas.microsoft.com/office/drawing/2014/main" id="{E566AF7A-2DC2-4DC3-ABE4-21F76E5AFE2E}"/>
              </a:ext>
            </a:extLst>
          </p:cNvPr>
          <p:cNvSpPr/>
          <p:nvPr userDrawn="1"/>
        </p:nvSpPr>
        <p:spPr>
          <a:xfrm>
            <a:off x="4464100" y="3997190"/>
            <a:ext cx="3043003" cy="122085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17" name="Text Placeholder 7">
            <a:extLst>
              <a:ext uri="{FF2B5EF4-FFF2-40B4-BE49-F238E27FC236}">
                <a16:creationId xmlns:a16="http://schemas.microsoft.com/office/drawing/2014/main" id="{847F56AA-BCBB-4800-9BE4-621654921BC0}"/>
              </a:ext>
            </a:extLst>
          </p:cNvPr>
          <p:cNvSpPr>
            <a:spLocks noGrp="1"/>
          </p:cNvSpPr>
          <p:nvPr>
            <p:ph type="body" sz="quarter" idx="17"/>
          </p:nvPr>
        </p:nvSpPr>
        <p:spPr>
          <a:xfrm>
            <a:off x="4614963" y="4120771"/>
            <a:ext cx="2741275" cy="648326"/>
          </a:xfrm>
        </p:spPr>
        <p:txBody>
          <a:bodyPr/>
          <a:lstStyle>
            <a:lvl1pPr marL="0" indent="0">
              <a:buNone/>
              <a:defRPr/>
            </a:lvl1pPr>
          </a:lstStyle>
          <a:p>
            <a:pPr lvl="0"/>
            <a:endParaRPr lang="en-US"/>
          </a:p>
        </p:txBody>
      </p:sp>
      <p:sp>
        <p:nvSpPr>
          <p:cNvPr id="9" name="Rectangle: Rounded Corners 8">
            <a:extLst>
              <a:ext uri="{FF2B5EF4-FFF2-40B4-BE49-F238E27FC236}">
                <a16:creationId xmlns:a16="http://schemas.microsoft.com/office/drawing/2014/main" id="{FB5FCDCD-25B4-4E7E-8F52-4757802A20A4}"/>
              </a:ext>
            </a:extLst>
          </p:cNvPr>
          <p:cNvSpPr/>
          <p:nvPr userDrawn="1"/>
        </p:nvSpPr>
        <p:spPr>
          <a:xfrm>
            <a:off x="7726186" y="3982200"/>
            <a:ext cx="3043003" cy="1220850"/>
          </a:xfrm>
          <a:prstGeom prst="roundRect">
            <a:avLst/>
          </a:prstGeom>
          <a:solidFill>
            <a:srgbClr val="5D28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18" name="Text Placeholder 8">
            <a:extLst>
              <a:ext uri="{FF2B5EF4-FFF2-40B4-BE49-F238E27FC236}">
                <a16:creationId xmlns:a16="http://schemas.microsoft.com/office/drawing/2014/main" id="{73FB649A-F27A-4399-9536-93D92FAF4734}"/>
              </a:ext>
            </a:extLst>
          </p:cNvPr>
          <p:cNvSpPr>
            <a:spLocks noGrp="1"/>
          </p:cNvSpPr>
          <p:nvPr>
            <p:ph type="body" sz="quarter" idx="18"/>
          </p:nvPr>
        </p:nvSpPr>
        <p:spPr>
          <a:xfrm>
            <a:off x="7877049" y="4170207"/>
            <a:ext cx="2741275" cy="648326"/>
          </a:xfrm>
        </p:spPr>
        <p:txBody>
          <a:bodyPr/>
          <a:lstStyle>
            <a:lvl1pPr marL="0" indent="0">
              <a:buNone/>
              <a:defRPr/>
            </a:lvl1pPr>
          </a:lstStyle>
          <a:p>
            <a:pPr lvl="0"/>
            <a:endParaRPr lang="en-US"/>
          </a:p>
        </p:txBody>
      </p:sp>
      <p:sp>
        <p:nvSpPr>
          <p:cNvPr id="12" name="Text Placeholder 10">
            <a:extLst>
              <a:ext uri="{FF2B5EF4-FFF2-40B4-BE49-F238E27FC236}">
                <a16:creationId xmlns:a16="http://schemas.microsoft.com/office/drawing/2014/main" id="{FC74F614-D789-4A69-A746-41FFD08D0126}"/>
              </a:ext>
            </a:extLst>
          </p:cNvPr>
          <p:cNvSpPr>
            <a:spLocks noGrp="1"/>
          </p:cNvSpPr>
          <p:nvPr>
            <p:ph type="body" sz="quarter" idx="12"/>
          </p:nvPr>
        </p:nvSpPr>
        <p:spPr>
          <a:xfrm>
            <a:off x="1319510" y="5446089"/>
            <a:ext cx="10096960" cy="532841"/>
          </a:xfrm>
        </p:spPr>
        <p:txBody>
          <a:bodyPr/>
          <a:lstStyle>
            <a:lvl1pPr marL="0" indent="0">
              <a:buNone/>
              <a:defRPr/>
            </a:lvl1pPr>
          </a:lstStyle>
          <a:p>
            <a:pPr lvl="0"/>
            <a:endParaRPr lang="en-US"/>
          </a:p>
        </p:txBody>
      </p:sp>
      <p:sp>
        <p:nvSpPr>
          <p:cNvPr id="3" name="Slide Number Placeholder 2">
            <a:extLst>
              <a:ext uri="{FF2B5EF4-FFF2-40B4-BE49-F238E27FC236}">
                <a16:creationId xmlns:a16="http://schemas.microsoft.com/office/drawing/2014/main" id="{8C777C45-5FF8-45F5-A2EB-0E3240340800}"/>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3041407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B6828-8136-4E44-A361-B054D8D359D9}"/>
              </a:ext>
            </a:extLst>
          </p:cNvPr>
          <p:cNvSpPr>
            <a:spLocks noGrp="1"/>
          </p:cNvSpPr>
          <p:nvPr>
            <p:ph type="title"/>
          </p:nvPr>
        </p:nvSpPr>
        <p:spPr/>
        <p:txBody>
          <a:bodyPr/>
          <a:lstStyle/>
          <a:p>
            <a:r>
              <a:rPr lang="en-US"/>
              <a:t>Click to edit Master title style</a:t>
            </a:r>
          </a:p>
        </p:txBody>
      </p:sp>
      <p:sp>
        <p:nvSpPr>
          <p:cNvPr id="5" name="Content Placeholder 5">
            <a:extLst>
              <a:ext uri="{FF2B5EF4-FFF2-40B4-BE49-F238E27FC236}">
                <a16:creationId xmlns:a16="http://schemas.microsoft.com/office/drawing/2014/main" id="{F1215E2C-64E4-49FC-9975-A8CBA8DEDC07}"/>
              </a:ext>
            </a:extLst>
          </p:cNvPr>
          <p:cNvSpPr txBox="1">
            <a:spLocks noGrp="1"/>
          </p:cNvSpPr>
          <p:nvPr>
            <p:ph type="body" sz="quarter" idx="11"/>
          </p:nvPr>
        </p:nvSpPr>
        <p:spPr>
          <a:xfrm>
            <a:off x="380770" y="1250328"/>
            <a:ext cx="11849100" cy="338554"/>
          </a:xfrm>
          <a:prstGeom prst="rect">
            <a:avLst/>
          </a:prstGeom>
          <a:noFill/>
        </p:spPr>
        <p:txBody>
          <a:bodyPr wrap="square" rtlCol="0">
            <a:spAutoFit/>
          </a:bodyPr>
          <a:lstStyle/>
          <a:p>
            <a:pPr marL="0" indent="0" algn="ctr">
              <a:lnSpc>
                <a:spcPct val="100000"/>
              </a:lnSpc>
              <a:spcBef>
                <a:spcPts val="0"/>
              </a:spcBef>
              <a:spcAft>
                <a:spcPts val="600"/>
              </a:spcAft>
              <a:buNone/>
            </a:pPr>
            <a:endParaRPr lang="en-US" sz="1600" b="1">
              <a:cs typeface="Arial" panose="020B0604020202020204" pitchFamily="34" charset="0"/>
            </a:endParaRPr>
          </a:p>
        </p:txBody>
      </p:sp>
      <p:sp>
        <p:nvSpPr>
          <p:cNvPr id="9" name="Rectangle: Rounded Corners 8">
            <a:extLst>
              <a:ext uri="{FF2B5EF4-FFF2-40B4-BE49-F238E27FC236}">
                <a16:creationId xmlns:a16="http://schemas.microsoft.com/office/drawing/2014/main" id="{C6225C2A-DA4F-4822-91F7-586365AA1545}"/>
              </a:ext>
            </a:extLst>
          </p:cNvPr>
          <p:cNvSpPr/>
          <p:nvPr userDrawn="1"/>
        </p:nvSpPr>
        <p:spPr>
          <a:xfrm>
            <a:off x="518160" y="2926080"/>
            <a:ext cx="11033760" cy="3068320"/>
          </a:xfrm>
          <a:prstGeom prst="roundRect">
            <a:avLst/>
          </a:prstGeom>
          <a:noFill/>
          <a:ln>
            <a:solidFill>
              <a:srgbClr val="104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2B728B35-4379-4197-8E00-B9D6C888DAFD}"/>
              </a:ext>
            </a:extLst>
          </p:cNvPr>
          <p:cNvSpPr>
            <a:spLocks noGrp="1"/>
          </p:cNvSpPr>
          <p:nvPr>
            <p:ph type="body" sz="quarter" idx="12"/>
          </p:nvPr>
        </p:nvSpPr>
        <p:spPr>
          <a:xfrm>
            <a:off x="801688" y="3082925"/>
            <a:ext cx="9709150" cy="2630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7E46817F-5D46-47B4-82F3-04279F08B47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21265" y="4495209"/>
            <a:ext cx="1670537" cy="1670537"/>
          </a:xfrm>
          <a:prstGeom prst="rect">
            <a:avLst/>
          </a:prstGeom>
        </p:spPr>
      </p:pic>
      <p:sp>
        <p:nvSpPr>
          <p:cNvPr id="3" name="Slide Number Placeholder 2">
            <a:extLst>
              <a:ext uri="{FF2B5EF4-FFF2-40B4-BE49-F238E27FC236}">
                <a16:creationId xmlns:a16="http://schemas.microsoft.com/office/drawing/2014/main" id="{23B48B79-85D8-4502-B034-DCEED4DE3147}"/>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1613684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55436" y="1126474"/>
            <a:ext cx="11075890" cy="2346191"/>
          </a:xfrm>
        </p:spPr>
        <p:txBody>
          <a:bodyPr>
            <a:noAutofit/>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649287"/>
            <a:ext cx="11075890" cy="2346191"/>
          </a:xfrm>
        </p:spPr>
        <p:txBody>
          <a:bodyPr>
            <a:noAutofit/>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073623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2" y="1138548"/>
            <a:ext cx="11026014"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026014"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1" y="3603812"/>
            <a:ext cx="11026014"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016869"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4023937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69" y="1179971"/>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1" y="1179971"/>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312618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wo Content_W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68" y="1179971"/>
            <a:ext cx="5233930" cy="4747754"/>
          </a:xfrm>
        </p:spPr>
        <p:txBody>
          <a:bodyPr rIns="640080"/>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5535868" y="1179971"/>
            <a:ext cx="6303701" cy="3722231"/>
          </a:xfrm>
        </p:spPr>
        <p:txBody>
          <a:bodyPr rIns="640080"/>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F4C6BA41-F0CB-4091-9131-75336C2615BF}"/>
              </a:ext>
            </a:extLst>
          </p:cNvPr>
          <p:cNvSpPr txBox="1"/>
          <p:nvPr userDrawn="1"/>
        </p:nvSpPr>
        <p:spPr>
          <a:xfrm>
            <a:off x="5731330" y="5126735"/>
            <a:ext cx="6303700" cy="905929"/>
          </a:xfrm>
          <a:prstGeom prst="roundRect">
            <a:avLst/>
          </a:prstGeom>
          <a:solidFill>
            <a:schemeClr val="accent5">
              <a:lumMod val="20000"/>
              <a:lumOff val="80000"/>
            </a:schemeClr>
          </a:solidFill>
          <a:ln w="28575">
            <a:solidFill>
              <a:srgbClr val="1F4E79"/>
            </a:solidFill>
          </a:ln>
        </p:spPr>
        <p:txBody>
          <a:bodyPr wrap="square" rtlCol="0">
            <a:spAutoFit/>
          </a:bodyPr>
          <a:lstStyle/>
          <a:p>
            <a:pPr marL="966788">
              <a:lnSpc>
                <a:spcPct val="110000"/>
              </a:lnSpc>
              <a:spcBef>
                <a:spcPts val="1200"/>
              </a:spcBef>
              <a:spcAft>
                <a:spcPts val="1200"/>
              </a:spcAft>
              <a:tabLst>
                <a:tab pos="4224338" algn="l"/>
              </a:tabLst>
            </a:pPr>
            <a:endParaRPr lang="en-US" altLang="en-US" sz="1600" b="1" dirty="0"/>
          </a:p>
        </p:txBody>
      </p:sp>
      <p:sp>
        <p:nvSpPr>
          <p:cNvPr id="5" name="Text Placeholder 4">
            <a:extLst>
              <a:ext uri="{FF2B5EF4-FFF2-40B4-BE49-F238E27FC236}">
                <a16:creationId xmlns:a16="http://schemas.microsoft.com/office/drawing/2014/main" id="{A17D6424-BEED-4614-9A96-48BD271A9D52}"/>
              </a:ext>
            </a:extLst>
          </p:cNvPr>
          <p:cNvSpPr>
            <a:spLocks noGrp="1"/>
          </p:cNvSpPr>
          <p:nvPr>
            <p:ph type="body" sz="quarter" idx="14"/>
          </p:nvPr>
        </p:nvSpPr>
        <p:spPr>
          <a:xfrm>
            <a:off x="5818188" y="5278438"/>
            <a:ext cx="5535612" cy="649287"/>
          </a:xfrm>
        </p:spPr>
        <p:txBody>
          <a:bodyPr lIns="0" rIns="0">
            <a:normAutofit/>
          </a:bodyPr>
          <a:lstStyle>
            <a:lvl1pPr marL="0" indent="0">
              <a:buNone/>
              <a:defRPr sz="2000"/>
            </a:lvl1pPr>
          </a:lstStyle>
          <a:p>
            <a:pPr lvl="0"/>
            <a:endParaRPr lang="en-US"/>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605345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wo Content_W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80665" y="1126475"/>
            <a:ext cx="11101330" cy="3406935"/>
          </a:xfrm>
        </p:spPr>
        <p:txBody>
          <a:bodyPr rIns="640080"/>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180665" y="4951279"/>
            <a:ext cx="4323460" cy="976446"/>
          </a:xfrm>
        </p:spPr>
        <p:txBody>
          <a:bodyPr rIns="640080"/>
          <a:lstStyle>
            <a:lvl1pPr>
              <a:defRPr sz="3200"/>
            </a:lvl1pPr>
            <a:lvl2pPr>
              <a:defRPr sz="28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F4C6BA41-F0CB-4091-9131-75336C2615BF}"/>
              </a:ext>
            </a:extLst>
          </p:cNvPr>
          <p:cNvSpPr txBox="1"/>
          <p:nvPr userDrawn="1"/>
        </p:nvSpPr>
        <p:spPr>
          <a:xfrm>
            <a:off x="5731330" y="5126735"/>
            <a:ext cx="6303700" cy="905929"/>
          </a:xfrm>
          <a:prstGeom prst="roundRect">
            <a:avLst/>
          </a:prstGeom>
          <a:solidFill>
            <a:schemeClr val="accent5">
              <a:lumMod val="20000"/>
              <a:lumOff val="80000"/>
            </a:schemeClr>
          </a:solidFill>
          <a:ln w="28575">
            <a:solidFill>
              <a:srgbClr val="1F4E79"/>
            </a:solidFill>
          </a:ln>
        </p:spPr>
        <p:txBody>
          <a:bodyPr wrap="square" rtlCol="0">
            <a:spAutoFit/>
          </a:bodyPr>
          <a:lstStyle/>
          <a:p>
            <a:pPr marL="966788">
              <a:lnSpc>
                <a:spcPct val="110000"/>
              </a:lnSpc>
              <a:spcBef>
                <a:spcPts val="1200"/>
              </a:spcBef>
              <a:spcAft>
                <a:spcPts val="1200"/>
              </a:spcAft>
              <a:tabLst>
                <a:tab pos="4224338" algn="l"/>
              </a:tabLst>
            </a:pPr>
            <a:endParaRPr lang="en-US" altLang="en-US" sz="1600" b="1" dirty="0"/>
          </a:p>
        </p:txBody>
      </p:sp>
      <p:sp>
        <p:nvSpPr>
          <p:cNvPr id="5" name="Text Placeholder 4">
            <a:extLst>
              <a:ext uri="{FF2B5EF4-FFF2-40B4-BE49-F238E27FC236}">
                <a16:creationId xmlns:a16="http://schemas.microsoft.com/office/drawing/2014/main" id="{A17D6424-BEED-4614-9A96-48BD271A9D52}"/>
              </a:ext>
            </a:extLst>
          </p:cNvPr>
          <p:cNvSpPr>
            <a:spLocks noGrp="1"/>
          </p:cNvSpPr>
          <p:nvPr>
            <p:ph type="body" sz="quarter" idx="14"/>
          </p:nvPr>
        </p:nvSpPr>
        <p:spPr>
          <a:xfrm>
            <a:off x="6542201" y="5278438"/>
            <a:ext cx="5288437" cy="649287"/>
          </a:xfrm>
        </p:spPr>
        <p:txBody>
          <a:bodyPr lIns="0" rIns="0">
            <a:normAutofit/>
          </a:bodyPr>
          <a:lstStyle>
            <a:lvl1pPr marL="0" indent="0">
              <a:buNone/>
              <a:defRPr sz="2000"/>
            </a:lvl1pPr>
          </a:lstStyle>
          <a:p>
            <a:pPr lvl="0"/>
            <a:endParaRPr lang="en-US"/>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104175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woColumn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hasCustomPrompt="1"/>
          </p:nvPr>
        </p:nvSpPr>
        <p:spPr>
          <a:xfrm>
            <a:off x="176268" y="1130732"/>
            <a:ext cx="10954474" cy="599808"/>
          </a:xfrm>
        </p:spPr>
        <p:txBody>
          <a:bodyPr rIns="640080"/>
          <a:lstStyle>
            <a:lvl1pPr marL="0" indent="0">
              <a:buNone/>
              <a:defRPr sz="2000"/>
            </a:lvl1pPr>
            <a:lvl2pPr marL="457200" indent="0">
              <a:buNone/>
              <a:defRPr sz="3200"/>
            </a:lvl2pPr>
            <a:lvl3pPr>
              <a:defRPr sz="2800"/>
            </a:lvl3pPr>
            <a:lvl4pPr>
              <a:defRPr sz="2400"/>
            </a:lvl4pPr>
            <a:lvl5pPr>
              <a:defRPr sz="2400"/>
            </a:lvl5pPr>
          </a:lstStyle>
          <a:p>
            <a:pPr lvl="0"/>
            <a:r>
              <a:rPr lang="en-US"/>
              <a:t>Edit Master text styles</a:t>
            </a:r>
          </a:p>
        </p:txBody>
      </p:sp>
      <p:sp>
        <p:nvSpPr>
          <p:cNvPr id="5" name="Text Placeholder 4">
            <a:extLst>
              <a:ext uri="{FF2B5EF4-FFF2-40B4-BE49-F238E27FC236}">
                <a16:creationId xmlns:a16="http://schemas.microsoft.com/office/drawing/2014/main" id="{070C8D54-248D-452F-98AD-40EBC9FF383E}"/>
              </a:ext>
            </a:extLst>
          </p:cNvPr>
          <p:cNvSpPr>
            <a:spLocks noGrp="1"/>
          </p:cNvSpPr>
          <p:nvPr>
            <p:ph type="body" sz="quarter" idx="13"/>
          </p:nvPr>
        </p:nvSpPr>
        <p:spPr>
          <a:xfrm>
            <a:off x="176214" y="1857375"/>
            <a:ext cx="10954474" cy="4143375"/>
          </a:xfrm>
        </p:spPr>
        <p:txBody>
          <a:bodyPr rIns="274320"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57941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94C2E-0B85-4326-808D-280AFC744F3E}"/>
              </a:ext>
            </a:extLst>
          </p:cNvPr>
          <p:cNvSpPr>
            <a:spLocks noGrp="1"/>
          </p:cNvSpPr>
          <p:nvPr>
            <p:ph type="title"/>
          </p:nvPr>
        </p:nvSpPr>
        <p:spPr/>
        <p:txBody>
          <a:bodyPr/>
          <a:lstStyle/>
          <a:p>
            <a:r>
              <a:rPr lang="en-US"/>
              <a:t>Click to edit Master title style</a:t>
            </a:r>
          </a:p>
        </p:txBody>
      </p:sp>
      <p:sp>
        <p:nvSpPr>
          <p:cNvPr id="6" name="TextBox 5">
            <a:extLst>
              <a:ext uri="{FF2B5EF4-FFF2-40B4-BE49-F238E27FC236}">
                <a16:creationId xmlns:a16="http://schemas.microsoft.com/office/drawing/2014/main" id="{646211DB-9967-4B66-AF72-5D96ECAB8B3A}"/>
              </a:ext>
            </a:extLst>
          </p:cNvPr>
          <p:cNvSpPr txBox="1"/>
          <p:nvPr userDrawn="1"/>
        </p:nvSpPr>
        <p:spPr>
          <a:xfrm>
            <a:off x="4562979" y="1647548"/>
            <a:ext cx="3266571" cy="569871"/>
          </a:xfrm>
          <a:prstGeom prst="rect">
            <a:avLst/>
          </a:prstGeom>
          <a:solidFill>
            <a:srgbClr val="734965"/>
          </a:solidFill>
        </p:spPr>
        <p:txBody>
          <a:bodyPr wrap="square" rtlCol="0">
            <a:spAutoFit/>
          </a:bodyPr>
          <a:lstStyle/>
          <a:p>
            <a:pPr algn="ctr"/>
            <a:endParaRPr lang="en-US" sz="2800" b="1" dirty="0">
              <a:solidFill>
                <a:schemeClr val="bg1"/>
              </a:solidFill>
            </a:endParaRPr>
          </a:p>
        </p:txBody>
      </p:sp>
      <p:sp>
        <p:nvSpPr>
          <p:cNvPr id="8" name="Text Placeholder 7">
            <a:extLst>
              <a:ext uri="{FF2B5EF4-FFF2-40B4-BE49-F238E27FC236}">
                <a16:creationId xmlns:a16="http://schemas.microsoft.com/office/drawing/2014/main" id="{00837F1B-9077-416C-9F50-FA6C23E5FCCF}"/>
              </a:ext>
            </a:extLst>
          </p:cNvPr>
          <p:cNvSpPr>
            <a:spLocks noGrp="1"/>
          </p:cNvSpPr>
          <p:nvPr>
            <p:ph type="body" sz="quarter" idx="12"/>
          </p:nvPr>
        </p:nvSpPr>
        <p:spPr>
          <a:xfrm>
            <a:off x="4664075" y="1714500"/>
            <a:ext cx="2868613" cy="422275"/>
          </a:xfrm>
        </p:spPr>
        <p:txBody>
          <a:bodyPr rIns="91440">
            <a:noAutofit/>
          </a:bodyPr>
          <a:lstStyle>
            <a:lvl1pPr marL="0" indent="0" algn="ctr">
              <a:buNone/>
              <a:defRPr sz="2400">
                <a:solidFill>
                  <a:schemeClr val="bg1"/>
                </a:solidFill>
              </a:defRPr>
            </a:lvl1pPr>
          </a:lstStyle>
          <a:p>
            <a:pPr lvl="0"/>
            <a:endParaRPr lang="en-US"/>
          </a:p>
        </p:txBody>
      </p:sp>
      <p:sp>
        <p:nvSpPr>
          <p:cNvPr id="5" name="Content Placeholder 4">
            <a:extLst>
              <a:ext uri="{FF2B5EF4-FFF2-40B4-BE49-F238E27FC236}">
                <a16:creationId xmlns:a16="http://schemas.microsoft.com/office/drawing/2014/main" id="{B638F6B8-222F-4E9A-A086-615473AD5BCB}"/>
              </a:ext>
            </a:extLst>
          </p:cNvPr>
          <p:cNvSpPr>
            <a:spLocks noGrp="1"/>
          </p:cNvSpPr>
          <p:nvPr>
            <p:ph sz="quarter" idx="11"/>
          </p:nvPr>
        </p:nvSpPr>
        <p:spPr>
          <a:xfrm>
            <a:off x="3635375" y="2377440"/>
            <a:ext cx="5715000" cy="349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64AE85A9-1FA7-41D7-8CFD-6E6B8122B183}"/>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2141954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woColumnText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hasCustomPrompt="1"/>
          </p:nvPr>
        </p:nvSpPr>
        <p:spPr>
          <a:xfrm>
            <a:off x="176268" y="1156695"/>
            <a:ext cx="10979412" cy="599808"/>
          </a:xfrm>
        </p:spPr>
        <p:txBody>
          <a:bodyPr rIns="640080"/>
          <a:lstStyle>
            <a:lvl1pPr marL="0" indent="0">
              <a:buNone/>
              <a:defRPr sz="2000"/>
            </a:lvl1pPr>
            <a:lvl2pPr marL="457200" indent="0">
              <a:buNone/>
              <a:defRPr sz="3200"/>
            </a:lvl2pPr>
            <a:lvl3pPr>
              <a:defRPr sz="2800"/>
            </a:lvl3pPr>
            <a:lvl4pPr>
              <a:defRPr sz="2400"/>
            </a:lvl4pPr>
            <a:lvl5pPr>
              <a:defRPr sz="2400"/>
            </a:lvl5pPr>
          </a:lstStyle>
          <a:p>
            <a:pPr lvl="0"/>
            <a:r>
              <a:rPr lang="en-US"/>
              <a:t>Edit Master text styles</a:t>
            </a:r>
          </a:p>
        </p:txBody>
      </p:sp>
      <p:sp>
        <p:nvSpPr>
          <p:cNvPr id="5" name="Text Placeholder 4">
            <a:extLst>
              <a:ext uri="{FF2B5EF4-FFF2-40B4-BE49-F238E27FC236}">
                <a16:creationId xmlns:a16="http://schemas.microsoft.com/office/drawing/2014/main" id="{070C8D54-248D-452F-98AD-40EBC9FF383E}"/>
              </a:ext>
            </a:extLst>
          </p:cNvPr>
          <p:cNvSpPr>
            <a:spLocks noGrp="1"/>
          </p:cNvSpPr>
          <p:nvPr>
            <p:ph type="body" sz="quarter" idx="13"/>
          </p:nvPr>
        </p:nvSpPr>
        <p:spPr>
          <a:xfrm>
            <a:off x="176214" y="1857375"/>
            <a:ext cx="10979412" cy="3486521"/>
          </a:xfrm>
        </p:spPr>
        <p:txBody>
          <a:bodyPr rIns="274320"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371923E4-D4ED-430A-AC51-E136FF49E258}"/>
              </a:ext>
            </a:extLst>
          </p:cNvPr>
          <p:cNvSpPr>
            <a:spLocks noGrp="1"/>
          </p:cNvSpPr>
          <p:nvPr>
            <p:ph type="body" sz="quarter" idx="14"/>
          </p:nvPr>
        </p:nvSpPr>
        <p:spPr>
          <a:xfrm>
            <a:off x="176215" y="5402061"/>
            <a:ext cx="10979412" cy="598488"/>
          </a:xfrm>
        </p:spPr>
        <p:txBody>
          <a:bodyPr>
            <a:noAutofit/>
          </a:bodyPr>
          <a:lstStyle>
            <a:lvl1pPr marL="0" indent="0">
              <a:buNone/>
              <a:defRPr sz="2000"/>
            </a:lvl1pPr>
          </a:lstStyle>
          <a:p>
            <a:pPr lvl="0"/>
            <a:endParaRPr lang="en-US"/>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32381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611074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67957" y="1126475"/>
            <a:ext cx="11014038" cy="358219"/>
          </a:xfrm>
        </p:spPr>
        <p:txBody>
          <a:bodyPr rIns="45720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167957" y="1699080"/>
            <a:ext cx="5239356" cy="4286084"/>
          </a:xfrm>
        </p:spPr>
        <p:txBody>
          <a:bodyPr rIns="45720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6193442" y="1699080"/>
            <a:ext cx="4988553" cy="4286084"/>
          </a:xfrm>
        </p:spPr>
        <p:txBody>
          <a:bodyPr rIns="822960">
            <a:no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711143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15B7D-D370-4A7A-81D3-9309ABCCEB56}"/>
              </a:ext>
            </a:extLst>
          </p:cNvPr>
          <p:cNvSpPr>
            <a:spLocks noGrp="1"/>
          </p:cNvSpPr>
          <p:nvPr>
            <p:ph type="title"/>
          </p:nvPr>
        </p:nvSpPr>
        <p:spPr/>
        <p:txBody>
          <a:bodyPr/>
          <a:lstStyle/>
          <a:p>
            <a:r>
              <a:rPr lang="en-US"/>
              <a:t>Click to edit Master title style</a:t>
            </a:r>
          </a:p>
        </p:txBody>
      </p:sp>
      <p:sp>
        <p:nvSpPr>
          <p:cNvPr id="13" name="Text Placeholder 1">
            <a:extLst>
              <a:ext uri="{FF2B5EF4-FFF2-40B4-BE49-F238E27FC236}">
                <a16:creationId xmlns:a16="http://schemas.microsoft.com/office/drawing/2014/main" id="{864C9901-FF62-4419-BE96-7B1DB69CCB1B}"/>
              </a:ext>
            </a:extLst>
          </p:cNvPr>
          <p:cNvSpPr>
            <a:spLocks noGrp="1"/>
          </p:cNvSpPr>
          <p:nvPr>
            <p:ph type="body" sz="quarter" idx="11"/>
          </p:nvPr>
        </p:nvSpPr>
        <p:spPr>
          <a:xfrm>
            <a:off x="315913" y="1127125"/>
            <a:ext cx="10785475" cy="747713"/>
          </a:xfrm>
        </p:spPr>
        <p:txBody>
          <a:bodyPr/>
          <a:lstStyle>
            <a:lvl1pPr marL="0" indent="0">
              <a:buNone/>
              <a:defRPr/>
            </a:lvl1pPr>
          </a:lstStyle>
          <a:p>
            <a:pPr lvl="0"/>
            <a:endParaRPr lang="en-US"/>
          </a:p>
        </p:txBody>
      </p:sp>
      <p:sp>
        <p:nvSpPr>
          <p:cNvPr id="4" name="Rectangle 1">
            <a:extLst>
              <a:ext uri="{FF2B5EF4-FFF2-40B4-BE49-F238E27FC236}">
                <a16:creationId xmlns:a16="http://schemas.microsoft.com/office/drawing/2014/main" id="{7D5840C9-A139-433C-962E-90FF54CD062A}"/>
              </a:ext>
            </a:extLst>
          </p:cNvPr>
          <p:cNvSpPr/>
          <p:nvPr userDrawn="1"/>
        </p:nvSpPr>
        <p:spPr>
          <a:xfrm>
            <a:off x="1327755" y="2222194"/>
            <a:ext cx="1202788" cy="1139136"/>
          </a:xfrm>
          <a:prstGeom prst="round2DiagRect">
            <a:avLst>
              <a:gd name="adj1" fmla="val 29727"/>
              <a:gd name="adj2" fmla="val 0"/>
            </a:avLst>
          </a:prstGeom>
          <a:solidFill>
            <a:srgbClr val="104E72"/>
          </a:solidFill>
        </p:spPr>
        <p:style>
          <a:lnRef idx="0">
            <a:schemeClr val="lt2">
              <a:alpha val="0"/>
              <a:hueOff val="0"/>
              <a:satOff val="0"/>
              <a:lumOff val="0"/>
              <a:alphaOff val="0"/>
            </a:schemeClr>
          </a:lnRef>
          <a:fillRef idx="1">
            <a:scrgbClr r="0" g="0" b="0"/>
          </a:fillRef>
          <a:effectRef idx="0">
            <a:schemeClr val="dk2">
              <a:hueOff val="0"/>
              <a:satOff val="0"/>
              <a:lumOff val="0"/>
              <a:alphaOff val="0"/>
            </a:schemeClr>
          </a:effectRef>
          <a:fontRef idx="minor"/>
        </p:style>
      </p:sp>
      <p:sp>
        <p:nvSpPr>
          <p:cNvPr id="5" name="Lock" descr="Lock">
            <a:extLst>
              <a:ext uri="{FF2B5EF4-FFF2-40B4-BE49-F238E27FC236}">
                <a16:creationId xmlns:a16="http://schemas.microsoft.com/office/drawing/2014/main" id="{7E044EFE-9ABD-4958-935C-1ACCD230AA25}"/>
              </a:ext>
            </a:extLst>
          </p:cNvPr>
          <p:cNvSpPr/>
          <p:nvPr userDrawn="1"/>
        </p:nvSpPr>
        <p:spPr>
          <a:xfrm>
            <a:off x="1595462" y="2440021"/>
            <a:ext cx="690124" cy="65360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5" name="Subtitle 1">
            <a:extLst>
              <a:ext uri="{FF2B5EF4-FFF2-40B4-BE49-F238E27FC236}">
                <a16:creationId xmlns:a16="http://schemas.microsoft.com/office/drawing/2014/main" id="{49EB1460-124E-48F5-A0D1-7F74835A3AAA}"/>
              </a:ext>
            </a:extLst>
          </p:cNvPr>
          <p:cNvSpPr>
            <a:spLocks noGrp="1"/>
          </p:cNvSpPr>
          <p:nvPr>
            <p:ph type="body" sz="quarter" idx="12"/>
          </p:nvPr>
        </p:nvSpPr>
        <p:spPr>
          <a:xfrm>
            <a:off x="1084922" y="3429000"/>
            <a:ext cx="1804988" cy="585788"/>
          </a:xfrm>
        </p:spPr>
        <p:txBody>
          <a:bodyPr lIns="0" rIns="0"/>
          <a:lstStyle>
            <a:lvl1pPr marL="0" indent="0">
              <a:buNone/>
              <a:defRPr/>
            </a:lvl1pPr>
            <a:lvl4pPr marL="1371600" indent="0">
              <a:buNone/>
              <a:defRPr/>
            </a:lvl4pPr>
          </a:lstStyle>
          <a:p>
            <a:pPr lvl="3"/>
            <a:endParaRPr lang="en-US"/>
          </a:p>
        </p:txBody>
      </p:sp>
      <p:sp>
        <p:nvSpPr>
          <p:cNvPr id="21" name="text lock">
            <a:extLst>
              <a:ext uri="{FF2B5EF4-FFF2-40B4-BE49-F238E27FC236}">
                <a16:creationId xmlns:a16="http://schemas.microsoft.com/office/drawing/2014/main" id="{428D80C2-5396-4975-BDBB-6389FFD4744D}"/>
              </a:ext>
            </a:extLst>
          </p:cNvPr>
          <p:cNvSpPr>
            <a:spLocks noGrp="1"/>
          </p:cNvSpPr>
          <p:nvPr>
            <p:ph type="body" sz="quarter" idx="16"/>
          </p:nvPr>
        </p:nvSpPr>
        <p:spPr>
          <a:xfrm>
            <a:off x="1084922" y="4282273"/>
            <a:ext cx="1804988" cy="1818487"/>
          </a:xfrm>
        </p:spPr>
        <p:txBody>
          <a:bodyPr lIns="0" rIns="0"/>
          <a:lstStyle>
            <a:lvl1pPr marL="0" indent="0">
              <a:buNone/>
              <a:defRPr/>
            </a:lvl1pPr>
            <a:lvl4pPr marL="1371600" indent="0">
              <a:buNone/>
              <a:defRPr/>
            </a:lvl4pPr>
          </a:lstStyle>
          <a:p>
            <a:pPr lvl="3"/>
            <a:endParaRPr lang="en-US"/>
          </a:p>
        </p:txBody>
      </p:sp>
      <p:sp>
        <p:nvSpPr>
          <p:cNvPr id="6" name="Rectangle 2">
            <a:extLst>
              <a:ext uri="{FF2B5EF4-FFF2-40B4-BE49-F238E27FC236}">
                <a16:creationId xmlns:a16="http://schemas.microsoft.com/office/drawing/2014/main" id="{7343E346-E651-468A-8B7D-212DEE5AB132}"/>
              </a:ext>
            </a:extLst>
          </p:cNvPr>
          <p:cNvSpPr/>
          <p:nvPr userDrawn="1"/>
        </p:nvSpPr>
        <p:spPr>
          <a:xfrm>
            <a:off x="3864639" y="2222194"/>
            <a:ext cx="1202788" cy="1139136"/>
          </a:xfrm>
          <a:prstGeom prst="round2DiagRect">
            <a:avLst>
              <a:gd name="adj1" fmla="val 29727"/>
              <a:gd name="adj2" fmla="val 0"/>
            </a:avLst>
          </a:prstGeom>
          <a:solidFill>
            <a:srgbClr val="104E72"/>
          </a:solidFill>
        </p:spPr>
        <p:style>
          <a:lnRef idx="0">
            <a:schemeClr val="lt2">
              <a:alpha val="0"/>
              <a:hueOff val="0"/>
              <a:satOff val="0"/>
              <a:lumOff val="0"/>
              <a:alphaOff val="0"/>
            </a:schemeClr>
          </a:lnRef>
          <a:fillRef idx="1">
            <a:scrgbClr r="0" g="0" b="0"/>
          </a:fillRef>
          <a:effectRef idx="0">
            <a:schemeClr val="dk2">
              <a:hueOff val="0"/>
              <a:satOff val="0"/>
              <a:lumOff val="0"/>
              <a:alphaOff val="0"/>
            </a:schemeClr>
          </a:effectRef>
          <a:fontRef idx="minor"/>
        </p:style>
      </p:sp>
      <p:sp>
        <p:nvSpPr>
          <p:cNvPr id="7" name="Ruler" descr="Ruler">
            <a:extLst>
              <a:ext uri="{FF2B5EF4-FFF2-40B4-BE49-F238E27FC236}">
                <a16:creationId xmlns:a16="http://schemas.microsoft.com/office/drawing/2014/main" id="{6413E04D-55B2-4E7B-83AF-7FEBFB097A16}"/>
              </a:ext>
            </a:extLst>
          </p:cNvPr>
          <p:cNvSpPr/>
          <p:nvPr userDrawn="1"/>
        </p:nvSpPr>
        <p:spPr>
          <a:xfrm>
            <a:off x="4132346" y="2440021"/>
            <a:ext cx="690124" cy="65360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8" name="subtitle 2">
            <a:extLst>
              <a:ext uri="{FF2B5EF4-FFF2-40B4-BE49-F238E27FC236}">
                <a16:creationId xmlns:a16="http://schemas.microsoft.com/office/drawing/2014/main" id="{AD15EF2E-C419-44E2-B2DC-17E982038026}"/>
              </a:ext>
            </a:extLst>
          </p:cNvPr>
          <p:cNvSpPr>
            <a:spLocks noGrp="1"/>
          </p:cNvSpPr>
          <p:nvPr>
            <p:ph type="body" sz="quarter" idx="13"/>
          </p:nvPr>
        </p:nvSpPr>
        <p:spPr>
          <a:xfrm>
            <a:off x="3716491" y="3429000"/>
            <a:ext cx="1804988" cy="585788"/>
          </a:xfrm>
        </p:spPr>
        <p:txBody>
          <a:bodyPr lIns="0" rIns="0"/>
          <a:lstStyle>
            <a:lvl1pPr marL="0" indent="0">
              <a:buNone/>
              <a:defRPr/>
            </a:lvl1pPr>
            <a:lvl4pPr marL="1371600" indent="0">
              <a:buNone/>
              <a:defRPr/>
            </a:lvl4pPr>
          </a:lstStyle>
          <a:p>
            <a:pPr lvl="3"/>
            <a:endParaRPr lang="en-US"/>
          </a:p>
        </p:txBody>
      </p:sp>
      <p:sp>
        <p:nvSpPr>
          <p:cNvPr id="22" name="text ruler">
            <a:extLst>
              <a:ext uri="{FF2B5EF4-FFF2-40B4-BE49-F238E27FC236}">
                <a16:creationId xmlns:a16="http://schemas.microsoft.com/office/drawing/2014/main" id="{FF58DFF6-8D55-4CB6-A53A-8D05F952F414}"/>
              </a:ext>
            </a:extLst>
          </p:cNvPr>
          <p:cNvSpPr>
            <a:spLocks noGrp="1"/>
          </p:cNvSpPr>
          <p:nvPr>
            <p:ph type="body" sz="quarter" idx="17"/>
          </p:nvPr>
        </p:nvSpPr>
        <p:spPr>
          <a:xfrm>
            <a:off x="3716032" y="4210451"/>
            <a:ext cx="1804988" cy="1974922"/>
          </a:xfrm>
        </p:spPr>
        <p:txBody>
          <a:bodyPr lIns="0" rIns="0"/>
          <a:lstStyle>
            <a:lvl1pPr marL="0" indent="0">
              <a:buNone/>
              <a:defRPr/>
            </a:lvl1pPr>
            <a:lvl4pPr marL="1371600" indent="0">
              <a:buNone/>
              <a:defRPr/>
            </a:lvl4pPr>
          </a:lstStyle>
          <a:p>
            <a:pPr lvl="3"/>
            <a:endParaRPr lang="en-US"/>
          </a:p>
        </p:txBody>
      </p:sp>
      <p:sp>
        <p:nvSpPr>
          <p:cNvPr id="8" name="Rectangle 3">
            <a:extLst>
              <a:ext uri="{FF2B5EF4-FFF2-40B4-BE49-F238E27FC236}">
                <a16:creationId xmlns:a16="http://schemas.microsoft.com/office/drawing/2014/main" id="{5B16E3DB-B35F-4727-A07E-F6EF7FB0432E}"/>
              </a:ext>
            </a:extLst>
          </p:cNvPr>
          <p:cNvSpPr/>
          <p:nvPr userDrawn="1"/>
        </p:nvSpPr>
        <p:spPr>
          <a:xfrm>
            <a:off x="6319462" y="2222194"/>
            <a:ext cx="1202788" cy="1139136"/>
          </a:xfrm>
          <a:prstGeom prst="round2DiagRect">
            <a:avLst>
              <a:gd name="adj1" fmla="val 29727"/>
              <a:gd name="adj2" fmla="val 0"/>
            </a:avLst>
          </a:prstGeom>
          <a:solidFill>
            <a:srgbClr val="104E72"/>
          </a:solidFill>
        </p:spPr>
        <p:style>
          <a:lnRef idx="0">
            <a:schemeClr val="lt2">
              <a:alpha val="0"/>
              <a:hueOff val="0"/>
              <a:satOff val="0"/>
              <a:lumOff val="0"/>
              <a:alphaOff val="0"/>
            </a:schemeClr>
          </a:lnRef>
          <a:fillRef idx="1">
            <a:scrgbClr r="0" g="0" b="0"/>
          </a:fillRef>
          <a:effectRef idx="0">
            <a:schemeClr val="dk2">
              <a:hueOff val="0"/>
              <a:satOff val="0"/>
              <a:lumOff val="0"/>
              <a:alphaOff val="0"/>
            </a:schemeClr>
          </a:effectRef>
          <a:fontRef idx="minor"/>
        </p:style>
      </p:sp>
      <p:sp>
        <p:nvSpPr>
          <p:cNvPr id="9" name="graph" descr="Statistics">
            <a:extLst>
              <a:ext uri="{FF2B5EF4-FFF2-40B4-BE49-F238E27FC236}">
                <a16:creationId xmlns:a16="http://schemas.microsoft.com/office/drawing/2014/main" id="{554266DC-1641-4D12-A97C-6CB8935DCE30}"/>
              </a:ext>
            </a:extLst>
          </p:cNvPr>
          <p:cNvSpPr/>
          <p:nvPr userDrawn="1"/>
        </p:nvSpPr>
        <p:spPr>
          <a:xfrm>
            <a:off x="6587169" y="2440021"/>
            <a:ext cx="690124" cy="653602"/>
          </a:xfrm>
          <a:prstGeom prst="rect">
            <a:avLst/>
          </a:prstGeom>
          <a:blipFill>
            <a:blip r:embed="rId6">
              <a:extLst>
                <a:ext uri="{96DAC541-7B7A-43D3-8B79-37D633B846F1}">
                  <asvg:svgBlip xmlns:asvg="http://schemas.microsoft.com/office/drawing/2016/SVG/main" r:embed="rId7"/>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9" name="subtitle 3">
            <a:extLst>
              <a:ext uri="{FF2B5EF4-FFF2-40B4-BE49-F238E27FC236}">
                <a16:creationId xmlns:a16="http://schemas.microsoft.com/office/drawing/2014/main" id="{D581758A-8E16-4250-9B33-B90654848473}"/>
              </a:ext>
            </a:extLst>
          </p:cNvPr>
          <p:cNvSpPr>
            <a:spLocks noGrp="1"/>
          </p:cNvSpPr>
          <p:nvPr>
            <p:ph type="body" sz="quarter" idx="14"/>
          </p:nvPr>
        </p:nvSpPr>
        <p:spPr>
          <a:xfrm>
            <a:off x="6099893" y="3465722"/>
            <a:ext cx="1804988" cy="585788"/>
          </a:xfrm>
        </p:spPr>
        <p:txBody>
          <a:bodyPr lIns="0" rIns="0"/>
          <a:lstStyle>
            <a:lvl1pPr marL="0" indent="0">
              <a:buNone/>
              <a:defRPr/>
            </a:lvl1pPr>
            <a:lvl4pPr marL="1371600" indent="0">
              <a:buNone/>
              <a:defRPr/>
            </a:lvl4pPr>
          </a:lstStyle>
          <a:p>
            <a:pPr lvl="3"/>
            <a:endParaRPr lang="en-US"/>
          </a:p>
        </p:txBody>
      </p:sp>
      <p:sp>
        <p:nvSpPr>
          <p:cNvPr id="23" name="text graph">
            <a:extLst>
              <a:ext uri="{FF2B5EF4-FFF2-40B4-BE49-F238E27FC236}">
                <a16:creationId xmlns:a16="http://schemas.microsoft.com/office/drawing/2014/main" id="{7C5B8FC8-7323-4EC5-8B9E-EDF5C68A2B03}"/>
              </a:ext>
            </a:extLst>
          </p:cNvPr>
          <p:cNvSpPr>
            <a:spLocks noGrp="1"/>
          </p:cNvSpPr>
          <p:nvPr>
            <p:ph type="body" sz="quarter" idx="18"/>
          </p:nvPr>
        </p:nvSpPr>
        <p:spPr>
          <a:xfrm>
            <a:off x="6099893" y="4310138"/>
            <a:ext cx="1804988" cy="1818487"/>
          </a:xfrm>
        </p:spPr>
        <p:txBody>
          <a:bodyPr lIns="0" rIns="0"/>
          <a:lstStyle>
            <a:lvl1pPr marL="0" indent="0">
              <a:buNone/>
              <a:defRPr/>
            </a:lvl1pPr>
            <a:lvl4pPr marL="1371600" indent="0">
              <a:buNone/>
              <a:defRPr/>
            </a:lvl4pPr>
          </a:lstStyle>
          <a:p>
            <a:pPr lvl="3"/>
            <a:endParaRPr lang="en-US"/>
          </a:p>
        </p:txBody>
      </p:sp>
      <p:sp>
        <p:nvSpPr>
          <p:cNvPr id="10" name="rectangle 4">
            <a:extLst>
              <a:ext uri="{FF2B5EF4-FFF2-40B4-BE49-F238E27FC236}">
                <a16:creationId xmlns:a16="http://schemas.microsoft.com/office/drawing/2014/main" id="{44451614-5134-483E-A3E6-586C89D75000}"/>
              </a:ext>
            </a:extLst>
          </p:cNvPr>
          <p:cNvSpPr/>
          <p:nvPr userDrawn="1"/>
        </p:nvSpPr>
        <p:spPr>
          <a:xfrm>
            <a:off x="8739116" y="2222194"/>
            <a:ext cx="1202788" cy="1139136"/>
          </a:xfrm>
          <a:prstGeom prst="round2DiagRect">
            <a:avLst>
              <a:gd name="adj1" fmla="val 29727"/>
              <a:gd name="adj2" fmla="val 0"/>
            </a:avLst>
          </a:prstGeom>
          <a:solidFill>
            <a:srgbClr val="104E72"/>
          </a:solidFill>
        </p:spPr>
        <p:style>
          <a:lnRef idx="0">
            <a:schemeClr val="lt2">
              <a:alpha val="0"/>
              <a:hueOff val="0"/>
              <a:satOff val="0"/>
              <a:lumOff val="0"/>
              <a:alphaOff val="0"/>
            </a:schemeClr>
          </a:lnRef>
          <a:fillRef idx="1">
            <a:scrgbClr r="0" g="0" b="0"/>
          </a:fillRef>
          <a:effectRef idx="0">
            <a:schemeClr val="dk2">
              <a:hueOff val="0"/>
              <a:satOff val="0"/>
              <a:lumOff val="0"/>
              <a:alphaOff val="0"/>
            </a:schemeClr>
          </a:effectRef>
          <a:fontRef idx="minor"/>
        </p:style>
      </p:sp>
      <p:sp>
        <p:nvSpPr>
          <p:cNvPr id="11" name="gavel">
            <a:extLst>
              <a:ext uri="{FF2B5EF4-FFF2-40B4-BE49-F238E27FC236}">
                <a16:creationId xmlns:a16="http://schemas.microsoft.com/office/drawing/2014/main" id="{5A12CD61-DA54-4510-9CF3-92B6EC6FCE90}"/>
              </a:ext>
            </a:extLst>
          </p:cNvPr>
          <p:cNvSpPr/>
          <p:nvPr userDrawn="1"/>
        </p:nvSpPr>
        <p:spPr>
          <a:xfrm>
            <a:off x="9042450" y="2428143"/>
            <a:ext cx="690124" cy="653602"/>
          </a:xfrm>
          <a:prstGeom prst="rect">
            <a:avLst/>
          </a:prstGeom>
          <a: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0" name="subtitle 4">
            <a:extLst>
              <a:ext uri="{FF2B5EF4-FFF2-40B4-BE49-F238E27FC236}">
                <a16:creationId xmlns:a16="http://schemas.microsoft.com/office/drawing/2014/main" id="{991A6AFC-A63F-45EA-8DF8-F9167858F2B0}"/>
              </a:ext>
            </a:extLst>
          </p:cNvPr>
          <p:cNvSpPr>
            <a:spLocks noGrp="1"/>
          </p:cNvSpPr>
          <p:nvPr>
            <p:ph type="body" sz="quarter" idx="15"/>
          </p:nvPr>
        </p:nvSpPr>
        <p:spPr>
          <a:xfrm>
            <a:off x="8483295" y="3479086"/>
            <a:ext cx="1804988" cy="585788"/>
          </a:xfrm>
        </p:spPr>
        <p:txBody>
          <a:bodyPr lIns="0" rIns="0"/>
          <a:lstStyle>
            <a:lvl1pPr marL="0" indent="0">
              <a:buNone/>
              <a:defRPr/>
            </a:lvl1pPr>
            <a:lvl4pPr marL="1371600" indent="0">
              <a:buNone/>
              <a:defRPr/>
            </a:lvl4pPr>
          </a:lstStyle>
          <a:p>
            <a:pPr lvl="3"/>
            <a:endParaRPr lang="en-US"/>
          </a:p>
        </p:txBody>
      </p:sp>
      <p:sp>
        <p:nvSpPr>
          <p:cNvPr id="24" name="text gavel">
            <a:extLst>
              <a:ext uri="{FF2B5EF4-FFF2-40B4-BE49-F238E27FC236}">
                <a16:creationId xmlns:a16="http://schemas.microsoft.com/office/drawing/2014/main" id="{D9A6813A-EE8A-4E83-87E0-A7B5348B9A67}"/>
              </a:ext>
            </a:extLst>
          </p:cNvPr>
          <p:cNvSpPr>
            <a:spLocks noGrp="1"/>
          </p:cNvSpPr>
          <p:nvPr>
            <p:ph type="body" sz="quarter" idx="19"/>
          </p:nvPr>
        </p:nvSpPr>
        <p:spPr>
          <a:xfrm>
            <a:off x="8483295" y="4278319"/>
            <a:ext cx="1804988" cy="1805695"/>
          </a:xfrm>
        </p:spPr>
        <p:txBody>
          <a:bodyPr lIns="0" rIns="0"/>
          <a:lstStyle>
            <a:lvl1pPr marL="0" indent="0">
              <a:buNone/>
              <a:defRPr/>
            </a:lvl1pPr>
            <a:lvl4pPr marL="1371600" indent="0">
              <a:buNone/>
              <a:defRPr/>
            </a:lvl4pPr>
          </a:lstStyle>
          <a:p>
            <a:pPr lvl="3"/>
            <a:endParaRPr lang="en-US"/>
          </a:p>
        </p:txBody>
      </p:sp>
      <p:sp>
        <p:nvSpPr>
          <p:cNvPr id="3" name="Slide Number Placeholder 2">
            <a:extLst>
              <a:ext uri="{FF2B5EF4-FFF2-40B4-BE49-F238E27FC236}">
                <a16:creationId xmlns:a16="http://schemas.microsoft.com/office/drawing/2014/main" id="{24D330DD-5678-40A6-B290-7A245C58B7DE}"/>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1033215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25100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126475"/>
            <a:ext cx="10989736" cy="671793"/>
          </a:xfrm>
        </p:spPr>
        <p:txBody>
          <a:bodyPr>
            <a:normAutofit/>
          </a:bodyPr>
          <a:lstStyle>
            <a:lvl1pPr marL="0" indent="0">
              <a:buNone/>
              <a:defRPr sz="3200"/>
            </a:lvl1pPr>
          </a:lstStyle>
          <a:p>
            <a:pPr lvl="0"/>
            <a:r>
              <a:rPr lang="en-US"/>
              <a:t>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1924700"/>
            <a:ext cx="11863293" cy="4085402"/>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21522980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_Tab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25506" y="1319804"/>
            <a:ext cx="11013549" cy="3806825"/>
          </a:xfrm>
        </p:spPr>
        <p:txBody>
          <a:bodyPr/>
          <a:lstStyle>
            <a:lvl1pPr>
              <a:defRPr/>
            </a:lvl1pPr>
          </a:lstStyle>
          <a:p>
            <a:r>
              <a:rPr lang="en-US" dirty="0"/>
              <a:t>Table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5319958"/>
            <a:ext cx="11839480" cy="671793"/>
          </a:xfrm>
        </p:spPr>
        <p:txBody>
          <a:bodyPr>
            <a:normAutofit/>
          </a:bodyPr>
          <a:lstStyle>
            <a:lvl1pPr marL="0" indent="0">
              <a:buNone/>
              <a:defRPr sz="3200"/>
            </a:lvl1pPr>
          </a:lstStyle>
          <a:p>
            <a:pPr lvl="0"/>
            <a:r>
              <a:rPr lang="en-US"/>
              <a:t>Edit Master text styles</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37441659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20" y="1277938"/>
            <a:ext cx="11004148" cy="4682187"/>
          </a:xfrm>
        </p:spPr>
        <p:txBody>
          <a:bodyPr/>
          <a:lstStyle/>
          <a:p>
            <a:r>
              <a:rPr lang="en-US" dirty="0"/>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843382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dirty="0"/>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3036087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56788" y="1158341"/>
            <a:ext cx="10957329" cy="765753"/>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56788" y="2071422"/>
            <a:ext cx="10957328" cy="39386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4269734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_Content_ProTip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0" y="1126474"/>
            <a:ext cx="10959292" cy="4844619"/>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Rounded Corners 5">
            <a:extLst>
              <a:ext uri="{FF2B5EF4-FFF2-40B4-BE49-F238E27FC236}">
                <a16:creationId xmlns:a16="http://schemas.microsoft.com/office/drawing/2014/main" id="{A4BB1D4B-CABB-4DEA-8DBB-BB0E25BA2D41}"/>
              </a:ext>
            </a:extLst>
          </p:cNvPr>
          <p:cNvSpPr/>
          <p:nvPr userDrawn="1"/>
        </p:nvSpPr>
        <p:spPr>
          <a:xfrm>
            <a:off x="6409631" y="6026150"/>
            <a:ext cx="4556176" cy="780211"/>
          </a:xfrm>
          <a:prstGeom prst="roundRect">
            <a:avLst/>
          </a:prstGeom>
          <a:solidFill>
            <a:schemeClr val="accent5">
              <a:lumMod val="20000"/>
              <a:lumOff val="80000"/>
            </a:schemeClr>
          </a:solidFill>
          <a:ln w="38100">
            <a:solidFill>
              <a:srgbClr val="104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chemeClr val="tx1"/>
                </a:solidFill>
              </a:rPr>
              <a:t>          </a:t>
            </a:r>
            <a:endParaRPr lang="en-US" sz="2000" i="1" dirty="0">
              <a:solidFill>
                <a:schemeClr val="tx1"/>
              </a:solidFill>
            </a:endParaRPr>
          </a:p>
        </p:txBody>
      </p:sp>
      <p:pic>
        <p:nvPicPr>
          <p:cNvPr id="7" name="Graphic 6" descr="Lightbulb and gear">
            <a:extLst>
              <a:ext uri="{FF2B5EF4-FFF2-40B4-BE49-F238E27FC236}">
                <a16:creationId xmlns:a16="http://schemas.microsoft.com/office/drawing/2014/main" id="{3B540F6D-FE43-4816-AF58-A4AE27BDDFB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07110" y="6085637"/>
            <a:ext cx="651228" cy="651228"/>
          </a:xfrm>
          <a:prstGeom prst="rect">
            <a:avLst/>
          </a:prstGeom>
        </p:spPr>
      </p:pic>
      <p:sp>
        <p:nvSpPr>
          <p:cNvPr id="8" name="Text Placeholder 7">
            <a:extLst>
              <a:ext uri="{FF2B5EF4-FFF2-40B4-BE49-F238E27FC236}">
                <a16:creationId xmlns:a16="http://schemas.microsoft.com/office/drawing/2014/main" id="{662D1FE3-1D13-4D4D-80AE-BC763AC19E4F}"/>
              </a:ext>
            </a:extLst>
          </p:cNvPr>
          <p:cNvSpPr>
            <a:spLocks noGrp="1"/>
          </p:cNvSpPr>
          <p:nvPr>
            <p:ph type="body" sz="quarter" idx="12"/>
          </p:nvPr>
        </p:nvSpPr>
        <p:spPr>
          <a:xfrm>
            <a:off x="7158037" y="6084888"/>
            <a:ext cx="3807769" cy="651228"/>
          </a:xfrm>
        </p:spPr>
        <p:txBody>
          <a:bodyPr lIns="0" rIns="0">
            <a:noAutofit/>
          </a:bodyPr>
          <a:lstStyle>
            <a:lvl1pPr marL="0" indent="0">
              <a:buNone/>
              <a:defRPr sz="1600"/>
            </a:lvl1pPr>
          </a:lstStyle>
          <a:p>
            <a:pPr lvl="0"/>
            <a:endParaRPr lang="en-US"/>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3342772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dirty="0"/>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5727395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026429"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481034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4350848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660402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BBEC6-2728-4536-8EE4-E0092947B8F1}"/>
              </a:ext>
            </a:extLst>
          </p:cNvPr>
          <p:cNvSpPr>
            <a:spLocks noGrp="1"/>
          </p:cNvSpPr>
          <p:nvPr>
            <p:ph type="title"/>
          </p:nvPr>
        </p:nvSpPr>
        <p:spPr/>
        <p:txBody>
          <a:bodyPr>
            <a:normAutofit/>
          </a:bodyPr>
          <a:lstStyle>
            <a:lvl1pPr algn="ctr">
              <a:defRPr sz="4000" b="1">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F14A1F-0645-470A-8833-239402DD86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87904DA-B35E-4E7A-8646-65E506EDC750}"/>
              </a:ext>
            </a:extLst>
          </p:cNvPr>
          <p:cNvSpPr>
            <a:spLocks noGrp="1"/>
          </p:cNvSpPr>
          <p:nvPr>
            <p:ph type="ftr" sz="quarter" idx="11"/>
          </p:nvPr>
        </p:nvSpPr>
        <p:spPr>
          <a:xfrm>
            <a:off x="1000432" y="6462968"/>
            <a:ext cx="4114800" cy="365125"/>
          </a:xfrm>
        </p:spPr>
        <p:txBody>
          <a:bodyPr/>
          <a:lstStyle/>
          <a:p>
            <a:pPr algn="l"/>
            <a:r>
              <a:rPr lang="en-US" dirty="0"/>
              <a:t>Spring 2024 District Test and Technology Coordinator Training</a:t>
            </a:r>
          </a:p>
        </p:txBody>
      </p:sp>
      <p:sp>
        <p:nvSpPr>
          <p:cNvPr id="6" name="Slide Number Placeholder 5">
            <a:extLst>
              <a:ext uri="{FF2B5EF4-FFF2-40B4-BE49-F238E27FC236}">
                <a16:creationId xmlns:a16="http://schemas.microsoft.com/office/drawing/2014/main" id="{1B4800CE-14F4-4540-95B0-A938BD8815FA}"/>
              </a:ext>
            </a:extLst>
          </p:cNvPr>
          <p:cNvSpPr>
            <a:spLocks noGrp="1"/>
          </p:cNvSpPr>
          <p:nvPr>
            <p:ph type="sldNum" sz="quarter" idx="12"/>
          </p:nvPr>
        </p:nvSpPr>
        <p:spPr/>
        <p:txBody>
          <a:bodyPr/>
          <a:lstStyle/>
          <a:p>
            <a:pPr algn="r"/>
            <a:fld id="{CD5C70A5-9411-4B11-A0DB-D49D3D849901}" type="slidenum">
              <a:rPr lang="en-US" smtClean="0"/>
              <a:pPr algn="r"/>
              <a:t>‹#›</a:t>
            </a:fld>
            <a:endParaRPr lang="en-US" dirty="0"/>
          </a:p>
        </p:txBody>
      </p:sp>
    </p:spTree>
    <p:extLst>
      <p:ext uri="{BB962C8B-B14F-4D97-AF65-F5344CB8AC3E}">
        <p14:creationId xmlns:p14="http://schemas.microsoft.com/office/powerpoint/2010/main" val="26922573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89F48-3604-443B-BE63-403FA8C9AA7B}"/>
              </a:ext>
            </a:extLst>
          </p:cNvPr>
          <p:cNvSpPr>
            <a:spLocks noGrp="1"/>
          </p:cNvSpPr>
          <p:nvPr>
            <p:ph type="title"/>
          </p:nvPr>
        </p:nvSpPr>
        <p:spPr/>
        <p:txBody>
          <a:bodyPr>
            <a:normAutofit/>
          </a:bodyPr>
          <a:lstStyle>
            <a:lvl1pPr algn="ctr">
              <a:defRPr sz="4000" b="1">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08E80E2-8D66-4161-8978-A2659154744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0B949D-FCF6-49A8-90FC-BF9AF7F31C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CA10D9B-659E-4EA5-BD30-8C1DCC16B689}"/>
              </a:ext>
            </a:extLst>
          </p:cNvPr>
          <p:cNvSpPr>
            <a:spLocks noGrp="1"/>
          </p:cNvSpPr>
          <p:nvPr>
            <p:ph type="sldNum" sz="quarter" idx="12"/>
          </p:nvPr>
        </p:nvSpPr>
        <p:spPr/>
        <p:txBody>
          <a:bodyPr/>
          <a:lstStyle/>
          <a:p>
            <a:fld id="{CD5C70A5-9411-4B11-A0DB-D49D3D849901}" type="slidenum">
              <a:rPr lang="en-US" smtClean="0"/>
              <a:pPr/>
              <a:t>‹#›</a:t>
            </a:fld>
            <a:endParaRPr lang="en-US" dirty="0"/>
          </a:p>
        </p:txBody>
      </p:sp>
      <p:sp>
        <p:nvSpPr>
          <p:cNvPr id="9" name="Footer Placeholder 4">
            <a:extLst>
              <a:ext uri="{FF2B5EF4-FFF2-40B4-BE49-F238E27FC236}">
                <a16:creationId xmlns:a16="http://schemas.microsoft.com/office/drawing/2014/main" id="{CAF9D8CE-A0C5-44F9-B55F-E5FB72059604}"/>
              </a:ext>
            </a:extLst>
          </p:cNvPr>
          <p:cNvSpPr>
            <a:spLocks noGrp="1"/>
          </p:cNvSpPr>
          <p:nvPr>
            <p:ph type="ftr" sz="quarter" idx="11"/>
          </p:nvPr>
        </p:nvSpPr>
        <p:spPr>
          <a:xfrm>
            <a:off x="951271" y="6492875"/>
            <a:ext cx="4114800" cy="365125"/>
          </a:xfrm>
        </p:spPr>
        <p:txBody>
          <a:bodyPr/>
          <a:lstStyle/>
          <a:p>
            <a:pPr algn="l"/>
            <a:r>
              <a:rPr lang="en-US" dirty="0"/>
              <a:t>Spring 2024 District Test and Technology Coordinator Training</a:t>
            </a:r>
          </a:p>
        </p:txBody>
      </p:sp>
    </p:spTree>
    <p:extLst>
      <p:ext uri="{BB962C8B-B14F-4D97-AF65-F5344CB8AC3E}">
        <p14:creationId xmlns:p14="http://schemas.microsoft.com/office/powerpoint/2010/main" val="2225576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92201CE-4D14-4CA2-AAFB-22E338D4BEE9}"/>
              </a:ext>
            </a:extLst>
          </p:cNvPr>
          <p:cNvSpPr>
            <a:spLocks noGrp="1"/>
          </p:cNvSpPr>
          <p:nvPr>
            <p:ph type="ftr" sz="quarter" idx="11"/>
          </p:nvPr>
        </p:nvSpPr>
        <p:spPr>
          <a:xfrm>
            <a:off x="961104" y="6400390"/>
            <a:ext cx="4114800" cy="365125"/>
          </a:xfrm>
        </p:spPr>
        <p:txBody>
          <a:bodyPr/>
          <a:lstStyle/>
          <a:p>
            <a:r>
              <a:rPr lang="en-US" dirty="0"/>
              <a:t>Spring 2024 District Test and Technology Coordinator Training</a:t>
            </a:r>
          </a:p>
        </p:txBody>
      </p:sp>
      <p:sp>
        <p:nvSpPr>
          <p:cNvPr id="4" name="Slide Number Placeholder 3">
            <a:extLst>
              <a:ext uri="{FF2B5EF4-FFF2-40B4-BE49-F238E27FC236}">
                <a16:creationId xmlns:a16="http://schemas.microsoft.com/office/drawing/2014/main" id="{F66D2F37-1E19-483E-B9CA-89FA42227CD4}"/>
              </a:ext>
            </a:extLst>
          </p:cNvPr>
          <p:cNvSpPr>
            <a:spLocks noGrp="1"/>
          </p:cNvSpPr>
          <p:nvPr>
            <p:ph type="sldNum" sz="quarter" idx="12"/>
          </p:nvPr>
        </p:nvSpPr>
        <p:spPr/>
        <p:txBody>
          <a:bodyPr/>
          <a:lstStyle/>
          <a:p>
            <a:pPr algn="r"/>
            <a:fld id="{CD5C70A5-9411-4B11-A0DB-D49D3D849901}" type="slidenum">
              <a:rPr lang="en-US" smtClean="0"/>
              <a:pPr algn="r"/>
              <a:t>‹#›</a:t>
            </a:fld>
            <a:endParaRPr lang="en-US" dirty="0"/>
          </a:p>
        </p:txBody>
      </p:sp>
    </p:spTree>
    <p:extLst>
      <p:ext uri="{BB962C8B-B14F-4D97-AF65-F5344CB8AC3E}">
        <p14:creationId xmlns:p14="http://schemas.microsoft.com/office/powerpoint/2010/main" val="38201666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EB41F-E80D-4B4A-9761-6E159E0C8C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60C5AC-9A30-4093-A81C-C2BD7F3F27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EBAFF0-4008-42C2-A33D-0E478F9FAD2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159BA34-25C8-4C92-A5FC-E9EA750AC1E7}"/>
              </a:ext>
            </a:extLst>
          </p:cNvPr>
          <p:cNvSpPr>
            <a:spLocks noGrp="1"/>
          </p:cNvSpPr>
          <p:nvPr>
            <p:ph type="ftr" sz="quarter" idx="11"/>
          </p:nvPr>
        </p:nvSpPr>
        <p:spPr/>
        <p:txBody>
          <a:bodyPr/>
          <a:lstStyle/>
          <a:p>
            <a:r>
              <a:rPr lang="en-US" dirty="0"/>
              <a:t>Spring 2024 District Test and Technology Coordinator Training</a:t>
            </a:r>
          </a:p>
        </p:txBody>
      </p:sp>
      <p:sp>
        <p:nvSpPr>
          <p:cNvPr id="6" name="Slide Number Placeholder 5">
            <a:extLst>
              <a:ext uri="{FF2B5EF4-FFF2-40B4-BE49-F238E27FC236}">
                <a16:creationId xmlns:a16="http://schemas.microsoft.com/office/drawing/2014/main" id="{9C157DC3-69E0-4075-A826-CB773830FB7E}"/>
              </a:ext>
            </a:extLst>
          </p:cNvPr>
          <p:cNvSpPr>
            <a:spLocks noGrp="1"/>
          </p:cNvSpPr>
          <p:nvPr>
            <p:ph type="sldNum" sz="quarter" idx="12"/>
          </p:nvPr>
        </p:nvSpPr>
        <p:spPr/>
        <p:txBody>
          <a:bodyPr/>
          <a:lstStyle/>
          <a:p>
            <a:pPr algn="r"/>
            <a:fld id="{CD5C70A5-9411-4B11-A0DB-D49D3D849901}" type="slidenum">
              <a:rPr lang="en-US" smtClean="0"/>
              <a:pPr algn="r"/>
              <a:t>‹#›</a:t>
            </a:fld>
            <a:endParaRPr lang="en-US" dirty="0"/>
          </a:p>
        </p:txBody>
      </p:sp>
    </p:spTree>
    <p:extLst>
      <p:ext uri="{BB962C8B-B14F-4D97-AF65-F5344CB8AC3E}">
        <p14:creationId xmlns:p14="http://schemas.microsoft.com/office/powerpoint/2010/main" val="12819858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B1466-1337-4288-97D2-808F7DC2920D}"/>
              </a:ext>
            </a:extLst>
          </p:cNvPr>
          <p:cNvSpPr>
            <a:spLocks noGrp="1"/>
          </p:cNvSpPr>
          <p:nvPr>
            <p:ph type="title"/>
          </p:nvPr>
        </p:nvSpPr>
        <p:spPr/>
        <p:txBody>
          <a:bodyPr>
            <a:normAutofit/>
          </a:bodyPr>
          <a:lstStyle>
            <a:lvl1pPr algn="ctr">
              <a:defRPr sz="4000" b="1">
                <a:solidFill>
                  <a:schemeClr val="accent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EB1AA68E-4044-4575-9A46-74D0F4B861BA}"/>
              </a:ext>
            </a:extLst>
          </p:cNvPr>
          <p:cNvSpPr>
            <a:spLocks noGrp="1"/>
          </p:cNvSpPr>
          <p:nvPr>
            <p:ph type="sldNum" sz="quarter" idx="12"/>
          </p:nvPr>
        </p:nvSpPr>
        <p:spPr/>
        <p:txBody>
          <a:bodyPr/>
          <a:lstStyle/>
          <a:p>
            <a:pPr algn="r"/>
            <a:fld id="{CD5C70A5-9411-4B11-A0DB-D49D3D849901}" type="slidenum">
              <a:rPr lang="en-US" smtClean="0"/>
              <a:pPr algn="r"/>
              <a:t>‹#›</a:t>
            </a:fld>
            <a:endParaRPr lang="en-US" dirty="0"/>
          </a:p>
        </p:txBody>
      </p:sp>
      <p:sp>
        <p:nvSpPr>
          <p:cNvPr id="6" name="Footer Placeholder 4">
            <a:extLst>
              <a:ext uri="{FF2B5EF4-FFF2-40B4-BE49-F238E27FC236}">
                <a16:creationId xmlns:a16="http://schemas.microsoft.com/office/drawing/2014/main" id="{193D0BE2-B151-44FB-BB9B-0C0EA61259D5}"/>
              </a:ext>
            </a:extLst>
          </p:cNvPr>
          <p:cNvSpPr txBox="1">
            <a:spLocks/>
          </p:cNvSpPr>
          <p:nvPr userDrawn="1"/>
        </p:nvSpPr>
        <p:spPr>
          <a:xfrm>
            <a:off x="951271" y="649287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Spring 2021 District Test and Technology Coordinator Training</a:t>
            </a:r>
          </a:p>
        </p:txBody>
      </p:sp>
    </p:spTree>
    <p:extLst>
      <p:ext uri="{BB962C8B-B14F-4D97-AF65-F5344CB8AC3E}">
        <p14:creationId xmlns:p14="http://schemas.microsoft.com/office/powerpoint/2010/main" val="2746568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63104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_Content_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0" y="1126475"/>
            <a:ext cx="10992543" cy="4793679"/>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Rounded Corners 5">
            <a:extLst>
              <a:ext uri="{FF2B5EF4-FFF2-40B4-BE49-F238E27FC236}">
                <a16:creationId xmlns:a16="http://schemas.microsoft.com/office/drawing/2014/main" id="{03E2A3FB-83DB-42DF-835A-DD3F8988D5FC}"/>
              </a:ext>
              <a:ext uri="{C183D7F6-B498-43B3-948B-1728B52AA6E4}">
                <adec:decorative xmlns:adec="http://schemas.microsoft.com/office/drawing/2017/decorative" val="1"/>
              </a:ext>
            </a:extLst>
          </p:cNvPr>
          <p:cNvSpPr/>
          <p:nvPr userDrawn="1"/>
        </p:nvSpPr>
        <p:spPr>
          <a:xfrm>
            <a:off x="8582211" y="6043081"/>
            <a:ext cx="2156573" cy="702896"/>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chemeClr val="tx1"/>
              </a:solidFill>
            </a:endParaRPr>
          </a:p>
        </p:txBody>
      </p:sp>
      <p:sp>
        <p:nvSpPr>
          <p:cNvPr id="7" name="Text Placeholder 6">
            <a:extLst>
              <a:ext uri="{FF2B5EF4-FFF2-40B4-BE49-F238E27FC236}">
                <a16:creationId xmlns:a16="http://schemas.microsoft.com/office/drawing/2014/main" id="{5E3D8BC5-D332-40CF-8045-1B2ABCE7BC63}"/>
              </a:ext>
            </a:extLst>
          </p:cNvPr>
          <p:cNvSpPr>
            <a:spLocks noGrp="1"/>
          </p:cNvSpPr>
          <p:nvPr>
            <p:ph type="body" sz="quarter" idx="12" hasCustomPrompt="1"/>
          </p:nvPr>
        </p:nvSpPr>
        <p:spPr>
          <a:xfrm>
            <a:off x="8701088" y="6127750"/>
            <a:ext cx="1866900" cy="495300"/>
          </a:xfrm>
        </p:spPr>
        <p:txBody>
          <a:bodyPr lIns="0" rIns="0"/>
          <a:lstStyle>
            <a:lvl1pPr marL="0" indent="0" algn="ctr">
              <a:buNone/>
              <a:defRPr sz="2200" b="1"/>
            </a:lvl1pPr>
          </a:lstStyle>
          <a:p>
            <a:pPr lvl="0"/>
            <a:r>
              <a:rPr lang="en-US"/>
              <a:t>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a:xfrm>
            <a:off x="10831397" y="6257197"/>
            <a:ext cx="599521" cy="365125"/>
          </a:xfrm>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14849537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7857251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828496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510805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20171030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dirty="0"/>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40286890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2424316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015" y="322393"/>
            <a:ext cx="10515600" cy="798139"/>
          </a:xfrm>
        </p:spPr>
        <p:txBody>
          <a:bodyPr/>
          <a:lstStyle/>
          <a:p>
            <a:r>
              <a:rPr lang="en-US"/>
              <a:t>Click to edit Master title style</a:t>
            </a:r>
          </a:p>
        </p:txBody>
      </p:sp>
      <p:sp>
        <p:nvSpPr>
          <p:cNvPr id="3" name="Content Placeholder 2"/>
          <p:cNvSpPr>
            <a:spLocks noGrp="1"/>
          </p:cNvSpPr>
          <p:nvPr>
            <p:ph sz="half" idx="1"/>
          </p:nvPr>
        </p:nvSpPr>
        <p:spPr>
          <a:xfrm>
            <a:off x="838202" y="1825629"/>
            <a:ext cx="3375212" cy="2289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059273" y="1825625"/>
            <a:ext cx="329452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9448800" y="6347789"/>
            <a:ext cx="2743200" cy="365125"/>
          </a:xfrm>
          <a:prstGeom prst="rect">
            <a:avLst/>
          </a:prstGeom>
        </p:spPr>
        <p:txBody>
          <a:bodyPr/>
          <a:lstStyle>
            <a:lvl1pPr algn="r">
              <a:defRPr/>
            </a:lvl1pPr>
          </a:lstStyle>
          <a:p>
            <a:fld id="{CD5C70A5-9411-4B11-A0DB-D49D3D849901}" type="slidenum">
              <a:rPr lang="en-US" smtClean="0"/>
              <a:pPr/>
              <a:t>‹#›</a:t>
            </a:fld>
            <a:endParaRPr lang="en-US" dirty="0"/>
          </a:p>
        </p:txBody>
      </p:sp>
      <p:sp>
        <p:nvSpPr>
          <p:cNvPr id="6" name="Content Placeholder 5">
            <a:extLst>
              <a:ext uri="{FF2B5EF4-FFF2-40B4-BE49-F238E27FC236}">
                <a16:creationId xmlns:a16="http://schemas.microsoft.com/office/drawing/2014/main" id="{28B7785C-BFDF-4DCC-81E4-330D64F81BF1}"/>
              </a:ext>
            </a:extLst>
          </p:cNvPr>
          <p:cNvSpPr>
            <a:spLocks noGrp="1"/>
          </p:cNvSpPr>
          <p:nvPr>
            <p:ph sz="quarter" idx="13"/>
          </p:nvPr>
        </p:nvSpPr>
        <p:spPr>
          <a:xfrm>
            <a:off x="4419600" y="1825625"/>
            <a:ext cx="346868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D8C2E95C-54D7-4E04-A07C-0432FA6C9894}"/>
              </a:ext>
            </a:extLst>
          </p:cNvPr>
          <p:cNvSpPr>
            <a:spLocks noGrp="1"/>
          </p:cNvSpPr>
          <p:nvPr>
            <p:ph sz="quarter" idx="14"/>
          </p:nvPr>
        </p:nvSpPr>
        <p:spPr>
          <a:xfrm>
            <a:off x="838016" y="4257675"/>
            <a:ext cx="3375211" cy="1919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70F1E3FB-45AB-4C37-BC36-2B1E92A64701}"/>
              </a:ext>
            </a:extLst>
          </p:cNvPr>
          <p:cNvSpPr>
            <a:spLocks noGrp="1"/>
          </p:cNvSpPr>
          <p:nvPr>
            <p:ph sz="quarter" idx="15"/>
          </p:nvPr>
        </p:nvSpPr>
        <p:spPr>
          <a:xfrm>
            <a:off x="838015" y="1242532"/>
            <a:ext cx="10515600" cy="331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93116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2" name="Title 1"/>
          <p:cNvSpPr>
            <a:spLocks noGrp="1"/>
          </p:cNvSpPr>
          <p:nvPr>
            <p:ph type="title"/>
          </p:nvPr>
        </p:nvSpPr>
        <p:spPr>
          <a:xfrm>
            <a:off x="627029" y="496759"/>
            <a:ext cx="10853111" cy="862609"/>
          </a:xfrm>
        </p:spPr>
        <p:txBody>
          <a:bodyPr lIns="0" tIns="0" rIns="0" bIns="0" anchor="t" anchorCtr="0">
            <a:normAutofit/>
          </a:bodyPr>
          <a:lstStyle>
            <a:lvl1pPr>
              <a:defRPr sz="3600">
                <a:solidFill>
                  <a:srgbClr val="15487D"/>
                </a:solidFill>
              </a:defRPr>
            </a:lvl1pPr>
          </a:lstStyle>
          <a:p>
            <a:r>
              <a:rPr lang="en-US"/>
              <a:t>Click to edit Master title style</a:t>
            </a:r>
          </a:p>
        </p:txBody>
      </p:sp>
      <p:sp>
        <p:nvSpPr>
          <p:cNvPr id="6" name="Rectangle 5"/>
          <p:cNvSpPr/>
          <p:nvPr userDrawn="1"/>
        </p:nvSpPr>
        <p:spPr>
          <a:xfrm>
            <a:off x="11656611" y="1359368"/>
            <a:ext cx="535389" cy="5498631"/>
          </a:xfrm>
          <a:prstGeom prst="rect">
            <a:avLst/>
          </a:prstGeom>
          <a:solidFill>
            <a:srgbClr val="15487D"/>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noAutofit/>
          </a:bodyPr>
          <a:lstStyle/>
          <a:p>
            <a:pPr algn="ctr"/>
            <a:endParaRPr lang="en-US" dirty="0">
              <a:solidFill>
                <a:schemeClr val="bg1"/>
              </a:solidFill>
            </a:endParaRPr>
          </a:p>
        </p:txBody>
      </p:sp>
      <p:sp>
        <p:nvSpPr>
          <p:cNvPr id="12" name="Footer Placeholder 11"/>
          <p:cNvSpPr>
            <a:spLocks noGrp="1"/>
          </p:cNvSpPr>
          <p:nvPr>
            <p:ph type="ftr" sz="quarter" idx="11"/>
          </p:nvPr>
        </p:nvSpPr>
        <p:spPr>
          <a:xfrm rot="5400000">
            <a:off x="10766735" y="2564488"/>
            <a:ext cx="2329352" cy="286361"/>
          </a:xfrm>
        </p:spPr>
        <p:txBody>
          <a:bodyPr vert="horz" wrap="none" lIns="0" tIns="0" rIns="0" bIns="0" anchor="ctr" anchorCtr="0">
            <a:noAutofit/>
          </a:bodyPr>
          <a:lstStyle>
            <a:lvl1pPr algn="l">
              <a:defRPr sz="900">
                <a:solidFill>
                  <a:schemeClr val="bg1"/>
                </a:solidFill>
                <a:latin typeface="Relative Book" charset="0"/>
                <a:ea typeface="Relative Book" charset="0"/>
                <a:cs typeface="Relative Book" charset="0"/>
              </a:defRPr>
            </a:lvl1pPr>
          </a:lstStyle>
          <a:p>
            <a:r>
              <a:rPr lang="en-US" dirty="0"/>
              <a:t>Spring 2024 District Test and Technology Coordinator Training</a:t>
            </a:r>
          </a:p>
        </p:txBody>
      </p:sp>
      <p:sp>
        <p:nvSpPr>
          <p:cNvPr id="13" name="Slide Number Placeholder 12"/>
          <p:cNvSpPr>
            <a:spLocks noGrp="1"/>
          </p:cNvSpPr>
          <p:nvPr>
            <p:ph type="sldNum" sz="quarter" idx="12"/>
          </p:nvPr>
        </p:nvSpPr>
        <p:spPr>
          <a:xfrm>
            <a:off x="11729166" y="6492480"/>
            <a:ext cx="390276" cy="243233"/>
          </a:xfrm>
        </p:spPr>
        <p:txBody>
          <a:bodyPr anchor="b" anchorCtr="1"/>
          <a:lstStyle>
            <a:lvl1pPr algn="ctr">
              <a:defRPr sz="900">
                <a:solidFill>
                  <a:schemeClr val="bg1"/>
                </a:solidFill>
                <a:latin typeface="Relative Book" charset="0"/>
                <a:ea typeface="Relative Book" charset="0"/>
                <a:cs typeface="Relative Book" charset="0"/>
              </a:defRPr>
            </a:lvl1pPr>
          </a:lstStyle>
          <a:p>
            <a:fld id="{89AF6CEA-BEF7-C74B-830F-441E4E9834F7}" type="slidenum">
              <a:rPr lang="en-US" smtClean="0"/>
              <a:pPr/>
              <a:t>‹#›</a:t>
            </a:fld>
            <a:endParaRPr lang="en-US" dirty="0"/>
          </a:p>
        </p:txBody>
      </p:sp>
      <p:pic>
        <p:nvPicPr>
          <p:cNvPr id="5" name="Picture 4">
            <a:extLst>
              <a:ext uri="{FF2B5EF4-FFF2-40B4-BE49-F238E27FC236}">
                <a16:creationId xmlns:a16="http://schemas.microsoft.com/office/drawing/2014/main" id="{DF6D6AA4-F6BC-6646-81EB-9C0A3CFB0337}"/>
              </a:ext>
            </a:extLst>
          </p:cNvPr>
          <p:cNvPicPr>
            <a:picLocks noChangeAspect="1"/>
          </p:cNvPicPr>
          <p:nvPr userDrawn="1"/>
        </p:nvPicPr>
        <p:blipFill rotWithShape="1">
          <a:blip r:embed="rId2"/>
          <a:srcRect l="84943" t="2486" r="2060" b="69815"/>
          <a:stretch/>
        </p:blipFill>
        <p:spPr>
          <a:xfrm>
            <a:off x="11644051" y="773449"/>
            <a:ext cx="523858" cy="558209"/>
          </a:xfrm>
          <a:prstGeom prst="rect">
            <a:avLst/>
          </a:prstGeom>
        </p:spPr>
      </p:pic>
      <p:sp>
        <p:nvSpPr>
          <p:cNvPr id="11" name="Rectangle 10">
            <a:extLst>
              <a:ext uri="{FF2B5EF4-FFF2-40B4-BE49-F238E27FC236}">
                <a16:creationId xmlns:a16="http://schemas.microsoft.com/office/drawing/2014/main" id="{822FF859-A299-594C-BB56-03E7F4E977D4}"/>
              </a:ext>
            </a:extLst>
          </p:cNvPr>
          <p:cNvSpPr/>
          <p:nvPr userDrawn="1"/>
        </p:nvSpPr>
        <p:spPr>
          <a:xfrm>
            <a:off x="11656611" y="0"/>
            <a:ext cx="535389" cy="678873"/>
          </a:xfrm>
          <a:prstGeom prst="rect">
            <a:avLst/>
          </a:prstGeom>
          <a:solidFill>
            <a:srgbClr val="15487D"/>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noAutofit/>
          </a:bodyPr>
          <a:lstStyle/>
          <a:p>
            <a:pPr algn="ctr"/>
            <a:endParaRPr lang="en-US" dirty="0">
              <a:solidFill>
                <a:schemeClr val="bg1"/>
              </a:solidFill>
            </a:endParaRPr>
          </a:p>
        </p:txBody>
      </p:sp>
    </p:spTree>
    <p:extLst>
      <p:ext uri="{BB962C8B-B14F-4D97-AF65-F5344CB8AC3E}">
        <p14:creationId xmlns:p14="http://schemas.microsoft.com/office/powerpoint/2010/main" val="41700257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1510560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Section_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654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_Content_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126476"/>
            <a:ext cx="10967604" cy="4810458"/>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Rounded Corners 7">
            <a:extLst>
              <a:ext uri="{FF2B5EF4-FFF2-40B4-BE49-F238E27FC236}">
                <a16:creationId xmlns:a16="http://schemas.microsoft.com/office/drawing/2014/main" id="{6DE5FFD6-2915-4ACA-84B8-9650FC214173}"/>
              </a:ext>
              <a:ext uri="{C183D7F6-B498-43B3-948B-1728B52AA6E4}">
                <adec:decorative xmlns:adec="http://schemas.microsoft.com/office/drawing/2017/decorative" val="1"/>
              </a:ext>
            </a:extLst>
          </p:cNvPr>
          <p:cNvSpPr/>
          <p:nvPr userDrawn="1"/>
        </p:nvSpPr>
        <p:spPr>
          <a:xfrm>
            <a:off x="8597621" y="6065650"/>
            <a:ext cx="2114103" cy="748217"/>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7" name="Text Placeholder 6">
            <a:extLst>
              <a:ext uri="{FF2B5EF4-FFF2-40B4-BE49-F238E27FC236}">
                <a16:creationId xmlns:a16="http://schemas.microsoft.com/office/drawing/2014/main" id="{5E3D8BC5-D332-40CF-8045-1B2ABCE7BC63}"/>
              </a:ext>
            </a:extLst>
          </p:cNvPr>
          <p:cNvSpPr>
            <a:spLocks noGrp="1"/>
          </p:cNvSpPr>
          <p:nvPr>
            <p:ph type="body" sz="quarter" idx="12" hasCustomPrompt="1"/>
          </p:nvPr>
        </p:nvSpPr>
        <p:spPr>
          <a:xfrm>
            <a:off x="8701087" y="6127750"/>
            <a:ext cx="1910765" cy="495300"/>
          </a:xfrm>
        </p:spPr>
        <p:txBody>
          <a:bodyPr lIns="0" rIns="0"/>
          <a:lstStyle>
            <a:lvl1pPr marL="0" indent="0" algn="ctr">
              <a:buNone/>
              <a:defRPr sz="2400" b="1">
                <a:solidFill>
                  <a:schemeClr val="bg1"/>
                </a:solidFill>
              </a:defRPr>
            </a:lvl1pPr>
          </a:lstStyle>
          <a:p>
            <a:pPr lvl="0"/>
            <a:r>
              <a:rPr lang="en-US"/>
              <a:t>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a:xfrm>
            <a:off x="10831397" y="6257197"/>
            <a:ext cx="599521" cy="365125"/>
          </a:xfrm>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6600283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dirty="0"/>
          </a:p>
        </p:txBody>
      </p:sp>
    </p:spTree>
    <p:extLst>
      <p:ext uri="{BB962C8B-B14F-4D97-AF65-F5344CB8AC3E}">
        <p14:creationId xmlns:p14="http://schemas.microsoft.com/office/powerpoint/2010/main" val="3032916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104E72"/>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24BA638-50D1-4F8E-B135-A386F485B568}"/>
              </a:ext>
            </a:extLst>
          </p:cNvPr>
          <p:cNvSpPr/>
          <p:nvPr userDrawn="1"/>
        </p:nvSpPr>
        <p:spPr>
          <a:xfrm>
            <a:off x="4685425" y="3152422"/>
            <a:ext cx="2818102" cy="26307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2AA98E-1641-4E48-BB03-DE284F310497}"/>
              </a:ext>
            </a:extLst>
          </p:cNvPr>
          <p:cNvSpPr>
            <a:spLocks noGrp="1"/>
          </p:cNvSpPr>
          <p:nvPr>
            <p:ph type="title"/>
          </p:nvPr>
        </p:nvSpPr>
        <p:spPr>
          <a:xfrm>
            <a:off x="149339" y="1313176"/>
            <a:ext cx="11890272" cy="1325563"/>
          </a:xfrm>
        </p:spPr>
        <p:txBody>
          <a:bodyPr/>
          <a:lstStyle>
            <a:lvl1pPr algn="ctr">
              <a:defRPr>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DB7C5CE4-7689-4DF6-903B-5563DD031E4B}"/>
              </a:ext>
            </a:extLst>
          </p:cNvPr>
          <p:cNvSpPr>
            <a:spLocks noGrp="1"/>
          </p:cNvSpPr>
          <p:nvPr>
            <p:ph type="sldNum" sz="quarter" idx="10"/>
          </p:nvPr>
        </p:nvSpPr>
        <p:spPr>
          <a:xfrm>
            <a:off x="8621889" y="6229350"/>
            <a:ext cx="2743200" cy="365125"/>
          </a:xfrm>
        </p:spPr>
        <p:txBody>
          <a:bodyPr/>
          <a:lstStyle/>
          <a:p>
            <a:fld id="{063B872D-3AE9-4542-A461-B751CD6BB84C}" type="slidenum">
              <a:rPr lang="en-US" smtClean="0"/>
              <a:pPr/>
              <a:t>‹#›</a:t>
            </a:fld>
            <a:endParaRPr lang="en-US" dirty="0"/>
          </a:p>
        </p:txBody>
      </p:sp>
    </p:spTree>
    <p:extLst>
      <p:ext uri="{BB962C8B-B14F-4D97-AF65-F5344CB8AC3E}">
        <p14:creationId xmlns:p14="http://schemas.microsoft.com/office/powerpoint/2010/main" val="2089903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_Content_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126476"/>
            <a:ext cx="10959291" cy="4784180"/>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Rounded Corners 8">
            <a:extLst>
              <a:ext uri="{FF2B5EF4-FFF2-40B4-BE49-F238E27FC236}">
                <a16:creationId xmlns:a16="http://schemas.microsoft.com/office/drawing/2014/main" id="{2269F3B5-B5AA-4101-A5C1-1AE585B36893}"/>
              </a:ext>
              <a:ext uri="{C183D7F6-B498-43B3-948B-1728B52AA6E4}">
                <adec:decorative xmlns:adec="http://schemas.microsoft.com/office/drawing/2017/decorative" val="1"/>
              </a:ext>
            </a:extLst>
          </p:cNvPr>
          <p:cNvSpPr/>
          <p:nvPr userDrawn="1"/>
        </p:nvSpPr>
        <p:spPr>
          <a:xfrm>
            <a:off x="8639821" y="6027885"/>
            <a:ext cx="2245783" cy="711667"/>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defRPr/>
            </a:pPr>
            <a:endParaRPr lang="en-US" sz="2200" b="1" dirty="0">
              <a:solidFill>
                <a:schemeClr val="tx1"/>
              </a:solidFill>
            </a:endParaRPr>
          </a:p>
        </p:txBody>
      </p:sp>
      <p:sp>
        <p:nvSpPr>
          <p:cNvPr id="7" name="Text Placeholder 6">
            <a:extLst>
              <a:ext uri="{FF2B5EF4-FFF2-40B4-BE49-F238E27FC236}">
                <a16:creationId xmlns:a16="http://schemas.microsoft.com/office/drawing/2014/main" id="{5E3D8BC5-D332-40CF-8045-1B2ABCE7BC63}"/>
              </a:ext>
            </a:extLst>
          </p:cNvPr>
          <p:cNvSpPr>
            <a:spLocks noGrp="1"/>
          </p:cNvSpPr>
          <p:nvPr>
            <p:ph type="body" sz="quarter" idx="12" hasCustomPrompt="1"/>
          </p:nvPr>
        </p:nvSpPr>
        <p:spPr>
          <a:xfrm>
            <a:off x="8701087" y="6127750"/>
            <a:ext cx="2130309" cy="495300"/>
          </a:xfrm>
        </p:spPr>
        <p:txBody>
          <a:bodyPr lIns="0" rIns="0"/>
          <a:lstStyle>
            <a:lvl1pPr marL="0" indent="0" algn="ctr">
              <a:buNone/>
              <a:defRPr sz="2400" b="1"/>
            </a:lvl1pPr>
          </a:lstStyle>
          <a:p>
            <a:pPr lvl="0"/>
            <a:r>
              <a:rPr lang="en-US"/>
              <a:t>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a:xfrm>
            <a:off x="10831397" y="6257197"/>
            <a:ext cx="599521" cy="365125"/>
          </a:xfrm>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2039328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_Content_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hasCustomPrompt="1"/>
          </p:nvPr>
        </p:nvSpPr>
        <p:spPr>
          <a:xfrm>
            <a:off x="171451" y="1126476"/>
            <a:ext cx="11000854" cy="4784180"/>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Rounded Corners 8">
            <a:extLst>
              <a:ext uri="{FF2B5EF4-FFF2-40B4-BE49-F238E27FC236}">
                <a16:creationId xmlns:a16="http://schemas.microsoft.com/office/drawing/2014/main" id="{2269F3B5-B5AA-4101-A5C1-1AE585B36893}"/>
              </a:ext>
              <a:ext uri="{C183D7F6-B498-43B3-948B-1728B52AA6E4}">
                <adec:decorative xmlns:adec="http://schemas.microsoft.com/office/drawing/2017/decorative" val="1"/>
              </a:ext>
            </a:extLst>
          </p:cNvPr>
          <p:cNvSpPr/>
          <p:nvPr userDrawn="1"/>
        </p:nvSpPr>
        <p:spPr>
          <a:xfrm>
            <a:off x="8639821" y="6027885"/>
            <a:ext cx="2245783" cy="711667"/>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defRPr/>
            </a:pPr>
            <a:endParaRPr lang="en-US" sz="2200" b="1" dirty="0">
              <a:solidFill>
                <a:schemeClr val="tx1"/>
              </a:solidFill>
            </a:endParaRPr>
          </a:p>
        </p:txBody>
      </p:sp>
      <p:sp>
        <p:nvSpPr>
          <p:cNvPr id="7" name="Text Placeholder 6">
            <a:extLst>
              <a:ext uri="{FF2B5EF4-FFF2-40B4-BE49-F238E27FC236}">
                <a16:creationId xmlns:a16="http://schemas.microsoft.com/office/drawing/2014/main" id="{5E3D8BC5-D332-40CF-8045-1B2ABCE7BC63}"/>
              </a:ext>
            </a:extLst>
          </p:cNvPr>
          <p:cNvSpPr>
            <a:spLocks noGrp="1"/>
          </p:cNvSpPr>
          <p:nvPr>
            <p:ph type="body" sz="quarter" idx="12" hasCustomPrompt="1"/>
          </p:nvPr>
        </p:nvSpPr>
        <p:spPr>
          <a:xfrm>
            <a:off x="8701087" y="6127750"/>
            <a:ext cx="2130309" cy="495300"/>
          </a:xfrm>
        </p:spPr>
        <p:txBody>
          <a:bodyPr lIns="0" rIns="0">
            <a:noAutofit/>
          </a:bodyPr>
          <a:lstStyle>
            <a:lvl1pPr marL="0" indent="0" algn="ctr">
              <a:buNone/>
              <a:defRPr sz="2000" b="1"/>
            </a:lvl1pPr>
            <a:lvl2pPr>
              <a:defRPr sz="2000"/>
            </a:lvl2pPr>
            <a:lvl3pPr>
              <a:defRPr sz="2000"/>
            </a:lvl3pPr>
            <a:lvl4pPr>
              <a:defRPr sz="2000"/>
            </a:lvl4pPr>
            <a:lvl5pPr>
              <a:defRPr sz="2000"/>
            </a:lvl5pPr>
          </a:lstStyle>
          <a:p>
            <a:pPr lvl="0"/>
            <a:r>
              <a:rPr lang="en-US"/>
              <a:t>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a:xfrm>
            <a:off x="10831397" y="6257197"/>
            <a:ext cx="599521" cy="365125"/>
          </a:xfrm>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27748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_Content_D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126475"/>
            <a:ext cx="10942665" cy="4835917"/>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Rounded Corners 8">
            <a:extLst>
              <a:ext uri="{FF2B5EF4-FFF2-40B4-BE49-F238E27FC236}">
                <a16:creationId xmlns:a16="http://schemas.microsoft.com/office/drawing/2014/main" id="{2269F3B5-B5AA-4101-A5C1-1AE585B36893}"/>
              </a:ext>
              <a:ext uri="{C183D7F6-B498-43B3-948B-1728B52AA6E4}">
                <adec:decorative xmlns:adec="http://schemas.microsoft.com/office/drawing/2017/decorative" val="1"/>
              </a:ext>
            </a:extLst>
          </p:cNvPr>
          <p:cNvSpPr/>
          <p:nvPr userDrawn="1"/>
        </p:nvSpPr>
        <p:spPr>
          <a:xfrm>
            <a:off x="8639821" y="6027885"/>
            <a:ext cx="2245783" cy="711667"/>
          </a:xfrm>
          <a:prstGeom prst="roundRect">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defRPr/>
            </a:pPr>
            <a:endParaRPr lang="en-US" sz="2200" b="1" dirty="0">
              <a:solidFill>
                <a:schemeClr val="bg1"/>
              </a:solidFill>
            </a:endParaRPr>
          </a:p>
        </p:txBody>
      </p:sp>
      <p:sp>
        <p:nvSpPr>
          <p:cNvPr id="7" name="Text Placeholder 6">
            <a:extLst>
              <a:ext uri="{FF2B5EF4-FFF2-40B4-BE49-F238E27FC236}">
                <a16:creationId xmlns:a16="http://schemas.microsoft.com/office/drawing/2014/main" id="{5E3D8BC5-D332-40CF-8045-1B2ABCE7BC63}"/>
              </a:ext>
            </a:extLst>
          </p:cNvPr>
          <p:cNvSpPr>
            <a:spLocks noGrp="1"/>
          </p:cNvSpPr>
          <p:nvPr>
            <p:ph type="body" sz="quarter" idx="12" hasCustomPrompt="1"/>
          </p:nvPr>
        </p:nvSpPr>
        <p:spPr>
          <a:xfrm>
            <a:off x="8701087" y="6079622"/>
            <a:ext cx="2130309" cy="659930"/>
          </a:xfrm>
        </p:spPr>
        <p:txBody>
          <a:bodyPr lIns="0" rIns="0">
            <a:noAutofit/>
          </a:bodyPr>
          <a:lstStyle>
            <a:lvl1pPr marL="0" indent="0" algn="ctr">
              <a:buNone/>
              <a:defRPr sz="2000" b="1">
                <a:solidFill>
                  <a:schemeClr val="tx1"/>
                </a:solidFill>
              </a:defRPr>
            </a:lvl1pPr>
            <a:lvl2pPr>
              <a:defRPr sz="2000"/>
            </a:lvl2pPr>
            <a:lvl3pPr>
              <a:defRPr sz="2000"/>
            </a:lvl3pPr>
            <a:lvl4pPr>
              <a:defRPr sz="2000"/>
            </a:lvl4pPr>
            <a:lvl5pPr>
              <a:defRPr sz="2000"/>
            </a:lvl5pPr>
          </a:lstStyle>
          <a:p>
            <a:pPr lvl="0"/>
            <a:r>
              <a:rPr lang="en-US"/>
              <a:t>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a:xfrm>
            <a:off x="10831397" y="6257197"/>
            <a:ext cx="599521" cy="365125"/>
          </a:xfrm>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2442168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_Content_Adu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126475"/>
            <a:ext cx="10975916" cy="4899675"/>
          </a:xfrm>
        </p:spPr>
        <p:txBody>
          <a:bodyPr/>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Rounded Corners 7">
            <a:extLst>
              <a:ext uri="{FF2B5EF4-FFF2-40B4-BE49-F238E27FC236}">
                <a16:creationId xmlns:a16="http://schemas.microsoft.com/office/drawing/2014/main" id="{6DE5FFD6-2915-4ACA-84B8-9650FC214173}"/>
              </a:ext>
              <a:ext uri="{C183D7F6-B498-43B3-948B-1728B52AA6E4}">
                <adec:decorative xmlns:adec="http://schemas.microsoft.com/office/drawing/2017/decorative" val="1"/>
              </a:ext>
            </a:extLst>
          </p:cNvPr>
          <p:cNvSpPr/>
          <p:nvPr userDrawn="1"/>
        </p:nvSpPr>
        <p:spPr>
          <a:xfrm>
            <a:off x="8597621" y="6065650"/>
            <a:ext cx="2114103" cy="748217"/>
          </a:xfrm>
          <a:prstGeom prst="roundRect">
            <a:avLst/>
          </a:prstGeom>
          <a:solidFill>
            <a:srgbClr val="5D28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7" name="Text Placeholder 6">
            <a:extLst>
              <a:ext uri="{FF2B5EF4-FFF2-40B4-BE49-F238E27FC236}">
                <a16:creationId xmlns:a16="http://schemas.microsoft.com/office/drawing/2014/main" id="{5E3D8BC5-D332-40CF-8045-1B2ABCE7BC63}"/>
              </a:ext>
            </a:extLst>
          </p:cNvPr>
          <p:cNvSpPr>
            <a:spLocks noGrp="1"/>
          </p:cNvSpPr>
          <p:nvPr>
            <p:ph type="body" sz="quarter" idx="12" hasCustomPrompt="1"/>
          </p:nvPr>
        </p:nvSpPr>
        <p:spPr>
          <a:xfrm>
            <a:off x="8701087" y="6127750"/>
            <a:ext cx="1910765" cy="495300"/>
          </a:xfrm>
        </p:spPr>
        <p:txBody>
          <a:bodyPr lIns="0" rIns="0"/>
          <a:lstStyle>
            <a:lvl1pPr marL="0" indent="0" algn="ctr">
              <a:buNone/>
              <a:defRPr sz="2400" b="1">
                <a:solidFill>
                  <a:schemeClr val="bg1"/>
                </a:solidFill>
              </a:defRPr>
            </a:lvl1pPr>
          </a:lstStyle>
          <a:p>
            <a:pPr lvl="0"/>
            <a:r>
              <a:rPr lang="en-US"/>
              <a:t>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a:xfrm>
            <a:off x="10831397" y="6257197"/>
            <a:ext cx="599521" cy="365125"/>
          </a:xfrm>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37763118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9.xml"/><Relationship Id="rId1" Type="http://schemas.openxmlformats.org/officeDocument/2006/relationships/slideLayout" Target="../slideLayouts/slideLayout48.xml"/><Relationship Id="rId4" Type="http://schemas.openxmlformats.org/officeDocument/2006/relationships/image" Target="../media/image2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1.xml"/><Relationship Id="rId1" Type="http://schemas.openxmlformats.org/officeDocument/2006/relationships/slideLayout" Target="../slideLayouts/slideLayout50.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9340" y="1126474"/>
            <a:ext cx="11006340" cy="4811617"/>
          </a:xfrm>
          <a:prstGeom prst="rect">
            <a:avLst/>
          </a:prstGeom>
        </p:spPr>
        <p:txBody>
          <a:bodyPr vert="horz" lIns="91440" tIns="45720" rIns="82296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dirty="0"/>
          </a:p>
        </p:txBody>
      </p:sp>
      <p:sp>
        <p:nvSpPr>
          <p:cNvPr id="7" name="Footer Placeholder 4">
            <a:extLst>
              <a:ext uri="{FF2B5EF4-FFF2-40B4-BE49-F238E27FC236}">
                <a16:creationId xmlns:a16="http://schemas.microsoft.com/office/drawing/2014/main" id="{50C2F7CB-B6FB-4DFD-8866-4B788CCAFD2C}"/>
              </a:ext>
            </a:extLst>
          </p:cNvPr>
          <p:cNvSpPr txBox="1">
            <a:spLocks/>
          </p:cNvSpPr>
          <p:nvPr userDrawn="1"/>
        </p:nvSpPr>
        <p:spPr>
          <a:xfrm>
            <a:off x="1129825" y="6307694"/>
            <a:ext cx="4520474" cy="365125"/>
          </a:xfrm>
        </p:spPr>
        <p:txBody>
          <a:bodyP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Spring 2024 District Test and Technology Coordinator Training</a:t>
            </a:r>
          </a:p>
        </p:txBody>
      </p:sp>
    </p:spTree>
    <p:extLst>
      <p:ext uri="{BB962C8B-B14F-4D97-AF65-F5344CB8AC3E}">
        <p14:creationId xmlns:p14="http://schemas.microsoft.com/office/powerpoint/2010/main" val="2955975906"/>
      </p:ext>
    </p:extLst>
  </p:cSld>
  <p:clrMap bg1="lt1" tx1="dk1" bg2="lt2" tx2="dk2" accent1="accent1" accent2="accent2" accent3="accent3" accent4="accent4" accent5="accent5" accent6="accent6" hlink="hlink" folHlink="folHlink"/>
  <p:sldLayoutIdLst>
    <p:sldLayoutId id="2147484151" r:id="rId1"/>
    <p:sldLayoutId id="2147484217" r:id="rId2"/>
    <p:sldLayoutId id="2147484216" r:id="rId3"/>
    <p:sldLayoutId id="2147484207" r:id="rId4"/>
    <p:sldLayoutId id="2147484208" r:id="rId5"/>
    <p:sldLayoutId id="2147484209" r:id="rId6"/>
    <p:sldLayoutId id="2147484210" r:id="rId7"/>
    <p:sldLayoutId id="2147484211" r:id="rId8"/>
    <p:sldLayoutId id="2147484218" r:id="rId9"/>
    <p:sldLayoutId id="2147484204" r:id="rId10"/>
    <p:sldLayoutId id="2147484201" r:id="rId11"/>
    <p:sldLayoutId id="2147484203" r:id="rId12"/>
    <p:sldLayoutId id="2147484200" r:id="rId13"/>
    <p:sldLayoutId id="2147484152" r:id="rId14"/>
    <p:sldLayoutId id="2147484153" r:id="rId15"/>
    <p:sldLayoutId id="2147484154" r:id="rId16"/>
    <p:sldLayoutId id="2147484214" r:id="rId17"/>
    <p:sldLayoutId id="2147484215" r:id="rId18"/>
    <p:sldLayoutId id="2147484212" r:id="rId19"/>
    <p:sldLayoutId id="2147484213" r:id="rId20"/>
    <p:sldLayoutId id="2147484155" r:id="rId21"/>
    <p:sldLayoutId id="2147484206" r:id="rId22"/>
    <p:sldLayoutId id="2147484202" r:id="rId23"/>
    <p:sldLayoutId id="2147484156" r:id="rId24"/>
    <p:sldLayoutId id="2147484157" r:id="rId25"/>
    <p:sldLayoutId id="2147484205" r:id="rId26"/>
    <p:sldLayoutId id="2147484158" r:id="rId27"/>
    <p:sldLayoutId id="2147484159" r:id="rId28"/>
    <p:sldLayoutId id="2147484160" r:id="rId29"/>
    <p:sldLayoutId id="2147484161" r:id="rId30"/>
    <p:sldLayoutId id="2147484162" r:id="rId31"/>
    <p:sldLayoutId id="2147484163" r:id="rId32"/>
    <p:sldLayoutId id="2147484164" r:id="rId33"/>
    <p:sldLayoutId id="2147484193" r:id="rId34"/>
    <p:sldLayoutId id="2147484194" r:id="rId35"/>
    <p:sldLayoutId id="2147484195" r:id="rId36"/>
    <p:sldLayoutId id="2147484196" r:id="rId37"/>
    <p:sldLayoutId id="2147484197" r:id="rId38"/>
    <p:sldLayoutId id="2147484172" r:id="rId39"/>
    <p:sldLayoutId id="2147484173" r:id="rId40"/>
    <p:sldLayoutId id="2147484174" r:id="rId41"/>
    <p:sldLayoutId id="2147484175" r:id="rId42"/>
    <p:sldLayoutId id="2147484178" r:id="rId43"/>
    <p:sldLayoutId id="2147484179" r:id="rId44"/>
    <p:sldLayoutId id="2147484181" r:id="rId45"/>
    <p:sldLayoutId id="2147484188" r:id="rId46"/>
    <p:sldLayoutId id="2147484189" r:id="rId47"/>
  </p:sldLayoutIdLst>
  <p:hf sldNum="0" hdr="0" ft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549409105"/>
      </p:ext>
    </p:extLst>
  </p:cSld>
  <p:clrMap bg1="lt1" tx1="dk1" bg2="lt2" tx2="dk2" accent1="accent1" accent2="accent2" accent3="accent3" accent4="accent4" accent5="accent5" accent6="accent6" hlink="hlink" folHlink="folHlink"/>
  <p:sldLayoutIdLst>
    <p:sldLayoutId id="2147484168" r:id="rId1"/>
    <p:sldLayoutId id="2147484170" r:id="rId2"/>
  </p:sldLayoutIdLst>
  <p:hf sldNum="0" hdr="0" ft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dirty="0"/>
          </a:p>
        </p:txBody>
      </p:sp>
    </p:spTree>
    <p:extLst>
      <p:ext uri="{BB962C8B-B14F-4D97-AF65-F5344CB8AC3E}">
        <p14:creationId xmlns:p14="http://schemas.microsoft.com/office/powerpoint/2010/main" val="1767766230"/>
      </p:ext>
    </p:extLst>
  </p:cSld>
  <p:clrMap bg1="lt1" tx1="dk1" bg2="lt2" tx2="dk2" accent1="accent1" accent2="accent2" accent3="accent3" accent4="accent4" accent5="accent5" accent6="accent6" hlink="hlink" folHlink="folHlink"/>
  <p:sldLayoutIdLst>
    <p:sldLayoutId id="2147484192" r:id="rId1"/>
    <p:sldLayoutId id="2147484198" r:id="rId2"/>
  </p:sldLayoutIdLst>
  <p:hf sldNum="0" hdr="0" ft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3.xml"/><Relationship Id="rId1" Type="http://schemas.openxmlformats.org/officeDocument/2006/relationships/slideLayout" Target="../slideLayouts/slideLayout51.xml"/><Relationship Id="rId4" Type="http://schemas.openxmlformats.org/officeDocument/2006/relationships/image" Target="../media/image42.sv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hyperlink" Target="https://www.njsmart.org/njr/index" TargetMode="External"/><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hyperlink" Target="https://www.njsmart.org/njr/index" TargetMode="External"/><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nj.gov/education/assessment/requirement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hyperlink" Target="https://www.njsmart.org/njr/index" TargetMode="External"/><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hyperlink" Target="https://nj.mypearsonsupport.com/resources/manuals/TransferStudentCBTGuidance_20190402.pdf" TargetMode="External"/><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2.xml"/><Relationship Id="rId1" Type="http://schemas.openxmlformats.org/officeDocument/2006/relationships/slideLayout" Target="../slideLayouts/slideLayout51.xml"/><Relationship Id="rId4" Type="http://schemas.openxmlformats.org/officeDocument/2006/relationships/image" Target="../media/image44.svg"/></Relationships>
</file>

<file path=ppt/slides/_rels/slide113.xml.rels><?xml version="1.0" encoding="UTF-8" standalone="yes"?>
<Relationships xmlns="http://schemas.openxmlformats.org/package/2006/relationships"><Relationship Id="rId3" Type="http://schemas.openxmlformats.org/officeDocument/2006/relationships/hyperlink" Target="https://nj.mypearsonsupport.com/" TargetMode="External"/><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hyperlink" Target="https://nj.mypearsonsupport.com/" TargetMode="External"/><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hyperlink" Target="https://nj.mypearsonsupport.com/" TargetMode="External"/><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hyperlink" Target="https://nj.mypearsonsupport.com/" TargetMode="External"/><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hyperlink" Target="https://nj.mypearsonsupport.com/manuals/" TargetMode="External"/><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hyperlink" Target="https://www.nj.gov/education/assessment/" TargetMode="External"/><Relationship Id="rId7" Type="http://schemas.openxmlformats.org/officeDocument/2006/relationships/hyperlink" Target="https://www.instagram.com/newjerseydoe/" TargetMode="External"/><Relationship Id="rId2" Type="http://schemas.openxmlformats.org/officeDocument/2006/relationships/notesSlide" Target="../notesSlides/notesSlide134.xml"/><Relationship Id="rId1" Type="http://schemas.openxmlformats.org/officeDocument/2006/relationships/slideLayout" Target="../slideLayouts/slideLayout33.xml"/><Relationship Id="rId6" Type="http://schemas.openxmlformats.org/officeDocument/2006/relationships/hyperlink" Target="https://twitter.com/NewJerseyDOE" TargetMode="External"/><Relationship Id="rId5" Type="http://schemas.openxmlformats.org/officeDocument/2006/relationships/hyperlink" Target="https://www.facebook.com/njdeptofed/" TargetMode="External"/><Relationship Id="rId4" Type="http://schemas.openxmlformats.org/officeDocument/2006/relationships/hyperlink" Target="mailto:Assessment@doe.nj.gov"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hyperlink" Target="https://www.nj.gov/education/assessment/resources/district/Spring_Key_Dates.shtml" TargetMode="External"/><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51.xml"/><Relationship Id="rId4" Type="http://schemas.openxmlformats.org/officeDocument/2006/relationships/image" Target="../media/image28.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51.xml"/><Relationship Id="rId4" Type="http://schemas.openxmlformats.org/officeDocument/2006/relationships/image" Target="../media/image30.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nj.gov/education/assessment/resources/district/Spring_Key_Dates.shtml" TargetMode="External"/><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51.xml"/><Relationship Id="rId4" Type="http://schemas.openxmlformats.org/officeDocument/2006/relationships/image" Target="../media/image32.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s://nj.mypearsonsupport.com/"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hyperlink" Target="https://www.njsmart.org/njr/index"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mailto:orlando.vadel@doe.nj.gov"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mailto:assessment@doe.nj.gov" TargetMode="External"/><Relationship Id="rId4" Type="http://schemas.openxmlformats.org/officeDocument/2006/relationships/hyperlink" Target="mailto:kelly.neiman@doe.nj.gov"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dynamiclearningmaps.org/sites/default/files/documents/StateBonusItems/New_Jersey_DLM_Participation_Criteria.pdf" TargetMode="External"/><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hyperlink" Target="mailto:oseinfo@doe.nj.gov"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dynamiclearningmaps.org/sites/default/files/documents/StateBonusItems/New_Jersey_DLM_Participation_Criteria.pdf" TargetMode="External"/><Relationship Id="rId2" Type="http://schemas.openxmlformats.org/officeDocument/2006/relationships/notesSlide" Target="../notesSlides/notesSlide52.xml"/><Relationship Id="rId1" Type="http://schemas.openxmlformats.org/officeDocument/2006/relationships/slideLayout" Target="../slideLayouts/slideLayout8.xml"/><Relationship Id="rId4" Type="http://schemas.openxmlformats.org/officeDocument/2006/relationships/hyperlink" Target="https://dynamiclearningmaps.org/newjersey"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dynamiclearningmaps.org/sites/default/files/documents/StateBonusItems/New_Jersey_-_DLM_1%25_Justification_2023-2024_Form.pdf" TargetMode="External"/><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nj.mypearsonsupport.com/" TargetMode="External"/><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51.xml"/><Relationship Id="rId4" Type="http://schemas.openxmlformats.org/officeDocument/2006/relationships/image" Target="../media/image34.svg"/></Relationships>
</file>

<file path=ppt/slides/_rels/slide6.xml.rels><?xml version="1.0" encoding="UTF-8" standalone="yes"?>
<Relationships xmlns="http://schemas.openxmlformats.org/package/2006/relationships"><Relationship Id="rId3" Type="http://schemas.openxmlformats.org/officeDocument/2006/relationships/hyperlink" Target="mailto:performancemanagement@doe.nj.gov"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mailto:OSEinfo@doe.nj.gov" TargetMode="External"/><Relationship Id="rId5" Type="http://schemas.openxmlformats.org/officeDocument/2006/relationships/hyperlink" Target="mailto:reportcard@doe.nj.gov" TargetMode="External"/><Relationship Id="rId4" Type="http://schemas.openxmlformats.org/officeDocument/2006/relationships/hyperlink" Target="mailto:ML@doe.nj.gov"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nj.mypearsonsupport.com/" TargetMode="External"/><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51.xml"/><Relationship Id="rId4" Type="http://schemas.openxmlformats.org/officeDocument/2006/relationships/image" Target="../media/image26.sv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3" Type="http://schemas.openxmlformats.org/officeDocument/2006/relationships/hyperlink" Target="https://nj.mypearsonsupport.com/" TargetMode="External"/><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5.xml"/><Relationship Id="rId1" Type="http://schemas.openxmlformats.org/officeDocument/2006/relationships/slideLayout" Target="../slideLayouts/slideLayout51.xml"/><Relationship Id="rId4" Type="http://schemas.openxmlformats.org/officeDocument/2006/relationships/image" Target="../media/image36.svg"/></Relationships>
</file>

<file path=ppt/slides/_rels/slide76.xml.rels><?xml version="1.0" encoding="UTF-8" standalone="yes"?>
<Relationships xmlns="http://schemas.openxmlformats.org/package/2006/relationships"><Relationship Id="rId3" Type="http://schemas.openxmlformats.org/officeDocument/2006/relationships/hyperlink" Target="https://nj.mypearsonsupport.com/" TargetMode="External"/><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hyperlink" Target="https://nj.mypearsonsupport.com/" TargetMode="External"/><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3.xml"/></Relationships>
</file>

<file path=ppt/slides/_rels/slide82.xml.rels><?xml version="1.0" encoding="UTF-8" standalone="yes"?>
<Relationships xmlns="http://schemas.openxmlformats.org/package/2006/relationships"><Relationship Id="rId3" Type="http://schemas.openxmlformats.org/officeDocument/2006/relationships/hyperlink" Target="https://measinc-nj-science.com/" TargetMode="External"/><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3.xml"/><Relationship Id="rId1" Type="http://schemas.openxmlformats.org/officeDocument/2006/relationships/slideLayout" Target="../slideLayouts/slideLayout51.xml"/><Relationship Id="rId4" Type="http://schemas.openxmlformats.org/officeDocument/2006/relationships/image" Target="../media/image38.sv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hyperlink" Target="https://nj.mypearsonsupport.com/test-administration-resource/" TargetMode="External"/><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https://nj.mypearsonsupport.com/" TargetMode="External"/><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nj.mypearsonsupport.com/" TargetMode="External"/><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6.xml"/><Relationship Id="rId1" Type="http://schemas.openxmlformats.org/officeDocument/2006/relationships/slideLayout" Target="../slideLayouts/slideLayout17.xml"/><Relationship Id="rId5" Type="http://schemas.openxmlformats.org/officeDocument/2006/relationships/hyperlink" Target="https://support.assessment.pearson.com/display/PAsup/Create+Support+Requests" TargetMode="External"/><Relationship Id="rId4" Type="http://schemas.openxmlformats.org/officeDocument/2006/relationships/image" Target="../media/image40.svg"/></Relationships>
</file>

<file path=ppt/slides/_rels/slide97.xml.rels><?xml version="1.0" encoding="UTF-8" standalone="yes"?>
<Relationships xmlns="http://schemas.openxmlformats.org/package/2006/relationships"><Relationship Id="rId3" Type="http://schemas.openxmlformats.org/officeDocument/2006/relationships/hyperlink" Target="https://nj.mypearsonsupport.com/" TargetMode="External"/><Relationship Id="rId2" Type="http://schemas.openxmlformats.org/officeDocument/2006/relationships/notesSlide" Target="../notesSlides/notesSlide97.xml"/><Relationship Id="rId1" Type="http://schemas.openxmlformats.org/officeDocument/2006/relationships/slideLayout" Target="../slideLayouts/slideLayout18.xml"/><Relationship Id="rId5" Type="http://schemas.openxmlformats.org/officeDocument/2006/relationships/image" Target="../media/image40.svg"/><Relationship Id="rId4" Type="http://schemas.openxmlformats.org/officeDocument/2006/relationships/image" Target="../media/image39.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87F4A0-9CAB-4D36-B402-429FEE04B39A}"/>
              </a:ext>
            </a:extLst>
          </p:cNvPr>
          <p:cNvSpPr>
            <a:spLocks noGrp="1"/>
          </p:cNvSpPr>
          <p:nvPr>
            <p:ph type="ctrTitle"/>
          </p:nvPr>
        </p:nvSpPr>
        <p:spPr>
          <a:xfrm>
            <a:off x="686672" y="2108503"/>
            <a:ext cx="10983558" cy="1968650"/>
          </a:xfrm>
          <a:noFill/>
        </p:spPr>
        <p:txBody>
          <a:bodyPr vert="horz" lIns="91440" tIns="45720" rIns="91440" bIns="45720" rtlCol="0" anchor="b">
            <a:noAutofit/>
          </a:bodyPr>
          <a:lstStyle/>
          <a:p>
            <a:r>
              <a:rPr lang="en-US" sz="3200" dirty="0">
                <a:solidFill>
                  <a:schemeClr val="tx1"/>
                </a:solidFill>
                <a:latin typeface="Palatino Linotype"/>
              </a:rPr>
              <a:t>Spring 2024 District Test and District Technology Coordinator Training:</a:t>
            </a:r>
            <a:br>
              <a:rPr lang="en-US" sz="3200" dirty="0">
                <a:solidFill>
                  <a:schemeClr val="tx1"/>
                </a:solidFill>
                <a:latin typeface="Palatino Linotype"/>
              </a:rPr>
            </a:br>
            <a:r>
              <a:rPr lang="en-US" sz="3200" dirty="0">
                <a:solidFill>
                  <a:schemeClr val="tx1"/>
                </a:solidFill>
                <a:latin typeface="Palatino Linotype"/>
              </a:rPr>
              <a:t> New Jersey Student Learning Assessments (NJSLA) and </a:t>
            </a:r>
            <a:br>
              <a:rPr lang="en-US" sz="3200" dirty="0">
                <a:solidFill>
                  <a:schemeClr val="tx1"/>
                </a:solidFill>
                <a:latin typeface="Palatino Linotype"/>
              </a:rPr>
            </a:br>
            <a:r>
              <a:rPr lang="en-US" sz="3200" dirty="0">
                <a:solidFill>
                  <a:schemeClr val="tx1"/>
                </a:solidFill>
                <a:latin typeface="Palatino Linotype"/>
              </a:rPr>
              <a:t>New Jersey Graduation Proficiency Assessment (NJGPA)</a:t>
            </a:r>
          </a:p>
        </p:txBody>
      </p:sp>
      <p:sp>
        <p:nvSpPr>
          <p:cNvPr id="2" name="Subtitle 1">
            <a:extLst>
              <a:ext uri="{FF2B5EF4-FFF2-40B4-BE49-F238E27FC236}">
                <a16:creationId xmlns:a16="http://schemas.microsoft.com/office/drawing/2014/main" id="{9DF2FA7B-F420-4471-89DA-593A5C5E205B}"/>
              </a:ext>
            </a:extLst>
          </p:cNvPr>
          <p:cNvSpPr>
            <a:spLocks noGrp="1"/>
          </p:cNvSpPr>
          <p:nvPr>
            <p:ph type="subTitle" idx="1"/>
          </p:nvPr>
        </p:nvSpPr>
        <p:spPr>
          <a:xfrm>
            <a:off x="1200430" y="4867832"/>
            <a:ext cx="9862795" cy="1796205"/>
          </a:xfrm>
        </p:spPr>
        <p:txBody>
          <a:bodyPr vert="horz" lIns="91440" tIns="45720" rIns="91440" bIns="45720" rtlCol="0" anchor="t">
            <a:normAutofit lnSpcReduction="10000"/>
          </a:bodyPr>
          <a:lstStyle/>
          <a:p>
            <a:r>
              <a:rPr lang="en-US" sz="2400" b="1" dirty="0">
                <a:latin typeface="Palatino Linotype"/>
              </a:rPr>
              <a:t>New Jersey Department of Education (NJDOE)</a:t>
            </a:r>
          </a:p>
          <a:p>
            <a:r>
              <a:rPr lang="en-US" sz="2400" b="1" dirty="0">
                <a:latin typeface="Palatino Linotype"/>
              </a:rPr>
              <a:t>Division of Teaching and Learning Services</a:t>
            </a:r>
          </a:p>
          <a:p>
            <a:r>
              <a:rPr lang="en-US" sz="2200" b="1" dirty="0">
                <a:latin typeface="Palatino Linotype"/>
              </a:rPr>
              <a:t>Office of Assessments</a:t>
            </a:r>
          </a:p>
        </p:txBody>
      </p:sp>
      <p:pic>
        <p:nvPicPr>
          <p:cNvPr id="143" name="Picture 142" descr="New Jersey Department of Education State Seal">
            <a:extLst>
              <a:ext uri="{FF2B5EF4-FFF2-40B4-BE49-F238E27FC236}">
                <a16:creationId xmlns:a16="http://schemas.microsoft.com/office/drawing/2014/main" id="{7D1A4BC5-1510-4798-8CB5-6910B9EC8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15" y="5636522"/>
            <a:ext cx="1027515" cy="1027515"/>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089892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6950F-80BA-4AF2-B4ED-FBF87B3C8FA6}"/>
              </a:ext>
            </a:extLst>
          </p:cNvPr>
          <p:cNvSpPr>
            <a:spLocks noGrp="1"/>
          </p:cNvSpPr>
          <p:nvPr>
            <p:ph type="title"/>
          </p:nvPr>
        </p:nvSpPr>
        <p:spPr>
          <a:xfrm>
            <a:off x="1256841" y="416996"/>
            <a:ext cx="10096959" cy="747579"/>
          </a:xfrm>
        </p:spPr>
        <p:txBody>
          <a:bodyPr>
            <a:normAutofit/>
          </a:bodyPr>
          <a:lstStyle/>
          <a:p>
            <a:r>
              <a:rPr lang="en-US" sz="4000" b="1" dirty="0">
                <a:solidFill>
                  <a:srgbClr val="1F497D"/>
                </a:solidFill>
                <a:latin typeface="Palatino Linotype"/>
              </a:rPr>
              <a:t>NJGPA Overview</a:t>
            </a:r>
            <a:r>
              <a:rPr lang="en-US" sz="4000" dirty="0">
                <a:solidFill>
                  <a:srgbClr val="1F497D"/>
                </a:solidFill>
                <a:latin typeface="Palatino Linotype"/>
              </a:rPr>
              <a:t> (3 of 3)</a:t>
            </a:r>
            <a:endParaRPr lang="en-US" sz="4000" b="1" dirty="0">
              <a:solidFill>
                <a:srgbClr val="1F497D"/>
              </a:solidFill>
            </a:endParaRPr>
          </a:p>
        </p:txBody>
      </p:sp>
      <p:sp>
        <p:nvSpPr>
          <p:cNvPr id="3" name="Content Placeholder 2">
            <a:extLst>
              <a:ext uri="{FF2B5EF4-FFF2-40B4-BE49-F238E27FC236}">
                <a16:creationId xmlns:a16="http://schemas.microsoft.com/office/drawing/2014/main" id="{22EDE59B-2CA9-412D-BC72-994E1B6BEACC}"/>
              </a:ext>
            </a:extLst>
          </p:cNvPr>
          <p:cNvSpPr>
            <a:spLocks noGrp="1"/>
          </p:cNvSpPr>
          <p:nvPr>
            <p:ph type="body" sz="quarter" idx="11"/>
          </p:nvPr>
        </p:nvSpPr>
        <p:spPr>
          <a:xfrm>
            <a:off x="171450" y="1164575"/>
            <a:ext cx="11042650" cy="4803775"/>
          </a:xfrm>
        </p:spPr>
        <p:txBody>
          <a:bodyPr vert="horz" lIns="91440" tIns="45720" rIns="91440" bIns="45720" rtlCol="0" anchor="t">
            <a:noAutofit/>
          </a:bodyPr>
          <a:lstStyle/>
          <a:p>
            <a:pPr marL="342900" lvl="1" indent="-342900">
              <a:spcBef>
                <a:spcPts val="1000"/>
              </a:spcBef>
            </a:pPr>
            <a:r>
              <a:rPr lang="en-US" sz="2200" dirty="0">
                <a:latin typeface="Palatino Linotype"/>
              </a:rPr>
              <a:t>Students currently in grade 11 (class of 2025) must take the NJGPA during the spring 2024 administration to satisfy the state graduation assessment requirement.</a:t>
            </a:r>
          </a:p>
          <a:p>
            <a:pPr marL="342900" lvl="1" indent="-342900">
              <a:spcBef>
                <a:spcPts val="1000"/>
              </a:spcBef>
            </a:pPr>
            <a:r>
              <a:rPr lang="en-US" sz="2200" dirty="0">
                <a:latin typeface="Palatino Linotype"/>
              </a:rPr>
              <a:t>Students currently in grade 12 who have not yet taken one or both components of the NJGPA and who are expected to graduate in the class of 2024 (by August 31, 2024) must take the necessary component(s) of NJGPA during the spring 2024 administration.</a:t>
            </a:r>
          </a:p>
          <a:p>
            <a:pPr marL="342900" lvl="1" indent="-342900">
              <a:spcBef>
                <a:spcPts val="1000"/>
              </a:spcBef>
            </a:pPr>
            <a:r>
              <a:rPr lang="en-US" sz="2200" dirty="0">
                <a:latin typeface="Palatino Linotype"/>
              </a:rPr>
              <a:t>Students may not access second or third pathway scores until after both components of NJGPA have been taken.</a:t>
            </a:r>
          </a:p>
          <a:p>
            <a:pPr marL="342900" lvl="1" indent="-342900">
              <a:spcBef>
                <a:spcPts val="1000"/>
              </a:spcBef>
            </a:pPr>
            <a:r>
              <a:rPr lang="en-US" sz="2200" dirty="0">
                <a:latin typeface="Palatino Linotype"/>
              </a:rPr>
              <a:t>Only students who meet the eligibility criteria for the Dynamic Learning Maps (DLM) may be identified as exempt from taking NJGPA.</a:t>
            </a:r>
          </a:p>
        </p:txBody>
      </p:sp>
      <p:sp>
        <p:nvSpPr>
          <p:cNvPr id="4" name="Slide Number Placeholder 4">
            <a:extLst>
              <a:ext uri="{FF2B5EF4-FFF2-40B4-BE49-F238E27FC236}">
                <a16:creationId xmlns:a16="http://schemas.microsoft.com/office/drawing/2014/main" id="{F2CE64D4-11AC-B3AF-3384-B33B91954C23}"/>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10</a:t>
            </a:fld>
            <a:endParaRPr lang="en-US" sz="1400" dirty="0">
              <a:solidFill>
                <a:schemeClr val="bg1"/>
              </a:solidFill>
            </a:endParaRPr>
          </a:p>
        </p:txBody>
      </p:sp>
    </p:spTree>
    <p:extLst>
      <p:ext uri="{BB962C8B-B14F-4D97-AF65-F5344CB8AC3E}">
        <p14:creationId xmlns:p14="http://schemas.microsoft.com/office/powerpoint/2010/main" val="34499283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CB46C-F6C0-4E56-9079-0070F65536CB}"/>
              </a:ext>
            </a:extLst>
          </p:cNvPr>
          <p:cNvSpPr>
            <a:spLocks noGrp="1"/>
          </p:cNvSpPr>
          <p:nvPr>
            <p:ph type="title"/>
          </p:nvPr>
        </p:nvSpPr>
        <p:spPr>
          <a:xfrm>
            <a:off x="1256841" y="334771"/>
            <a:ext cx="10096959" cy="747579"/>
          </a:xfrm>
        </p:spPr>
        <p:txBody>
          <a:bodyPr>
            <a:noAutofit/>
          </a:bodyPr>
          <a:lstStyle/>
          <a:p>
            <a:r>
              <a:rPr lang="en-US" sz="4000" dirty="0">
                <a:solidFill>
                  <a:srgbClr val="104E72"/>
                </a:solidFill>
              </a:rPr>
              <a:t>Not-Tested Codes and Void Codes</a:t>
            </a:r>
          </a:p>
        </p:txBody>
      </p:sp>
      <p:sp>
        <p:nvSpPr>
          <p:cNvPr id="3" name="Content Placeholder 2">
            <a:extLst>
              <a:ext uri="{FF2B5EF4-FFF2-40B4-BE49-F238E27FC236}">
                <a16:creationId xmlns:a16="http://schemas.microsoft.com/office/drawing/2014/main" id="{84F5D18F-2D5B-44E9-89CF-6FE3F57C0023}"/>
              </a:ext>
            </a:extLst>
          </p:cNvPr>
          <p:cNvSpPr>
            <a:spLocks noGrp="1"/>
          </p:cNvSpPr>
          <p:nvPr>
            <p:ph type="body" sz="quarter" idx="11"/>
          </p:nvPr>
        </p:nvSpPr>
        <p:spPr>
          <a:xfrm>
            <a:off x="171450" y="1126475"/>
            <a:ext cx="11812731" cy="4899675"/>
          </a:xfrm>
        </p:spPr>
        <p:txBody>
          <a:bodyPr vert="horz" lIns="91440" tIns="45720" rIns="91440" bIns="45720" rtlCol="0" anchor="t">
            <a:noAutofit/>
          </a:bodyPr>
          <a:lstStyle/>
          <a:p>
            <a:pPr>
              <a:lnSpc>
                <a:spcPct val="100000"/>
              </a:lnSpc>
              <a:spcBef>
                <a:spcPts val="1200"/>
              </a:spcBef>
              <a:spcAft>
                <a:spcPts val="0"/>
              </a:spcAft>
            </a:pPr>
            <a:r>
              <a:rPr lang="en-US" sz="2000" b="1" dirty="0">
                <a:latin typeface="Palatino Linotype"/>
                <a:cs typeface="Calibri"/>
              </a:rPr>
              <a:t>Not Tested </a:t>
            </a:r>
            <a:r>
              <a:rPr lang="en-US" sz="2000" dirty="0">
                <a:latin typeface="Palatino Linotype"/>
                <a:cs typeface="Calibri"/>
              </a:rPr>
              <a:t>codes</a:t>
            </a:r>
            <a:r>
              <a:rPr lang="en-US" sz="2000" b="1" dirty="0">
                <a:latin typeface="Palatino Linotype"/>
                <a:cs typeface="Calibri"/>
              </a:rPr>
              <a:t> </a:t>
            </a:r>
            <a:r>
              <a:rPr lang="en-US" sz="2000" dirty="0">
                <a:latin typeface="Palatino Linotype"/>
                <a:cs typeface="Calibri"/>
              </a:rPr>
              <a:t>are to be used when a student </a:t>
            </a:r>
            <a:r>
              <a:rPr lang="en-US" sz="2000" b="1" dirty="0">
                <a:latin typeface="Palatino Linotype"/>
                <a:cs typeface="Calibri"/>
              </a:rPr>
              <a:t>has never logged </a:t>
            </a:r>
            <a:r>
              <a:rPr lang="en-US" sz="2000" dirty="0">
                <a:latin typeface="Palatino Linotype"/>
                <a:cs typeface="Calibri"/>
              </a:rPr>
              <a:t>into TestNav:</a:t>
            </a:r>
          </a:p>
          <a:p>
            <a:pPr lvl="1">
              <a:lnSpc>
                <a:spcPct val="100000"/>
              </a:lnSpc>
              <a:spcBef>
                <a:spcPts val="1200"/>
              </a:spcBef>
              <a:spcAft>
                <a:spcPts val="0"/>
              </a:spcAft>
            </a:pPr>
            <a:r>
              <a:rPr lang="en-US" sz="1800" dirty="0">
                <a:latin typeface="Palatino Linotype"/>
                <a:cs typeface="Calibri"/>
              </a:rPr>
              <a:t>Reason code 1—Absent</a:t>
            </a:r>
          </a:p>
          <a:p>
            <a:pPr lvl="1">
              <a:lnSpc>
                <a:spcPct val="100000"/>
              </a:lnSpc>
              <a:spcBef>
                <a:spcPts val="1200"/>
              </a:spcBef>
              <a:spcAft>
                <a:spcPts val="0"/>
              </a:spcAft>
            </a:pPr>
            <a:r>
              <a:rPr lang="en-US" sz="1800" dirty="0">
                <a:latin typeface="Palatino Linotype"/>
                <a:cs typeface="Calibri"/>
              </a:rPr>
              <a:t>Reason code 2—Medical Emergency</a:t>
            </a:r>
          </a:p>
          <a:p>
            <a:pPr lvl="1">
              <a:lnSpc>
                <a:spcPct val="100000"/>
              </a:lnSpc>
              <a:spcBef>
                <a:spcPts val="1200"/>
              </a:spcBef>
              <a:spcAft>
                <a:spcPts val="0"/>
              </a:spcAft>
            </a:pPr>
            <a:r>
              <a:rPr lang="en-US" sz="1800" dirty="0">
                <a:latin typeface="Palatino Linotype"/>
                <a:cs typeface="Calibri"/>
              </a:rPr>
              <a:t>Reason code 3—Other (refusal)</a:t>
            </a:r>
          </a:p>
          <a:p>
            <a:pPr>
              <a:lnSpc>
                <a:spcPct val="100000"/>
              </a:lnSpc>
              <a:spcBef>
                <a:spcPts val="1200"/>
              </a:spcBef>
              <a:spcAft>
                <a:spcPts val="0"/>
              </a:spcAft>
            </a:pPr>
            <a:r>
              <a:rPr lang="en-US" sz="2000" b="1" dirty="0">
                <a:latin typeface="Palatino Linotype"/>
                <a:cs typeface="Calibri"/>
              </a:rPr>
              <a:t>Void </a:t>
            </a:r>
            <a:r>
              <a:rPr lang="en-US" sz="2000" dirty="0">
                <a:latin typeface="Palatino Linotype"/>
                <a:cs typeface="Calibri"/>
              </a:rPr>
              <a:t>codes</a:t>
            </a:r>
            <a:r>
              <a:rPr lang="en-US" sz="2000" b="1" dirty="0">
                <a:latin typeface="Palatino Linotype"/>
                <a:cs typeface="Calibri"/>
              </a:rPr>
              <a:t> </a:t>
            </a:r>
            <a:r>
              <a:rPr lang="en-US" sz="2000" dirty="0">
                <a:latin typeface="Palatino Linotype"/>
                <a:cs typeface="Calibri"/>
              </a:rPr>
              <a:t>are to be used when a student </a:t>
            </a:r>
            <a:r>
              <a:rPr lang="en-US" sz="2000" b="1" dirty="0">
                <a:latin typeface="Palatino Linotype"/>
                <a:cs typeface="Calibri"/>
              </a:rPr>
              <a:t>has logged</a:t>
            </a:r>
            <a:r>
              <a:rPr lang="en-US" sz="2000" dirty="0">
                <a:latin typeface="Palatino Linotype"/>
                <a:cs typeface="Calibri"/>
              </a:rPr>
              <a:t> into TestNav but did not complete testing:</a:t>
            </a:r>
          </a:p>
          <a:p>
            <a:pPr lvl="1">
              <a:lnSpc>
                <a:spcPct val="100000"/>
              </a:lnSpc>
              <a:spcBef>
                <a:spcPts val="1200"/>
              </a:spcBef>
              <a:spcAft>
                <a:spcPts val="0"/>
              </a:spcAft>
            </a:pPr>
            <a:r>
              <a:rPr lang="en-US" sz="1800" dirty="0">
                <a:latin typeface="Palatino Linotype"/>
                <a:cs typeface="Calibri"/>
              </a:rPr>
              <a:t>Void code 1—Student Cheating</a:t>
            </a:r>
          </a:p>
          <a:p>
            <a:pPr lvl="1">
              <a:lnSpc>
                <a:spcPct val="100000"/>
              </a:lnSpc>
              <a:spcBef>
                <a:spcPts val="1200"/>
              </a:spcBef>
              <a:spcAft>
                <a:spcPts val="0"/>
              </a:spcAft>
            </a:pPr>
            <a:r>
              <a:rPr lang="en-US" sz="1800" dirty="0">
                <a:latin typeface="Palatino Linotype"/>
                <a:cs typeface="Calibri"/>
              </a:rPr>
              <a:t>Void code 2—Security Breach</a:t>
            </a:r>
          </a:p>
          <a:p>
            <a:pPr lvl="1">
              <a:lnSpc>
                <a:spcPct val="100000"/>
              </a:lnSpc>
              <a:spcBef>
                <a:spcPts val="1200"/>
              </a:spcBef>
              <a:spcAft>
                <a:spcPts val="0"/>
              </a:spcAft>
            </a:pPr>
            <a:r>
              <a:rPr lang="en-US" sz="1800" dirty="0">
                <a:latin typeface="Palatino Linotype"/>
                <a:cs typeface="Calibri"/>
              </a:rPr>
              <a:t>Void code 3—Other (refusal, wrong form, off-grade level, off-course, accommodation/ accessibility feature provided or not provided in error)</a:t>
            </a:r>
          </a:p>
          <a:p>
            <a:pPr marL="0" indent="0">
              <a:lnSpc>
                <a:spcPct val="100000"/>
              </a:lnSpc>
              <a:spcBef>
                <a:spcPts val="1200"/>
              </a:spcBef>
              <a:spcAft>
                <a:spcPts val="0"/>
              </a:spcAft>
              <a:buNone/>
            </a:pPr>
            <a:r>
              <a:rPr lang="en-US" sz="2000" b="1" dirty="0">
                <a:latin typeface="Palatino Linotype"/>
                <a:cs typeface="Calibri"/>
              </a:rPr>
              <a:t>Note: </a:t>
            </a:r>
            <a:r>
              <a:rPr lang="en-US" sz="2000" dirty="0">
                <a:latin typeface="Palatino Linotype"/>
                <a:cs typeface="Calibri"/>
              </a:rPr>
              <a:t>When a student </a:t>
            </a:r>
            <a:r>
              <a:rPr lang="en-US" sz="2000" b="1" dirty="0">
                <a:latin typeface="Palatino Linotype"/>
                <a:cs typeface="Calibri"/>
              </a:rPr>
              <a:t>starts a test but does not complete it</a:t>
            </a:r>
            <a:r>
              <a:rPr lang="en-US" sz="2000" dirty="0">
                <a:latin typeface="Palatino Linotype"/>
                <a:cs typeface="Calibri"/>
              </a:rPr>
              <a:t> due to being absent for make-up testing, that test </a:t>
            </a:r>
            <a:r>
              <a:rPr lang="en-US" sz="2000" b="1" dirty="0">
                <a:latin typeface="Palatino Linotype"/>
                <a:cs typeface="Calibri"/>
              </a:rPr>
              <a:t>cannot be voided</a:t>
            </a:r>
            <a:r>
              <a:rPr lang="en-US" sz="2000" dirty="0">
                <a:latin typeface="Palatino Linotype"/>
                <a:cs typeface="Calibri"/>
              </a:rPr>
              <a:t>. Instead, the student’s test must be submitted by marking it complete.</a:t>
            </a:r>
          </a:p>
        </p:txBody>
      </p:sp>
      <p:sp>
        <p:nvSpPr>
          <p:cNvPr id="4" name="Slide Number Placeholder 4">
            <a:extLst>
              <a:ext uri="{FF2B5EF4-FFF2-40B4-BE49-F238E27FC236}">
                <a16:creationId xmlns:a16="http://schemas.microsoft.com/office/drawing/2014/main" id="{21A19933-3A09-A718-9769-B66208C9CAA1}"/>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100</a:t>
            </a:fld>
            <a:endParaRPr lang="en-US" sz="1400" dirty="0">
              <a:solidFill>
                <a:schemeClr val="bg1"/>
              </a:solidFill>
            </a:endParaRPr>
          </a:p>
        </p:txBody>
      </p:sp>
    </p:spTree>
    <p:extLst>
      <p:ext uri="{BB962C8B-B14F-4D97-AF65-F5344CB8AC3E}">
        <p14:creationId xmlns:p14="http://schemas.microsoft.com/office/powerpoint/2010/main" val="25497146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09D6A6-610B-4C5B-9289-3DB0BB382734}"/>
              </a:ext>
            </a:extLst>
          </p:cNvPr>
          <p:cNvSpPr txBox="1">
            <a:spLocks noGrp="1"/>
          </p:cNvSpPr>
          <p:nvPr>
            <p:ph type="title"/>
          </p:nvPr>
        </p:nvSpPr>
        <p:spPr/>
        <p:txBody>
          <a:bodyPr/>
          <a:lstStyle/>
          <a:p>
            <a:r>
              <a:rPr lang="en-US" sz="4000" dirty="0">
                <a:solidFill>
                  <a:srgbClr val="104E72"/>
                </a:solidFill>
              </a:rPr>
              <a:t>Data Clean-Up (1 of 2)</a:t>
            </a:r>
          </a:p>
        </p:txBody>
      </p:sp>
      <p:sp>
        <p:nvSpPr>
          <p:cNvPr id="3" name="Content Placeholder 2">
            <a:extLst>
              <a:ext uri="{FF2B5EF4-FFF2-40B4-BE49-F238E27FC236}">
                <a16:creationId xmlns:a16="http://schemas.microsoft.com/office/drawing/2014/main" id="{34EC7652-79A9-4378-AD45-0D1A41EFF9D8}"/>
              </a:ext>
            </a:extLst>
          </p:cNvPr>
          <p:cNvSpPr>
            <a:spLocks noGrp="1"/>
          </p:cNvSpPr>
          <p:nvPr>
            <p:ph type="body" sz="quarter" idx="11"/>
          </p:nvPr>
        </p:nvSpPr>
        <p:spPr>
          <a:xfrm>
            <a:off x="171451" y="1126475"/>
            <a:ext cx="11854294" cy="4899675"/>
          </a:xfrm>
        </p:spPr>
        <p:txBody>
          <a:bodyPr vert="horz" lIns="91440" tIns="45720" rIns="822960" bIns="45720" rtlCol="0" anchor="t">
            <a:normAutofit/>
          </a:bodyPr>
          <a:lstStyle/>
          <a:p>
            <a:pPr>
              <a:lnSpc>
                <a:spcPct val="100000"/>
              </a:lnSpc>
              <a:spcBef>
                <a:spcPts val="1200"/>
              </a:spcBef>
            </a:pPr>
            <a:r>
              <a:rPr lang="en-US" sz="2000" dirty="0">
                <a:latin typeface="Palatino Linotype"/>
                <a:cs typeface="Calibri"/>
              </a:rPr>
              <a:t>It is the responsibility of both the accountable and testing LEAs and schools to ensure student data is accurately reflected in PAN before, during and after testing.</a:t>
            </a:r>
          </a:p>
          <a:p>
            <a:pPr>
              <a:lnSpc>
                <a:spcPct val="100000"/>
              </a:lnSpc>
              <a:spcBef>
                <a:spcPts val="1200"/>
              </a:spcBef>
            </a:pPr>
            <a:r>
              <a:rPr lang="en-US" sz="2000" dirty="0">
                <a:latin typeface="Palatino Linotype"/>
                <a:cs typeface="Calibri"/>
              </a:rPr>
              <a:t>Data clean-up, including the application of Not Tested and Void codes, should begin as soon as testing is completed and should include a review of the County District School (CDS) codes that were submitted via the SR/PNP file upload for student accountability.</a:t>
            </a:r>
          </a:p>
          <a:p>
            <a:pPr>
              <a:lnSpc>
                <a:spcPct val="100000"/>
              </a:lnSpc>
              <a:spcBef>
                <a:spcPts val="1200"/>
              </a:spcBef>
            </a:pPr>
            <a:r>
              <a:rPr lang="en-US" sz="2000" dirty="0">
                <a:latin typeface="Palatino Linotype"/>
                <a:cs typeface="Calibri"/>
              </a:rPr>
              <a:t>To verify student accountability, the following operational reports, located under the </a:t>
            </a:r>
            <a:r>
              <a:rPr lang="en-US" sz="2000" b="1" dirty="0">
                <a:latin typeface="Palatino Linotype"/>
                <a:cs typeface="Calibri"/>
              </a:rPr>
              <a:t>Students &amp; Registrations</a:t>
            </a:r>
            <a:r>
              <a:rPr lang="en-US" sz="2000" dirty="0">
                <a:latin typeface="Palatino Linotype"/>
                <a:cs typeface="Calibri"/>
              </a:rPr>
              <a:t> reporting category, should be run by all organizations:</a:t>
            </a:r>
          </a:p>
          <a:p>
            <a:pPr lvl="1">
              <a:lnSpc>
                <a:spcPct val="100000"/>
              </a:lnSpc>
              <a:spcBef>
                <a:spcPts val="1200"/>
              </a:spcBef>
            </a:pPr>
            <a:r>
              <a:rPr lang="en-US" sz="1800" i="1" dirty="0">
                <a:latin typeface="Palatino Linotype"/>
                <a:cs typeface="Calibri"/>
              </a:rPr>
              <a:t>(For Accountable School) Students where Accountable District/School is different from Testing District/School </a:t>
            </a:r>
            <a:r>
              <a:rPr lang="en-US" sz="1800" dirty="0">
                <a:latin typeface="Palatino Linotype"/>
                <a:cs typeface="Calibri"/>
              </a:rPr>
              <a:t>– for use by all LEAs.</a:t>
            </a:r>
          </a:p>
          <a:p>
            <a:pPr lvl="1">
              <a:lnSpc>
                <a:spcPct val="100000"/>
              </a:lnSpc>
              <a:spcBef>
                <a:spcPts val="1200"/>
              </a:spcBef>
            </a:pPr>
            <a:r>
              <a:rPr lang="en-US" sz="1800" i="1" dirty="0">
                <a:latin typeface="Palatino Linotype"/>
                <a:cs typeface="Calibri"/>
              </a:rPr>
              <a:t>Students where Accountable District/School is different from Testing District/School </a:t>
            </a:r>
            <a:r>
              <a:rPr lang="en-US" sz="1800" dirty="0">
                <a:latin typeface="Palatino Linotype"/>
                <a:cs typeface="Calibri"/>
              </a:rPr>
              <a:t>– for use by testing LEAs and schools.</a:t>
            </a:r>
          </a:p>
        </p:txBody>
      </p:sp>
      <p:sp>
        <p:nvSpPr>
          <p:cNvPr id="2" name="Slide Number Placeholder 4">
            <a:extLst>
              <a:ext uri="{FF2B5EF4-FFF2-40B4-BE49-F238E27FC236}">
                <a16:creationId xmlns:a16="http://schemas.microsoft.com/office/drawing/2014/main" id="{2F01E0A7-0C25-3E1A-9871-131CA24152E5}"/>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101</a:t>
            </a:fld>
            <a:endParaRPr lang="en-US" sz="1400" dirty="0">
              <a:solidFill>
                <a:schemeClr val="bg1"/>
              </a:solidFill>
            </a:endParaRPr>
          </a:p>
        </p:txBody>
      </p:sp>
    </p:spTree>
    <p:extLst>
      <p:ext uri="{BB962C8B-B14F-4D97-AF65-F5344CB8AC3E}">
        <p14:creationId xmlns:p14="http://schemas.microsoft.com/office/powerpoint/2010/main" val="39110119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09D6A6-610B-4C5B-9289-3DB0BB382734}"/>
              </a:ext>
            </a:extLst>
          </p:cNvPr>
          <p:cNvSpPr txBox="1">
            <a:spLocks noGrp="1"/>
          </p:cNvSpPr>
          <p:nvPr>
            <p:ph type="title"/>
          </p:nvPr>
        </p:nvSpPr>
        <p:spPr/>
        <p:txBody>
          <a:bodyPr/>
          <a:lstStyle/>
          <a:p>
            <a:r>
              <a:rPr lang="en-US" sz="4000" dirty="0">
                <a:solidFill>
                  <a:srgbClr val="104E72"/>
                </a:solidFill>
              </a:rPr>
              <a:t>Data Clean-Up (2 of 2)</a:t>
            </a:r>
          </a:p>
        </p:txBody>
      </p:sp>
      <p:sp>
        <p:nvSpPr>
          <p:cNvPr id="3" name="Content Placeholder 2">
            <a:extLst>
              <a:ext uri="{FF2B5EF4-FFF2-40B4-BE49-F238E27FC236}">
                <a16:creationId xmlns:a16="http://schemas.microsoft.com/office/drawing/2014/main" id="{34EC7652-79A9-4378-AD45-0D1A41EFF9D8}"/>
              </a:ext>
            </a:extLst>
          </p:cNvPr>
          <p:cNvSpPr>
            <a:spLocks noGrp="1"/>
          </p:cNvSpPr>
          <p:nvPr>
            <p:ph type="body" sz="quarter" idx="11"/>
          </p:nvPr>
        </p:nvSpPr>
        <p:spPr>
          <a:xfrm>
            <a:off x="171450" y="1126475"/>
            <a:ext cx="11701895" cy="4899675"/>
          </a:xfrm>
        </p:spPr>
        <p:txBody>
          <a:bodyPr vert="horz" lIns="91440" tIns="45720" rIns="91440" bIns="45720" rtlCol="0" anchor="t">
            <a:noAutofit/>
          </a:bodyPr>
          <a:lstStyle/>
          <a:p>
            <a:pPr>
              <a:lnSpc>
                <a:spcPct val="100000"/>
              </a:lnSpc>
              <a:spcBef>
                <a:spcPts val="1200"/>
              </a:spcBef>
            </a:pPr>
            <a:r>
              <a:rPr lang="en-US" sz="2400" dirty="0">
                <a:latin typeface="Palatino Linotype"/>
                <a:cs typeface="Calibri"/>
              </a:rPr>
              <a:t>Incorrect student accountability records must be updated using one of the following methods:</a:t>
            </a:r>
          </a:p>
          <a:p>
            <a:pPr lvl="1"/>
            <a:r>
              <a:rPr lang="en-US" sz="2000" dirty="0">
                <a:latin typeface="Palatino Linotype"/>
              </a:rPr>
              <a:t>Edit student records directly in PAN.</a:t>
            </a:r>
          </a:p>
          <a:p>
            <a:pPr lvl="1"/>
            <a:r>
              <a:rPr lang="en-US" sz="2000" dirty="0">
                <a:latin typeface="Palatino Linotype"/>
              </a:rPr>
              <a:t>Upload an updated SR/PNP file through the Student Registration Import (before/during testing).</a:t>
            </a:r>
          </a:p>
          <a:p>
            <a:pPr lvl="1"/>
            <a:r>
              <a:rPr lang="en-US" sz="2000" dirty="0">
                <a:latin typeface="Palatino Linotype"/>
              </a:rPr>
              <a:t>Upload an updated Student Test Update (STU) file through the Student Test Update Import (after testing) OR use an SR/PNP file with the “Don’t modify student tests” option selected.</a:t>
            </a:r>
            <a:endParaRPr lang="en-US" sz="2400" dirty="0">
              <a:latin typeface="Palatino Linotype"/>
              <a:cs typeface="Calibri"/>
            </a:endParaRPr>
          </a:p>
          <a:p>
            <a:pPr>
              <a:lnSpc>
                <a:spcPct val="100000"/>
              </a:lnSpc>
              <a:spcBef>
                <a:spcPts val="1200"/>
              </a:spcBef>
            </a:pPr>
            <a:r>
              <a:rPr lang="en-US" sz="2400" dirty="0">
                <a:latin typeface="Palatino Linotype"/>
              </a:rPr>
              <a:t>Data clean-up for NJGPA </a:t>
            </a:r>
            <a:r>
              <a:rPr lang="en-US" sz="2400" b="1" dirty="0">
                <a:latin typeface="Palatino Linotype"/>
              </a:rPr>
              <a:t>must </a:t>
            </a:r>
            <a:r>
              <a:rPr lang="en-US" sz="2400" dirty="0">
                <a:latin typeface="Palatino Linotype"/>
              </a:rPr>
              <a:t>be completed by </a:t>
            </a:r>
            <a:r>
              <a:rPr lang="en-US" sz="2400" b="1" dirty="0">
                <a:latin typeface="Palatino Linotype"/>
              </a:rPr>
              <a:t>April 2, 2024.</a:t>
            </a:r>
          </a:p>
          <a:p>
            <a:pPr>
              <a:lnSpc>
                <a:spcPct val="100000"/>
              </a:lnSpc>
              <a:spcBef>
                <a:spcPts val="1200"/>
              </a:spcBef>
            </a:pPr>
            <a:r>
              <a:rPr lang="en-US" sz="2400" dirty="0">
                <a:latin typeface="Palatino Linotype"/>
              </a:rPr>
              <a:t>Data clean-up for NJSLA </a:t>
            </a:r>
            <a:r>
              <a:rPr lang="en-US" sz="2400" b="1" dirty="0">
                <a:latin typeface="Palatino Linotype"/>
              </a:rPr>
              <a:t>must</a:t>
            </a:r>
            <a:r>
              <a:rPr lang="en-US" sz="2400" dirty="0">
                <a:latin typeface="Palatino Linotype"/>
              </a:rPr>
              <a:t> be completed by </a:t>
            </a:r>
            <a:r>
              <a:rPr lang="en-US" sz="2400" b="1" dirty="0">
                <a:latin typeface="Palatino Linotype"/>
              </a:rPr>
              <a:t>June 7, 2024.</a:t>
            </a:r>
            <a:r>
              <a:rPr lang="en-US" sz="2400" dirty="0">
                <a:latin typeface="Palatino Linotype"/>
              </a:rPr>
              <a:t> </a:t>
            </a:r>
            <a:endParaRPr lang="en-US" sz="2400" b="1" strike="sngStrike" dirty="0">
              <a:highlight>
                <a:srgbClr val="FFFF00"/>
              </a:highlight>
              <a:latin typeface="Palatino Linotype"/>
              <a:cs typeface="Calibri"/>
            </a:endParaRPr>
          </a:p>
        </p:txBody>
      </p:sp>
      <p:sp>
        <p:nvSpPr>
          <p:cNvPr id="2" name="Slide Number Placeholder 4">
            <a:extLst>
              <a:ext uri="{FF2B5EF4-FFF2-40B4-BE49-F238E27FC236}">
                <a16:creationId xmlns:a16="http://schemas.microsoft.com/office/drawing/2014/main" id="{6F5275AE-09E2-6100-28BE-D9CCC4A49995}"/>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102</a:t>
            </a:fld>
            <a:endParaRPr lang="en-US" sz="1400" dirty="0">
              <a:solidFill>
                <a:schemeClr val="bg1"/>
              </a:solidFill>
            </a:endParaRPr>
          </a:p>
        </p:txBody>
      </p:sp>
    </p:spTree>
    <p:extLst>
      <p:ext uri="{BB962C8B-B14F-4D97-AF65-F5344CB8AC3E}">
        <p14:creationId xmlns:p14="http://schemas.microsoft.com/office/powerpoint/2010/main" val="701987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104E7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BA1B8-41EF-42C6-9EC7-02E89113EA1C}"/>
              </a:ext>
            </a:extLst>
          </p:cNvPr>
          <p:cNvSpPr>
            <a:spLocks noGrp="1"/>
          </p:cNvSpPr>
          <p:nvPr>
            <p:ph type="title"/>
          </p:nvPr>
        </p:nvSpPr>
        <p:spPr/>
        <p:txBody>
          <a:bodyPr vert="horz" lIns="91440" tIns="45720" rIns="91440" bIns="45720" rtlCol="0" anchor="b">
            <a:normAutofit/>
          </a:bodyPr>
          <a:lstStyle/>
          <a:p>
            <a:r>
              <a:rPr lang="en-US" sz="7400" kern="1200" dirty="0">
                <a:solidFill>
                  <a:srgbClr val="FFFFFF"/>
                </a:solidFill>
              </a:rPr>
              <a:t>Student Registration</a:t>
            </a:r>
          </a:p>
        </p:txBody>
      </p:sp>
      <p:pic>
        <p:nvPicPr>
          <p:cNvPr id="6" name="Graphic 5">
            <a:extLst>
              <a:ext uri="{FF2B5EF4-FFF2-40B4-BE49-F238E27FC236}">
                <a16:creationId xmlns:a16="http://schemas.microsoft.com/office/drawing/2014/main" id="{CB4864A7-4928-4197-86A6-E194D6513DA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339634" y="3679204"/>
            <a:ext cx="1509681" cy="1509681"/>
          </a:xfrm>
          <a:prstGeom prst="rect">
            <a:avLst/>
          </a:prstGeom>
        </p:spPr>
      </p:pic>
    </p:spTree>
    <p:extLst>
      <p:ext uri="{BB962C8B-B14F-4D97-AF65-F5344CB8AC3E}">
        <p14:creationId xmlns:p14="http://schemas.microsoft.com/office/powerpoint/2010/main" val="418519122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0670-64A3-4CEA-ABE2-E7CE68BB5395}"/>
              </a:ext>
            </a:extLst>
          </p:cNvPr>
          <p:cNvSpPr>
            <a:spLocks noGrp="1"/>
          </p:cNvSpPr>
          <p:nvPr>
            <p:ph type="title"/>
          </p:nvPr>
        </p:nvSpPr>
        <p:spPr>
          <a:xfrm>
            <a:off x="1256841" y="198781"/>
            <a:ext cx="10096959" cy="747579"/>
          </a:xfrm>
        </p:spPr>
        <p:txBody>
          <a:bodyPr>
            <a:normAutofit fontScale="90000"/>
          </a:bodyPr>
          <a:lstStyle/>
          <a:p>
            <a:r>
              <a:rPr lang="en-US" sz="3600" dirty="0">
                <a:solidFill>
                  <a:srgbClr val="1F4E79"/>
                </a:solidFill>
              </a:rPr>
              <a:t>Student Registration/Personal Needs Profile</a:t>
            </a:r>
            <a:br>
              <a:rPr lang="en-US" sz="3600" dirty="0">
                <a:solidFill>
                  <a:srgbClr val="1F4E79"/>
                </a:solidFill>
              </a:rPr>
            </a:br>
            <a:r>
              <a:rPr lang="en-US" sz="3600" dirty="0">
                <a:solidFill>
                  <a:srgbClr val="1F4E79"/>
                </a:solidFill>
              </a:rPr>
              <a:t>(SR/PNP) Overview</a:t>
            </a:r>
          </a:p>
        </p:txBody>
      </p:sp>
      <p:sp>
        <p:nvSpPr>
          <p:cNvPr id="5" name="Text Placeholder 4">
            <a:extLst>
              <a:ext uri="{FF2B5EF4-FFF2-40B4-BE49-F238E27FC236}">
                <a16:creationId xmlns:a16="http://schemas.microsoft.com/office/drawing/2014/main" id="{4235C5F9-AAFB-12A2-CD35-DEA6F9E376A3}"/>
              </a:ext>
            </a:extLst>
          </p:cNvPr>
          <p:cNvSpPr>
            <a:spLocks noGrp="1"/>
          </p:cNvSpPr>
          <p:nvPr>
            <p:ph type="body" sz="quarter" idx="11"/>
          </p:nvPr>
        </p:nvSpPr>
        <p:spPr>
          <a:xfrm>
            <a:off x="171451" y="1126475"/>
            <a:ext cx="11743458" cy="4899675"/>
          </a:xfrm>
        </p:spPr>
        <p:txBody>
          <a:bodyPr vert="horz" lIns="91440" tIns="45720" rIns="822960" bIns="45720" rtlCol="0" anchor="t">
            <a:normAutofit/>
          </a:bodyPr>
          <a:lstStyle/>
          <a:p>
            <a:pPr marL="285750" indent="-285750">
              <a:buFont typeface="Arial" panose="020B0604020202020204" pitchFamily="34" charset="0"/>
              <a:buChar char="•"/>
            </a:pPr>
            <a:r>
              <a:rPr lang="en-US" sz="2400" dirty="0">
                <a:latin typeface="Palatino Linotype"/>
              </a:rPr>
              <a:t>LEAs submitted initial student registration data through NJ SMART in the late fall of 2023 and NJDOE uploaded data to PAN in January 2024</a:t>
            </a:r>
            <a:r>
              <a:rPr lang="en-US" sz="2400" b="1" dirty="0">
                <a:latin typeface="Palatino Linotype"/>
              </a:rPr>
              <a:t>. </a:t>
            </a:r>
          </a:p>
          <a:p>
            <a:pPr marL="285750" indent="-285750">
              <a:buFont typeface="Arial" panose="020B0604020202020204" pitchFamily="34" charset="0"/>
              <a:buChar char="•"/>
            </a:pPr>
            <a:r>
              <a:rPr lang="en-US" sz="2400" dirty="0">
                <a:latin typeface="Palatino Linotype"/>
              </a:rPr>
              <a:t>Beginning late January 2024, LEAs must review and update the SR/PNP data in PAN and manage test sessions.</a:t>
            </a:r>
            <a:endParaRPr lang="en-US" sz="2400" dirty="0">
              <a:latin typeface="Palatino Linotype"/>
              <a:cs typeface="Calibri"/>
            </a:endParaRPr>
          </a:p>
          <a:p>
            <a:pPr marL="285750" indent="-285750">
              <a:buFont typeface="Arial" panose="020B0604020202020204" pitchFamily="34" charset="0"/>
              <a:buChar char="•"/>
            </a:pPr>
            <a:r>
              <a:rPr lang="en-US" sz="2400" dirty="0">
                <a:latin typeface="Palatino Linotype"/>
              </a:rPr>
              <a:t>SR/PNP data can be updated </a:t>
            </a:r>
            <a:r>
              <a:rPr lang="en-US" sz="2400" dirty="0">
                <a:solidFill>
                  <a:srgbClr val="000000"/>
                </a:solidFill>
                <a:latin typeface="Palatino Linotype"/>
              </a:rPr>
              <a:t>until</a:t>
            </a:r>
            <a:r>
              <a:rPr lang="en-US" sz="2400" dirty="0">
                <a:latin typeface="Palatino Linotype"/>
              </a:rPr>
              <a:t> a test starts, but test session preparation must be repeated if changes are made to the test(s) assigned to students.</a:t>
            </a:r>
            <a:endParaRPr lang="en-US" sz="2400" dirty="0">
              <a:latin typeface="Palatino Linotype"/>
              <a:cs typeface="Calibri"/>
            </a:endParaRPr>
          </a:p>
        </p:txBody>
      </p:sp>
      <p:sp>
        <p:nvSpPr>
          <p:cNvPr id="6" name="Slide Number Placeholder 4">
            <a:extLst>
              <a:ext uri="{FF2B5EF4-FFF2-40B4-BE49-F238E27FC236}">
                <a16:creationId xmlns:a16="http://schemas.microsoft.com/office/drawing/2014/main" id="{84DE273F-F059-4C0F-AAB3-084A11FABB87}"/>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104</a:t>
            </a:fld>
            <a:endParaRPr lang="en-US" sz="1400" dirty="0">
              <a:solidFill>
                <a:schemeClr val="bg1"/>
              </a:solidFill>
            </a:endParaRPr>
          </a:p>
        </p:txBody>
      </p:sp>
    </p:spTree>
    <p:extLst>
      <p:ext uri="{BB962C8B-B14F-4D97-AF65-F5344CB8AC3E}">
        <p14:creationId xmlns:p14="http://schemas.microsoft.com/office/powerpoint/2010/main" val="30994818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2FB00-2181-44E0-B337-5B32CFC90DE3}"/>
              </a:ext>
            </a:extLst>
          </p:cNvPr>
          <p:cNvSpPr>
            <a:spLocks noGrp="1"/>
          </p:cNvSpPr>
          <p:nvPr>
            <p:ph type="title"/>
          </p:nvPr>
        </p:nvSpPr>
        <p:spPr/>
        <p:txBody>
          <a:bodyPr/>
          <a:lstStyle/>
          <a:p>
            <a:r>
              <a:rPr lang="en-US" sz="4000" dirty="0">
                <a:solidFill>
                  <a:srgbClr val="1F4E79"/>
                </a:solidFill>
              </a:rPr>
              <a:t>Student Registration Overview</a:t>
            </a:r>
          </a:p>
        </p:txBody>
      </p:sp>
      <p:sp>
        <p:nvSpPr>
          <p:cNvPr id="3" name="Text Placeholder 2">
            <a:extLst>
              <a:ext uri="{FF2B5EF4-FFF2-40B4-BE49-F238E27FC236}">
                <a16:creationId xmlns:a16="http://schemas.microsoft.com/office/drawing/2014/main" id="{55D71D35-CF29-4949-8F94-15C0A831DEBB}"/>
              </a:ext>
            </a:extLst>
          </p:cNvPr>
          <p:cNvSpPr>
            <a:spLocks noGrp="1"/>
          </p:cNvSpPr>
          <p:nvPr>
            <p:ph type="body" sz="quarter" idx="11"/>
          </p:nvPr>
        </p:nvSpPr>
        <p:spPr>
          <a:xfrm>
            <a:off x="171451" y="1126475"/>
            <a:ext cx="11743458" cy="4899675"/>
          </a:xfrm>
        </p:spPr>
        <p:txBody>
          <a:bodyPr vert="horz" lIns="91440" tIns="45720" rIns="822960" bIns="45720" rtlCol="0" anchor="t">
            <a:normAutofit/>
          </a:bodyPr>
          <a:lstStyle/>
          <a:p>
            <a:pPr>
              <a:spcBef>
                <a:spcPts val="0"/>
              </a:spcBef>
            </a:pPr>
            <a:r>
              <a:rPr lang="en-US" sz="2000" dirty="0">
                <a:latin typeface="Palatino Linotype"/>
              </a:rPr>
              <a:t>The submission of accurate SR/PNP data plays a crucial role in ensuring that:</a:t>
            </a:r>
          </a:p>
          <a:p>
            <a:pPr marL="793750" indent="-342900">
              <a:spcBef>
                <a:spcPts val="0"/>
              </a:spcBef>
            </a:pPr>
            <a:r>
              <a:rPr lang="en-US" sz="1900" dirty="0">
                <a:latin typeface="Palatino Linotype"/>
              </a:rPr>
              <a:t>Students have the correct assessments.</a:t>
            </a:r>
          </a:p>
          <a:p>
            <a:pPr marL="793750" indent="-342900">
              <a:spcBef>
                <a:spcPts val="0"/>
              </a:spcBef>
            </a:pPr>
            <a:r>
              <a:rPr lang="en-US" sz="1900" dirty="0">
                <a:latin typeface="Palatino Linotype"/>
              </a:rPr>
              <a:t>Students have the accessibility features and accommodations that they need.</a:t>
            </a:r>
          </a:p>
          <a:p>
            <a:pPr marL="793750" indent="-342900">
              <a:spcBef>
                <a:spcPts val="0"/>
              </a:spcBef>
            </a:pPr>
            <a:r>
              <a:rPr lang="en-US" sz="1900" dirty="0">
                <a:latin typeface="Palatino Linotype"/>
              </a:rPr>
              <a:t>LEA and school assessment data are reflected accurately for reporting and accountability purposes.</a:t>
            </a:r>
          </a:p>
          <a:p>
            <a:pPr>
              <a:spcBef>
                <a:spcPts val="0"/>
              </a:spcBef>
            </a:pPr>
            <a:r>
              <a:rPr lang="en-US" sz="2000" dirty="0">
                <a:latin typeface="Palatino Linotype"/>
              </a:rPr>
              <a:t>Student registration information is uploaded to PAN in two ways:</a:t>
            </a:r>
          </a:p>
          <a:p>
            <a:pPr lvl="1">
              <a:spcBef>
                <a:spcPts val="0"/>
              </a:spcBef>
            </a:pPr>
            <a:r>
              <a:rPr lang="en-US" sz="1900" dirty="0">
                <a:latin typeface="Palatino Linotype"/>
              </a:rPr>
              <a:t>Participation in the NJ SMART State Assessment Registration Submission (SARS).</a:t>
            </a:r>
          </a:p>
          <a:p>
            <a:pPr lvl="1">
              <a:spcBef>
                <a:spcPts val="0"/>
              </a:spcBef>
            </a:pPr>
            <a:r>
              <a:rPr lang="en-US" sz="1900" dirty="0">
                <a:latin typeface="Palatino Linotype"/>
              </a:rPr>
              <a:t>Direct upload into PAN.</a:t>
            </a:r>
          </a:p>
          <a:p>
            <a:pPr>
              <a:spcBef>
                <a:spcPts val="0"/>
              </a:spcBef>
            </a:pPr>
            <a:r>
              <a:rPr lang="en-US" sz="2000" dirty="0">
                <a:latin typeface="Palatino Linotype"/>
              </a:rPr>
              <a:t>Additional guidance regarding the SR/PNP upload process will be provided in the second half of the presentation.</a:t>
            </a:r>
          </a:p>
        </p:txBody>
      </p:sp>
      <p:sp>
        <p:nvSpPr>
          <p:cNvPr id="4" name="Slide Number Placeholder 4">
            <a:extLst>
              <a:ext uri="{FF2B5EF4-FFF2-40B4-BE49-F238E27FC236}">
                <a16:creationId xmlns:a16="http://schemas.microsoft.com/office/drawing/2014/main" id="{33D28C43-4D6A-750A-ACEB-44D0FC6AF664}"/>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105</a:t>
            </a:fld>
            <a:endParaRPr lang="en-US" sz="1400" dirty="0">
              <a:solidFill>
                <a:schemeClr val="bg1"/>
              </a:solidFill>
            </a:endParaRPr>
          </a:p>
        </p:txBody>
      </p:sp>
    </p:spTree>
    <p:extLst>
      <p:ext uri="{BB962C8B-B14F-4D97-AF65-F5344CB8AC3E}">
        <p14:creationId xmlns:p14="http://schemas.microsoft.com/office/powerpoint/2010/main" val="17554380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0670-64A3-4CEA-ABE2-E7CE68BB5395}"/>
              </a:ext>
            </a:extLst>
          </p:cNvPr>
          <p:cNvSpPr>
            <a:spLocks noGrp="1"/>
          </p:cNvSpPr>
          <p:nvPr>
            <p:ph type="title"/>
          </p:nvPr>
        </p:nvSpPr>
        <p:spPr/>
        <p:txBody>
          <a:bodyPr>
            <a:normAutofit/>
          </a:bodyPr>
          <a:lstStyle/>
          <a:p>
            <a:r>
              <a:rPr lang="en-US" sz="3600" dirty="0">
                <a:solidFill>
                  <a:srgbClr val="1F4E79"/>
                </a:solidFill>
              </a:rPr>
              <a:t>SR/PNP: Reminders </a:t>
            </a:r>
          </a:p>
        </p:txBody>
      </p:sp>
      <p:sp>
        <p:nvSpPr>
          <p:cNvPr id="3" name="Content Placeholder 2">
            <a:extLst>
              <a:ext uri="{FF2B5EF4-FFF2-40B4-BE49-F238E27FC236}">
                <a16:creationId xmlns:a16="http://schemas.microsoft.com/office/drawing/2014/main" id="{578CCE86-2CFE-42CC-AE46-CFEF8225509B}"/>
              </a:ext>
            </a:extLst>
          </p:cNvPr>
          <p:cNvSpPr>
            <a:spLocks noGrp="1"/>
          </p:cNvSpPr>
          <p:nvPr>
            <p:ph type="body" sz="quarter" idx="11"/>
          </p:nvPr>
        </p:nvSpPr>
        <p:spPr>
          <a:xfrm>
            <a:off x="171451" y="1057200"/>
            <a:ext cx="11743458" cy="4899675"/>
          </a:xfrm>
        </p:spPr>
        <p:txBody>
          <a:bodyPr vert="horz" lIns="91440" tIns="45720" rIns="91440" bIns="45720" rtlCol="0" anchor="t">
            <a:noAutofit/>
          </a:bodyPr>
          <a:lstStyle/>
          <a:p>
            <a:pPr marL="0" indent="0">
              <a:lnSpc>
                <a:spcPct val="100000"/>
              </a:lnSpc>
              <a:spcBef>
                <a:spcPts val="1200"/>
              </a:spcBef>
              <a:buNone/>
            </a:pPr>
            <a:r>
              <a:rPr lang="en-US" sz="2150" dirty="0"/>
              <a:t>Reminders:</a:t>
            </a:r>
          </a:p>
          <a:p>
            <a:pPr>
              <a:lnSpc>
                <a:spcPct val="100000"/>
              </a:lnSpc>
              <a:spcBef>
                <a:spcPts val="1200"/>
              </a:spcBef>
            </a:pPr>
            <a:r>
              <a:rPr lang="en-US" sz="2150" dirty="0"/>
              <a:t>Ensure that natural progressions (changes</a:t>
            </a:r>
            <a:r>
              <a:rPr lang="en-US" sz="2150" dirty="0">
                <a:solidFill>
                  <a:srgbClr val="0070C0"/>
                </a:solidFill>
              </a:rPr>
              <a:t> </a:t>
            </a:r>
            <a:r>
              <a:rPr lang="en-US" sz="2150" dirty="0"/>
              <a:t>from middle to high school or vocational/technical school, and from K to 8 school to a regional high school) are accurately reflected in student information systems when determining students’ accountable schools and districts when preparing SR/PNP files.</a:t>
            </a:r>
            <a:endParaRPr lang="en-US" sz="2150" dirty="0">
              <a:cs typeface="Calibri"/>
            </a:endParaRPr>
          </a:p>
          <a:p>
            <a:pPr>
              <a:lnSpc>
                <a:spcPct val="100000"/>
              </a:lnSpc>
              <a:spcBef>
                <a:spcPts val="1200"/>
              </a:spcBef>
            </a:pPr>
            <a:r>
              <a:rPr lang="en-US" sz="2150" dirty="0"/>
              <a:t>Ensure that the accountable school and testing school codes for students attending In-District and Out-of-District Placements are accurate to avoid incorrect district and school accountability.</a:t>
            </a:r>
          </a:p>
          <a:p>
            <a:pPr>
              <a:lnSpc>
                <a:spcPct val="100000"/>
              </a:lnSpc>
              <a:spcBef>
                <a:spcPts val="1200"/>
              </a:spcBef>
            </a:pPr>
            <a:r>
              <a:rPr lang="en-US" sz="2150" dirty="0">
                <a:latin typeface="Palatino Linotype"/>
                <a:cs typeface="Calibri"/>
              </a:rPr>
              <a:t>LEAs must refer to </a:t>
            </a:r>
            <a:r>
              <a:rPr lang="en-US" sz="2150" dirty="0">
                <a:latin typeface="Palatino Linotype"/>
                <a:cs typeface="Calibri"/>
                <a:hlinkClick r:id="rId3"/>
              </a:rPr>
              <a:t>NJ Smart Resources and Trainings</a:t>
            </a:r>
            <a:r>
              <a:rPr lang="en-US" sz="2150" dirty="0">
                <a:latin typeface="Palatino Linotype"/>
                <a:cs typeface="Calibri"/>
              </a:rPr>
              <a:t> site under</a:t>
            </a:r>
            <a:r>
              <a:rPr lang="en-US" sz="2150" b="1" dirty="0">
                <a:latin typeface="Palatino Linotype"/>
                <a:cs typeface="Calibri"/>
              </a:rPr>
              <a:t> Documents for Download &gt; SID Management &gt; NJ Smart Reporting Responsibilities</a:t>
            </a:r>
            <a:r>
              <a:rPr lang="en-US" sz="2150" dirty="0">
                <a:latin typeface="Palatino Linotype"/>
                <a:cs typeface="Calibri"/>
              </a:rPr>
              <a:t> for determining the State Assessment Accountable CDS for unique scenarios (e.g., homeless students, tuition students, etc).</a:t>
            </a:r>
            <a:endParaRPr lang="en-US" sz="2150" dirty="0">
              <a:cs typeface="Calibri"/>
            </a:endParaRPr>
          </a:p>
          <a:p>
            <a:pPr>
              <a:lnSpc>
                <a:spcPct val="100000"/>
              </a:lnSpc>
              <a:spcBef>
                <a:spcPts val="1200"/>
              </a:spcBef>
            </a:pPr>
            <a:endParaRPr lang="en-US" sz="2400" dirty="0">
              <a:cs typeface="Calibri"/>
            </a:endParaRPr>
          </a:p>
        </p:txBody>
      </p:sp>
      <p:sp>
        <p:nvSpPr>
          <p:cNvPr id="4" name="Slide Number Placeholder 4">
            <a:extLst>
              <a:ext uri="{FF2B5EF4-FFF2-40B4-BE49-F238E27FC236}">
                <a16:creationId xmlns:a16="http://schemas.microsoft.com/office/drawing/2014/main" id="{7297F802-1A47-ACCA-FFA6-6A049958D601}"/>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106</a:t>
            </a:fld>
            <a:endParaRPr lang="en-US" sz="1400" dirty="0">
              <a:solidFill>
                <a:schemeClr val="bg1"/>
              </a:solidFill>
            </a:endParaRPr>
          </a:p>
        </p:txBody>
      </p:sp>
    </p:spTree>
    <p:extLst>
      <p:ext uri="{BB962C8B-B14F-4D97-AF65-F5344CB8AC3E}">
        <p14:creationId xmlns:p14="http://schemas.microsoft.com/office/powerpoint/2010/main" val="37729561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A2B6985-AD34-480B-A74C-DD6002190F6C}"/>
              </a:ext>
            </a:extLst>
          </p:cNvPr>
          <p:cNvSpPr>
            <a:spLocks noGrp="1"/>
          </p:cNvSpPr>
          <p:nvPr>
            <p:ph type="title"/>
          </p:nvPr>
        </p:nvSpPr>
        <p:spPr/>
        <p:txBody>
          <a:bodyPr>
            <a:normAutofit/>
          </a:bodyPr>
          <a:lstStyle/>
          <a:p>
            <a:r>
              <a:rPr lang="en-US" sz="3600" dirty="0">
                <a:solidFill>
                  <a:srgbClr val="1F4E79"/>
                </a:solidFill>
              </a:rPr>
              <a:t>SR/PNP: In-District Placement</a:t>
            </a:r>
          </a:p>
        </p:txBody>
      </p:sp>
      <p:sp>
        <p:nvSpPr>
          <p:cNvPr id="11" name="Content Placeholder 10">
            <a:extLst>
              <a:ext uri="{FF2B5EF4-FFF2-40B4-BE49-F238E27FC236}">
                <a16:creationId xmlns:a16="http://schemas.microsoft.com/office/drawing/2014/main" id="{64FF5F7D-EB38-456E-9845-F230786B46A5}"/>
              </a:ext>
            </a:extLst>
          </p:cNvPr>
          <p:cNvSpPr>
            <a:spLocks noGrp="1" noChangeArrowheads="1"/>
          </p:cNvSpPr>
          <p:nvPr>
            <p:ph type="body" sz="quarter" idx="11"/>
          </p:nvPr>
        </p:nvSpPr>
        <p:spPr bwMode="auto">
          <a:xfrm>
            <a:off x="110584" y="1040750"/>
            <a:ext cx="11738516" cy="2047163"/>
          </a:xfrm>
          <a:prstGeom prst="rect">
            <a:avLst/>
          </a:prstGeom>
          <a:noFill/>
          <a:ln w="9525">
            <a:noFill/>
            <a:miter lim="800000"/>
            <a:headEnd/>
            <a:tailEnd/>
          </a:ln>
        </p:spPr>
        <p:txBody>
          <a:bodyPr vert="horz" wrap="square" lIns="91440" tIns="45720" rIns="822960" bIns="45720" rtlCol="0" anchor="t">
            <a:spAutoFit/>
          </a:bodyPr>
          <a:lstStyle/>
          <a:p>
            <a:pPr marL="0" indent="0">
              <a:buNone/>
            </a:pPr>
            <a:r>
              <a:rPr lang="en-US" sz="2000" dirty="0">
                <a:latin typeface="Palatino Linotype"/>
              </a:rPr>
              <a:t>An in-district placement is established when, due to program services offered (multilingual learner or special education program, etc.), a student attends a school other than one they would have normally attended in their district. </a:t>
            </a:r>
            <a:endParaRPr lang="en-US" sz="2000" dirty="0"/>
          </a:p>
          <a:p>
            <a:pPr marL="0" indent="0">
              <a:buNone/>
            </a:pPr>
            <a:r>
              <a:rPr lang="en-US" sz="2000" dirty="0">
                <a:latin typeface="Palatino Linotype"/>
              </a:rPr>
              <a:t>The table below provides guidance to assist schools in accurately recording data for students attending an in-district placement.</a:t>
            </a:r>
            <a:endParaRPr lang="en-US" sz="2000" dirty="0">
              <a:latin typeface="Palatino Linotype"/>
              <a:cs typeface="Calibri" panose="020F0502020204030204" pitchFamily="34" charset="0"/>
            </a:endParaRPr>
          </a:p>
        </p:txBody>
      </p:sp>
      <p:graphicFrame>
        <p:nvGraphicFramePr>
          <p:cNvPr id="4" name="Table 3">
            <a:extLst>
              <a:ext uri="{FF2B5EF4-FFF2-40B4-BE49-F238E27FC236}">
                <a16:creationId xmlns:a16="http://schemas.microsoft.com/office/drawing/2014/main" id="{58E499B5-DAA2-47CE-8A7B-85BE3CA8C08C}"/>
              </a:ext>
            </a:extLst>
          </p:cNvPr>
          <p:cNvGraphicFramePr>
            <a:graphicFrameLocks noGrp="1"/>
          </p:cNvGraphicFramePr>
          <p:nvPr>
            <p:extLst>
              <p:ext uri="{D42A27DB-BD31-4B8C-83A1-F6EECF244321}">
                <p14:modId xmlns:p14="http://schemas.microsoft.com/office/powerpoint/2010/main" val="467766733"/>
              </p:ext>
            </p:extLst>
          </p:nvPr>
        </p:nvGraphicFramePr>
        <p:xfrm>
          <a:off x="217920" y="3164941"/>
          <a:ext cx="11020424" cy="2636804"/>
        </p:xfrm>
        <a:graphic>
          <a:graphicData uri="http://schemas.openxmlformats.org/drawingml/2006/table">
            <a:tbl>
              <a:tblPr firstRow="1" bandRow="1">
                <a:tableStyleId>{BC89EF96-8CEA-46FF-86C4-4CE0E7609802}</a:tableStyleId>
              </a:tblPr>
              <a:tblGrid>
                <a:gridCol w="5448499">
                  <a:extLst>
                    <a:ext uri="{9D8B030D-6E8A-4147-A177-3AD203B41FA5}">
                      <a16:colId xmlns:a16="http://schemas.microsoft.com/office/drawing/2014/main" val="1004868537"/>
                    </a:ext>
                  </a:extLst>
                </a:gridCol>
                <a:gridCol w="5571925">
                  <a:extLst>
                    <a:ext uri="{9D8B030D-6E8A-4147-A177-3AD203B41FA5}">
                      <a16:colId xmlns:a16="http://schemas.microsoft.com/office/drawing/2014/main" val="4246717255"/>
                    </a:ext>
                  </a:extLst>
                </a:gridCol>
              </a:tblGrid>
              <a:tr h="504374">
                <a:tc>
                  <a:txBody>
                    <a:bodyPr/>
                    <a:lstStyle/>
                    <a:p>
                      <a:pPr marL="0" marR="0" algn="ctr" defTabSz="914400" rtl="0" eaLnBrk="1" latinLnBrk="0" hangingPunct="1">
                        <a:spcBef>
                          <a:spcPts val="0"/>
                        </a:spcBef>
                        <a:spcAft>
                          <a:spcPts val="0"/>
                        </a:spcAft>
                      </a:pPr>
                      <a:r>
                        <a:rPr lang="en-US" sz="1800" b="1" kern="1200" dirty="0">
                          <a:solidFill>
                            <a:schemeClr val="bg1"/>
                          </a:solidFill>
                          <a:latin typeface="+mj-lt"/>
                          <a:ea typeface="+mn-ea"/>
                          <a:cs typeface="+mn-cs"/>
                        </a:rPr>
                        <a:t>Data Field in SR/PNP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4E72"/>
                    </a:solidFill>
                  </a:tcPr>
                </a:tc>
                <a:tc>
                  <a:txBody>
                    <a:bodyPr/>
                    <a:lstStyle/>
                    <a:p>
                      <a:pPr marL="0" marR="0" algn="ctr" defTabSz="914400" rtl="0" eaLnBrk="1" latinLnBrk="0" hangingPunct="1">
                        <a:spcBef>
                          <a:spcPts val="0"/>
                        </a:spcBef>
                        <a:spcAft>
                          <a:spcPts val="0"/>
                        </a:spcAft>
                      </a:pPr>
                      <a:r>
                        <a:rPr lang="en-US" sz="1800" b="1" kern="1200" dirty="0">
                          <a:solidFill>
                            <a:schemeClr val="bg1"/>
                          </a:solidFill>
                          <a:latin typeface="+mj-lt"/>
                          <a:ea typeface="+mn-ea"/>
                          <a:cs typeface="+mn-cs"/>
                        </a:rPr>
                        <a:t>Appropriate Code to Use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4E72"/>
                    </a:solidFill>
                  </a:tcPr>
                </a:tc>
                <a:extLst>
                  <a:ext uri="{0D108BD9-81ED-4DB2-BD59-A6C34878D82A}">
                    <a16:rowId xmlns:a16="http://schemas.microsoft.com/office/drawing/2014/main" val="115391591"/>
                  </a:ext>
                </a:extLst>
              </a:tr>
              <a:tr h="693682">
                <a:tc>
                  <a:txBody>
                    <a:bodyPr/>
                    <a:lstStyle/>
                    <a:p>
                      <a:pPr marL="0" marR="0" algn="l" defTabSz="914400" rtl="0" eaLnBrk="1" latinLnBrk="0" hangingPunct="1">
                        <a:spcBef>
                          <a:spcPts val="0"/>
                        </a:spcBef>
                        <a:spcAft>
                          <a:spcPts val="0"/>
                        </a:spcAft>
                      </a:pPr>
                      <a:r>
                        <a:rPr lang="en-US" sz="1600" kern="1200" dirty="0">
                          <a:solidFill>
                            <a:schemeClr val="tx1"/>
                          </a:solidFill>
                          <a:latin typeface="+mn-lt"/>
                          <a:ea typeface="+mn-ea"/>
                          <a:cs typeface="+mn-cs"/>
                        </a:rPr>
                        <a:t>State Assessment Testing Site District Code and State Assessment Accountable District Code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defTabSz="914400" rtl="0" eaLnBrk="1" latinLnBrk="0" hangingPunct="1">
                        <a:spcBef>
                          <a:spcPts val="0"/>
                        </a:spcBef>
                        <a:spcAft>
                          <a:spcPts val="0"/>
                        </a:spcAft>
                      </a:pPr>
                      <a:r>
                        <a:rPr lang="en-US" sz="1600" kern="1200" dirty="0">
                          <a:solidFill>
                            <a:schemeClr val="tx1"/>
                          </a:solidFill>
                          <a:latin typeface="+mn-lt"/>
                          <a:ea typeface="+mn-ea"/>
                          <a:cs typeface="+mn-cs"/>
                        </a:rPr>
                        <a:t>Same six-digit code (County and District)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5836789"/>
                  </a:ext>
                </a:extLst>
              </a:tr>
              <a:tr h="513839">
                <a:tc>
                  <a:txBody>
                    <a:bodyPr/>
                    <a:lstStyle/>
                    <a:p>
                      <a:pPr marL="0" marR="0" algn="l" defTabSz="914400" rtl="0" eaLnBrk="1" latinLnBrk="0" hangingPunct="1">
                        <a:spcBef>
                          <a:spcPts val="0"/>
                        </a:spcBef>
                        <a:spcAft>
                          <a:spcPts val="0"/>
                        </a:spcAft>
                      </a:pPr>
                      <a:r>
                        <a:rPr lang="en-US" sz="1600" kern="1200" dirty="0">
                          <a:solidFill>
                            <a:schemeClr val="tx1"/>
                          </a:solidFill>
                          <a:latin typeface="+mn-lt"/>
                          <a:ea typeface="+mn-ea"/>
                          <a:cs typeface="+mn-cs"/>
                        </a:rPr>
                        <a:t>State Assessment Testing Site School Code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defTabSz="914400" rtl="0" eaLnBrk="1" latinLnBrk="0" hangingPunct="1">
                        <a:spcBef>
                          <a:spcPts val="0"/>
                        </a:spcBef>
                        <a:spcAft>
                          <a:spcPts val="0"/>
                        </a:spcAft>
                      </a:pPr>
                      <a:r>
                        <a:rPr lang="en-US" sz="1600" kern="1200" dirty="0">
                          <a:solidFill>
                            <a:schemeClr val="tx1"/>
                          </a:solidFill>
                          <a:latin typeface="+mn-lt"/>
                          <a:ea typeface="+mn-ea"/>
                          <a:cs typeface="+mn-cs"/>
                        </a:rPr>
                        <a:t>Three-digit code of the school that is testing the student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9447178"/>
                  </a:ext>
                </a:extLst>
              </a:tr>
              <a:tr h="924909">
                <a:tc>
                  <a:txBody>
                    <a:bodyPr/>
                    <a:lstStyle/>
                    <a:p>
                      <a:pPr marL="0" marR="0" algn="l" defTabSz="914400" rtl="0" eaLnBrk="1" latinLnBrk="0" hangingPunct="1">
                        <a:spcBef>
                          <a:spcPts val="0"/>
                        </a:spcBef>
                        <a:spcAft>
                          <a:spcPts val="0"/>
                        </a:spcAft>
                      </a:pPr>
                      <a:r>
                        <a:rPr lang="en-US" sz="1600" kern="1200" dirty="0">
                          <a:solidFill>
                            <a:schemeClr val="tx1"/>
                          </a:solidFill>
                          <a:latin typeface="+mn-lt"/>
                          <a:ea typeface="+mn-ea"/>
                          <a:cs typeface="+mn-cs"/>
                        </a:rPr>
                        <a:t>State Assessment Accountable School Code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defTabSz="914400" rtl="0" eaLnBrk="1" latinLnBrk="0" hangingPunct="1">
                        <a:spcBef>
                          <a:spcPts val="0"/>
                        </a:spcBef>
                        <a:spcAft>
                          <a:spcPts val="0"/>
                        </a:spcAft>
                      </a:pPr>
                      <a:r>
                        <a:rPr lang="en-US" sz="1600" kern="1200" dirty="0">
                          <a:solidFill>
                            <a:schemeClr val="tx1"/>
                          </a:solidFill>
                          <a:latin typeface="+mn-lt"/>
                          <a:ea typeface="+mn-ea"/>
                          <a:cs typeface="+mn-cs"/>
                        </a:rPr>
                        <a:t>Three-digit code of the school the student would normally attend if the school could provide their educational services/programs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9414037"/>
                  </a:ext>
                </a:extLst>
              </a:tr>
            </a:tbl>
          </a:graphicData>
        </a:graphic>
      </p:graphicFrame>
      <p:sp>
        <p:nvSpPr>
          <p:cNvPr id="13" name="Slide Number Placeholder 4">
            <a:extLst>
              <a:ext uri="{FF2B5EF4-FFF2-40B4-BE49-F238E27FC236}">
                <a16:creationId xmlns:a16="http://schemas.microsoft.com/office/drawing/2014/main" id="{9ED494CA-598E-4182-B6B5-8F9ECB8BE085}"/>
              </a:ext>
            </a:extLst>
          </p:cNvPr>
          <p:cNvSpPr txBox="1">
            <a:spLocks/>
          </p:cNvSpPr>
          <p:nvPr/>
        </p:nvSpPr>
        <p:spPr>
          <a:xfrm>
            <a:off x="8610600" y="6307582"/>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dirty="0" smtClean="0">
                <a:solidFill>
                  <a:schemeClr val="bg1"/>
                </a:solidFill>
              </a:rPr>
              <a:pPr algn="r">
                <a:spcAft>
                  <a:spcPts val="600"/>
                </a:spcAft>
              </a:pPr>
              <a:t>107</a:t>
            </a:fld>
            <a:endParaRPr lang="en-US" sz="1400" dirty="0">
              <a:solidFill>
                <a:schemeClr val="bg1"/>
              </a:solidFill>
            </a:endParaRPr>
          </a:p>
        </p:txBody>
      </p:sp>
    </p:spTree>
    <p:extLst>
      <p:ext uri="{BB962C8B-B14F-4D97-AF65-F5344CB8AC3E}">
        <p14:creationId xmlns:p14="http://schemas.microsoft.com/office/powerpoint/2010/main" val="27629241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6C6FDF2-2CD5-456A-BE99-8A4A0E6BF132}"/>
              </a:ext>
            </a:extLst>
          </p:cNvPr>
          <p:cNvSpPr>
            <a:spLocks noGrp="1"/>
          </p:cNvSpPr>
          <p:nvPr>
            <p:ph type="title"/>
          </p:nvPr>
        </p:nvSpPr>
        <p:spPr/>
        <p:txBody>
          <a:bodyPr>
            <a:noAutofit/>
          </a:bodyPr>
          <a:lstStyle/>
          <a:p>
            <a:r>
              <a:rPr lang="en-US" sz="3200" dirty="0">
                <a:solidFill>
                  <a:srgbClr val="1F4E79"/>
                </a:solidFill>
              </a:rPr>
              <a:t>SR/PNP: Out of District Placement</a:t>
            </a:r>
          </a:p>
        </p:txBody>
      </p:sp>
      <p:sp>
        <p:nvSpPr>
          <p:cNvPr id="10" name="Content Placeholder 9">
            <a:extLst>
              <a:ext uri="{FF2B5EF4-FFF2-40B4-BE49-F238E27FC236}">
                <a16:creationId xmlns:a16="http://schemas.microsoft.com/office/drawing/2014/main" id="{C46D3B80-7A45-4B12-A1E4-AF6241FA5F5C}"/>
              </a:ext>
            </a:extLst>
          </p:cNvPr>
          <p:cNvSpPr>
            <a:spLocks noGrp="1" noChangeArrowheads="1"/>
          </p:cNvSpPr>
          <p:nvPr>
            <p:ph type="body" sz="quarter" idx="11"/>
          </p:nvPr>
        </p:nvSpPr>
        <p:spPr bwMode="auto">
          <a:xfrm>
            <a:off x="171450" y="1027112"/>
            <a:ext cx="11849100" cy="1856983"/>
          </a:xfrm>
          <a:prstGeom prst="rect">
            <a:avLst/>
          </a:prstGeom>
          <a:noFill/>
          <a:ln w="9525">
            <a:noFill/>
            <a:miter lim="800000"/>
            <a:headEnd/>
            <a:tailEnd/>
          </a:ln>
        </p:spPr>
        <p:txBody>
          <a:bodyPr vert="horz" wrap="square" lIns="91440" tIns="45720" rIns="822960" bIns="45720" rtlCol="0" anchor="t">
            <a:spAutoFit/>
          </a:bodyPr>
          <a:lstStyle/>
          <a:p>
            <a:pPr marL="0" indent="0">
              <a:spcAft>
                <a:spcPts val="1200"/>
              </a:spcAft>
              <a:buNone/>
            </a:pPr>
            <a:r>
              <a:rPr lang="en-US" sz="1800" dirty="0">
                <a:latin typeface="Palatino Linotype"/>
              </a:rPr>
              <a:t>An out-of-district placement is established when a student attends a facility for programs/ services not offered in their district (i.e., approved private, public receiving, or special services commission). Approved Private Schools for Students with Disabilities (APSSDs) cannot be accountable districts or schools. </a:t>
            </a:r>
            <a:endParaRPr lang="en-US" sz="1800" dirty="0"/>
          </a:p>
          <a:p>
            <a:pPr marL="0" indent="0">
              <a:buNone/>
            </a:pPr>
            <a:r>
              <a:rPr lang="en-US" sz="1800" dirty="0">
                <a:latin typeface="Palatino Linotype"/>
              </a:rPr>
              <a:t>The table below provides guidance to assist schools in accurately recording data for students attending an out-of-district placement.</a:t>
            </a:r>
            <a:endParaRPr lang="en-US" sz="1800" dirty="0">
              <a:latin typeface="Palatino Linotype"/>
              <a:cs typeface="Calibri" panose="020F0502020204030204" pitchFamily="34" charset="0"/>
            </a:endParaRPr>
          </a:p>
        </p:txBody>
      </p:sp>
      <p:graphicFrame>
        <p:nvGraphicFramePr>
          <p:cNvPr id="4" name="Table 3">
            <a:extLst>
              <a:ext uri="{FF2B5EF4-FFF2-40B4-BE49-F238E27FC236}">
                <a16:creationId xmlns:a16="http://schemas.microsoft.com/office/drawing/2014/main" id="{FF3E4EB9-B257-4818-A095-2557DEA2F654}"/>
              </a:ext>
            </a:extLst>
          </p:cNvPr>
          <p:cNvGraphicFramePr>
            <a:graphicFrameLocks noGrp="1"/>
          </p:cNvGraphicFramePr>
          <p:nvPr>
            <p:extLst>
              <p:ext uri="{D42A27DB-BD31-4B8C-83A1-F6EECF244321}">
                <p14:modId xmlns:p14="http://schemas.microsoft.com/office/powerpoint/2010/main" val="2157521255"/>
              </p:ext>
            </p:extLst>
          </p:nvPr>
        </p:nvGraphicFramePr>
        <p:xfrm>
          <a:off x="171450" y="2950521"/>
          <a:ext cx="11296650" cy="2983903"/>
        </p:xfrm>
        <a:graphic>
          <a:graphicData uri="http://schemas.openxmlformats.org/drawingml/2006/table">
            <a:tbl>
              <a:tblPr firstRow="1" bandRow="1">
                <a:tableStyleId>{BC89EF96-8CEA-46FF-86C4-4CE0E7609802}</a:tableStyleId>
              </a:tblPr>
              <a:tblGrid>
                <a:gridCol w="5114793">
                  <a:extLst>
                    <a:ext uri="{9D8B030D-6E8A-4147-A177-3AD203B41FA5}">
                      <a16:colId xmlns:a16="http://schemas.microsoft.com/office/drawing/2014/main" val="398546112"/>
                    </a:ext>
                  </a:extLst>
                </a:gridCol>
                <a:gridCol w="6181857">
                  <a:extLst>
                    <a:ext uri="{9D8B030D-6E8A-4147-A177-3AD203B41FA5}">
                      <a16:colId xmlns:a16="http://schemas.microsoft.com/office/drawing/2014/main" val="424312305"/>
                    </a:ext>
                  </a:extLst>
                </a:gridCol>
              </a:tblGrid>
              <a:tr h="377448">
                <a:tc>
                  <a:txBody>
                    <a:bodyPr/>
                    <a:lstStyle/>
                    <a:p>
                      <a:pPr marL="0" marR="0" algn="ctr" defTabSz="914400" rtl="0" eaLnBrk="1" latinLnBrk="0" hangingPunct="1">
                        <a:spcBef>
                          <a:spcPts val="0"/>
                        </a:spcBef>
                        <a:spcAft>
                          <a:spcPts val="0"/>
                        </a:spcAft>
                      </a:pPr>
                      <a:r>
                        <a:rPr lang="en-US" sz="1800" b="1" kern="1200" dirty="0">
                          <a:solidFill>
                            <a:schemeClr val="bg1"/>
                          </a:solidFill>
                          <a:latin typeface="+mj-lt"/>
                          <a:ea typeface="+mn-ea"/>
                          <a:cs typeface="+mn-cs"/>
                        </a:rPr>
                        <a:t>Data Field in SR/PNP</a:t>
                      </a:r>
                    </a:p>
                  </a:txBody>
                  <a:tcPr marL="68580" marR="68580" marT="0" marB="0" anchor="ctr">
                    <a:lnL w="12700" cmpd="sng">
                      <a:solidFill>
                        <a:schemeClr val="tx1"/>
                      </a:solidFill>
                    </a:lnL>
                    <a:lnR w="12700" cap="flat" cmpd="sng" algn="ctr">
                      <a:solidFill>
                        <a:schemeClr val="tx1"/>
                      </a:solidFill>
                      <a:prstDash val="solid"/>
                      <a:round/>
                      <a:headEnd type="none" w="med" len="med"/>
                      <a:tailEnd type="none" w="med" len="med"/>
                    </a:lnR>
                    <a:lnT w="12700" cmpd="sng">
                      <a:solidFill>
                        <a:schemeClr val="tx1"/>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4E72"/>
                    </a:solidFill>
                  </a:tcPr>
                </a:tc>
                <a:tc>
                  <a:txBody>
                    <a:bodyPr/>
                    <a:lstStyle/>
                    <a:p>
                      <a:pPr marL="0" marR="0" algn="ctr" defTabSz="914400" rtl="0" eaLnBrk="1" latinLnBrk="0" hangingPunct="1">
                        <a:spcBef>
                          <a:spcPts val="0"/>
                        </a:spcBef>
                        <a:spcAft>
                          <a:spcPts val="0"/>
                        </a:spcAft>
                      </a:pPr>
                      <a:r>
                        <a:rPr lang="en-US" sz="1800" b="1" kern="1200" dirty="0">
                          <a:solidFill>
                            <a:schemeClr val="bg1"/>
                          </a:solidFill>
                          <a:latin typeface="+mj-lt"/>
                          <a:ea typeface="+mn-ea"/>
                          <a:cs typeface="+mn-cs"/>
                        </a:rPr>
                        <a:t>Appropriate Code to Use</a:t>
                      </a: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lnR>
                    <a:lnT w="12700" cmpd="sng">
                      <a:solidFill>
                        <a:schemeClr val="tx1"/>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4E72"/>
                    </a:solidFill>
                  </a:tcPr>
                </a:tc>
                <a:extLst>
                  <a:ext uri="{0D108BD9-81ED-4DB2-BD59-A6C34878D82A}">
                    <a16:rowId xmlns:a16="http://schemas.microsoft.com/office/drawing/2014/main" val="3827280988"/>
                  </a:ext>
                </a:extLst>
              </a:tr>
              <a:tr h="638346">
                <a:tc>
                  <a:txBody>
                    <a:bodyPr/>
                    <a:lstStyle/>
                    <a:p>
                      <a:pPr marL="0" marR="0" algn="l" defTabSz="914400" rtl="0" eaLnBrk="1" latinLnBrk="0" hangingPunct="1">
                        <a:spcBef>
                          <a:spcPts val="0"/>
                        </a:spcBef>
                        <a:spcAft>
                          <a:spcPts val="0"/>
                        </a:spcAft>
                      </a:pPr>
                      <a:r>
                        <a:rPr lang="en-US" sz="1600" kern="1200" dirty="0">
                          <a:solidFill>
                            <a:schemeClr val="tx1"/>
                          </a:solidFill>
                          <a:latin typeface="+mn-lt"/>
                          <a:ea typeface="+mn-ea"/>
                          <a:cs typeface="+mn-cs"/>
                        </a:rPr>
                        <a:t>State Assessment Testing Site District Code</a:t>
                      </a:r>
                    </a:p>
                  </a:txBody>
                  <a:tcPr marL="68580" marR="68580" marT="0" marB="0" anchor="ctr">
                    <a:lnL w="12700" cmpd="sng">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defTabSz="914400" rtl="0" eaLnBrk="1" latinLnBrk="0" hangingPunct="1">
                        <a:spcBef>
                          <a:spcPts val="0"/>
                        </a:spcBef>
                        <a:spcAft>
                          <a:spcPts val="0"/>
                        </a:spcAft>
                      </a:pPr>
                      <a:r>
                        <a:rPr lang="en-US" sz="1600" kern="1200" dirty="0">
                          <a:solidFill>
                            <a:schemeClr val="tx1"/>
                          </a:solidFill>
                          <a:latin typeface="+mn-lt"/>
                          <a:ea typeface="+mn-ea"/>
                          <a:cs typeface="+mn-cs"/>
                        </a:rPr>
                        <a:t>Six-digit code of the county and district that is testing the student</a:t>
                      </a: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5677101"/>
                  </a:ext>
                </a:extLst>
              </a:tr>
              <a:tr h="638346">
                <a:tc>
                  <a:txBody>
                    <a:bodyPr/>
                    <a:lstStyle/>
                    <a:p>
                      <a:pPr marL="0" marR="0" algn="l" defTabSz="914400" rtl="0" eaLnBrk="1" latinLnBrk="0" hangingPunct="1">
                        <a:spcBef>
                          <a:spcPts val="0"/>
                        </a:spcBef>
                        <a:spcAft>
                          <a:spcPts val="0"/>
                        </a:spcAft>
                      </a:pPr>
                      <a:r>
                        <a:rPr lang="en-US" sz="1600" kern="1200" dirty="0">
                          <a:solidFill>
                            <a:schemeClr val="tx1"/>
                          </a:solidFill>
                          <a:latin typeface="+mn-lt"/>
                          <a:ea typeface="+mn-ea"/>
                          <a:cs typeface="+mn-cs"/>
                        </a:rPr>
                        <a:t>State Assessment Testing Site School Code</a:t>
                      </a:r>
                    </a:p>
                  </a:txBody>
                  <a:tcPr marL="68580" marR="68580" marT="0" marB="0" anchor="ctr">
                    <a:lnL w="12700" cmpd="sng">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defTabSz="914400" rtl="0" eaLnBrk="1" latinLnBrk="0" hangingPunct="1">
                        <a:spcBef>
                          <a:spcPts val="0"/>
                        </a:spcBef>
                        <a:spcAft>
                          <a:spcPts val="0"/>
                        </a:spcAft>
                      </a:pPr>
                      <a:r>
                        <a:rPr lang="en-US" sz="1600" kern="1200" dirty="0">
                          <a:solidFill>
                            <a:schemeClr val="tx1"/>
                          </a:solidFill>
                          <a:latin typeface="+mn-lt"/>
                          <a:ea typeface="+mn-ea"/>
                          <a:cs typeface="+mn-cs"/>
                        </a:rPr>
                        <a:t>Three-digit code of the school that is testing the student</a:t>
                      </a: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2014750"/>
                  </a:ext>
                </a:extLst>
              </a:tr>
              <a:tr h="462639">
                <a:tc>
                  <a:txBody>
                    <a:bodyPr/>
                    <a:lstStyle/>
                    <a:p>
                      <a:pPr marL="0" marR="0" algn="l" defTabSz="914400" rtl="0" eaLnBrk="1" latinLnBrk="0" hangingPunct="1">
                        <a:spcBef>
                          <a:spcPts val="0"/>
                        </a:spcBef>
                        <a:spcAft>
                          <a:spcPts val="0"/>
                        </a:spcAft>
                      </a:pPr>
                      <a:r>
                        <a:rPr lang="en-US" sz="1600" kern="1200" dirty="0">
                          <a:solidFill>
                            <a:schemeClr val="tx1"/>
                          </a:solidFill>
                          <a:latin typeface="+mn-lt"/>
                          <a:ea typeface="+mn-ea"/>
                          <a:cs typeface="+mn-cs"/>
                        </a:rPr>
                        <a:t>State Assessment Accountable District Code</a:t>
                      </a:r>
                    </a:p>
                  </a:txBody>
                  <a:tcPr marL="68580" marR="68580" marT="0" marB="0" anchor="ctr">
                    <a:lnL w="12700" cmpd="sng">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defTabSz="914400" rtl="0" eaLnBrk="1" latinLnBrk="0" hangingPunct="1">
                        <a:spcBef>
                          <a:spcPts val="0"/>
                        </a:spcBef>
                        <a:spcAft>
                          <a:spcPts val="0"/>
                        </a:spcAft>
                      </a:pPr>
                      <a:r>
                        <a:rPr lang="en-US" sz="1600" kern="1200" dirty="0">
                          <a:solidFill>
                            <a:schemeClr val="tx1"/>
                          </a:solidFill>
                          <a:latin typeface="+mn-lt"/>
                          <a:ea typeface="+mn-ea"/>
                          <a:cs typeface="+mn-cs"/>
                        </a:rPr>
                        <a:t>Six-digit code of the county and district the student resides</a:t>
                      </a: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5999162"/>
                  </a:ext>
                </a:extLst>
              </a:tr>
              <a:tr h="867124">
                <a:tc>
                  <a:txBody>
                    <a:bodyPr/>
                    <a:lstStyle/>
                    <a:p>
                      <a:pPr marL="0" marR="0" algn="l" defTabSz="914400" rtl="0" eaLnBrk="1" latinLnBrk="0" hangingPunct="1">
                        <a:spcBef>
                          <a:spcPts val="0"/>
                        </a:spcBef>
                        <a:spcAft>
                          <a:spcPts val="0"/>
                        </a:spcAft>
                      </a:pPr>
                      <a:r>
                        <a:rPr lang="en-US" sz="1600" kern="1200" dirty="0">
                          <a:solidFill>
                            <a:schemeClr val="tx1"/>
                          </a:solidFill>
                          <a:latin typeface="+mn-lt"/>
                          <a:ea typeface="+mn-ea"/>
                          <a:cs typeface="+mn-cs"/>
                        </a:rPr>
                        <a:t>State Assessment Accountable School Code</a:t>
                      </a:r>
                    </a:p>
                  </a:txBody>
                  <a:tcPr marL="68580" marR="68580" marT="0" marB="0" anchor="ctr">
                    <a:lnL w="12700" cmpd="sng">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lnB>
                    <a:lnTlToBr w="12700" cmpd="sng">
                      <a:noFill/>
                      <a:prstDash val="solid"/>
                    </a:lnTlToBr>
                    <a:lnBlToTr w="12700" cmpd="sng">
                      <a:noFill/>
                      <a:prstDash val="solid"/>
                    </a:lnBlToTr>
                    <a:solidFill>
                      <a:schemeClr val="bg1"/>
                    </a:solidFill>
                  </a:tcPr>
                </a:tc>
                <a:tc>
                  <a:txBody>
                    <a:bodyPr/>
                    <a:lstStyle/>
                    <a:p>
                      <a:pPr marL="0" marR="0" algn="l" defTabSz="914400" rtl="0" eaLnBrk="1" latinLnBrk="0" hangingPunct="1">
                        <a:spcBef>
                          <a:spcPts val="0"/>
                        </a:spcBef>
                        <a:spcAft>
                          <a:spcPts val="0"/>
                        </a:spcAft>
                      </a:pPr>
                      <a:r>
                        <a:rPr lang="en-US" sz="1600" kern="1200" dirty="0">
                          <a:solidFill>
                            <a:schemeClr val="tx1"/>
                          </a:solidFill>
                          <a:latin typeface="+mn-lt"/>
                          <a:ea typeface="+mn-ea"/>
                          <a:cs typeface="+mn-cs"/>
                        </a:rPr>
                        <a:t>Three-digit code of the school the student would normally attend if the school could provide their educational services/programs</a:t>
                      </a:r>
                    </a:p>
                  </a:txBody>
                  <a:tcPr marL="68580" marR="68580" marT="0" marB="0" anchor="ctr">
                    <a:lnL w="12700" cap="flat" cmpd="sng" algn="ctr">
                      <a:solidFill>
                        <a:schemeClr val="tx1"/>
                      </a:solidFill>
                      <a:prstDash val="solid"/>
                      <a:round/>
                      <a:headEnd type="none" w="med" len="med"/>
                      <a:tailEnd type="none" w="med" len="med"/>
                    </a:lnL>
                    <a:lnR w="12700" cmpd="sng">
                      <a:solidFill>
                        <a:schemeClr val="tx1"/>
                      </a:solidFill>
                    </a:lnR>
                    <a:lnT w="12700" cap="flat" cmpd="sng" algn="ctr">
                      <a:solidFill>
                        <a:schemeClr val="tx1"/>
                      </a:solidFill>
                      <a:prstDash val="solid"/>
                      <a:round/>
                      <a:headEnd type="none" w="med" len="med"/>
                      <a:tailEnd type="none" w="med" len="med"/>
                    </a:lnT>
                    <a:lnB w="12700" cmpd="sng">
                      <a:solidFill>
                        <a:schemeClr val="tx1"/>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56809012"/>
                  </a:ext>
                </a:extLst>
              </a:tr>
            </a:tbl>
          </a:graphicData>
        </a:graphic>
      </p:graphicFrame>
      <p:sp>
        <p:nvSpPr>
          <p:cNvPr id="11" name="Slide Number Placeholder 4">
            <a:extLst>
              <a:ext uri="{FF2B5EF4-FFF2-40B4-BE49-F238E27FC236}">
                <a16:creationId xmlns:a16="http://schemas.microsoft.com/office/drawing/2014/main" id="{ACB2B422-5237-4B1E-B4C0-5F724A27560F}"/>
              </a:ext>
            </a:extLst>
          </p:cNvPr>
          <p:cNvSpPr txBox="1">
            <a:spLocks/>
          </p:cNvSpPr>
          <p:nvPr/>
        </p:nvSpPr>
        <p:spPr>
          <a:xfrm>
            <a:off x="8610600" y="6307582"/>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dirty="0" smtClean="0">
                <a:solidFill>
                  <a:schemeClr val="bg1"/>
                </a:solidFill>
              </a:rPr>
              <a:pPr algn="r">
                <a:spcAft>
                  <a:spcPts val="600"/>
                </a:spcAft>
              </a:pPr>
              <a:t>108</a:t>
            </a:fld>
            <a:endParaRPr lang="en-US" sz="1400" dirty="0">
              <a:solidFill>
                <a:schemeClr val="bg1"/>
              </a:solidFill>
            </a:endParaRPr>
          </a:p>
        </p:txBody>
      </p:sp>
    </p:spTree>
    <p:extLst>
      <p:ext uri="{BB962C8B-B14F-4D97-AF65-F5344CB8AC3E}">
        <p14:creationId xmlns:p14="http://schemas.microsoft.com/office/powerpoint/2010/main" val="380393574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B5617-6BDA-4A94-812F-FB89BC6BA8EC}"/>
              </a:ext>
            </a:extLst>
          </p:cNvPr>
          <p:cNvSpPr>
            <a:spLocks noGrp="1"/>
          </p:cNvSpPr>
          <p:nvPr>
            <p:ph type="title"/>
          </p:nvPr>
        </p:nvSpPr>
        <p:spPr/>
        <p:txBody>
          <a:bodyPr>
            <a:normAutofit/>
          </a:bodyPr>
          <a:lstStyle/>
          <a:p>
            <a:r>
              <a:rPr lang="en-US" sz="3600" dirty="0">
                <a:solidFill>
                  <a:srgbClr val="1F4E79"/>
                </a:solidFill>
              </a:rPr>
              <a:t>SR/PNP: “School Choice”</a:t>
            </a:r>
          </a:p>
        </p:txBody>
      </p:sp>
      <p:sp>
        <p:nvSpPr>
          <p:cNvPr id="3" name="Content Placeholder 2">
            <a:extLst>
              <a:ext uri="{FF2B5EF4-FFF2-40B4-BE49-F238E27FC236}">
                <a16:creationId xmlns:a16="http://schemas.microsoft.com/office/drawing/2014/main" id="{A0AB2847-0246-4B98-B7E2-31B7768A668F}"/>
              </a:ext>
            </a:extLst>
          </p:cNvPr>
          <p:cNvSpPr>
            <a:spLocks noGrp="1"/>
          </p:cNvSpPr>
          <p:nvPr>
            <p:ph type="body" sz="quarter" idx="11"/>
          </p:nvPr>
        </p:nvSpPr>
        <p:spPr>
          <a:xfrm>
            <a:off x="171451" y="1126475"/>
            <a:ext cx="11849100" cy="4899675"/>
          </a:xfrm>
        </p:spPr>
        <p:txBody>
          <a:bodyPr vert="horz" lIns="91440" tIns="45720" rIns="822960" bIns="45720" rtlCol="0" anchor="t">
            <a:noAutofit/>
          </a:bodyPr>
          <a:lstStyle/>
          <a:p>
            <a:pPr>
              <a:lnSpc>
                <a:spcPct val="100000"/>
              </a:lnSpc>
              <a:spcBef>
                <a:spcPts val="1200"/>
              </a:spcBef>
            </a:pPr>
            <a:r>
              <a:rPr lang="en-US" sz="2600" b="1" dirty="0"/>
              <a:t>School Choice is not an Out-of-District Placement.</a:t>
            </a:r>
            <a:endParaRPr lang="en-US" sz="2600" dirty="0"/>
          </a:p>
          <a:p>
            <a:pPr>
              <a:lnSpc>
                <a:spcPct val="100000"/>
              </a:lnSpc>
              <a:spcBef>
                <a:spcPts val="1200"/>
              </a:spcBef>
            </a:pPr>
            <a:r>
              <a:rPr lang="en-US" sz="2600" dirty="0"/>
              <a:t>NJDOE’s Inter-District Public School Choice Program allows approved choice districts to enroll students who do not reside within their districts without cost to their parents.</a:t>
            </a:r>
          </a:p>
          <a:p>
            <a:pPr>
              <a:lnSpc>
                <a:spcPct val="100000"/>
              </a:lnSpc>
              <a:spcBef>
                <a:spcPts val="1200"/>
              </a:spcBef>
            </a:pPr>
            <a:r>
              <a:rPr lang="en-US" sz="2600" dirty="0">
                <a:latin typeface="Palatino Linotype"/>
              </a:rPr>
              <a:t>LEAs that accept students under “School Choice” must identify themselves as the accountable district and school.</a:t>
            </a:r>
          </a:p>
          <a:p>
            <a:pPr marL="0" lvl="1" indent="0">
              <a:lnSpc>
                <a:spcPct val="100000"/>
              </a:lnSpc>
              <a:spcBef>
                <a:spcPts val="1200"/>
              </a:spcBef>
              <a:buNone/>
            </a:pPr>
            <a:r>
              <a:rPr lang="en-US" sz="2600" dirty="0"/>
              <a:t>For additional information refer to </a:t>
            </a:r>
            <a:r>
              <a:rPr lang="en-US" sz="2600" dirty="0">
                <a:hlinkClick r:id="rId3"/>
              </a:rPr>
              <a:t>NJ SMART Resources &amp; Training </a:t>
            </a:r>
            <a:r>
              <a:rPr lang="en-US" sz="2600" dirty="0"/>
              <a:t>&gt; under </a:t>
            </a:r>
            <a:r>
              <a:rPr lang="en-US" sz="2600" b="1" dirty="0"/>
              <a:t>Documents for Download &gt; SID Management &gt; NJ SMART Reporting Responsibilities</a:t>
            </a:r>
            <a:r>
              <a:rPr lang="en-US" sz="2600" dirty="0"/>
              <a:t>.</a:t>
            </a:r>
          </a:p>
          <a:p>
            <a:pPr marL="0" lvl="1" indent="0">
              <a:lnSpc>
                <a:spcPct val="100000"/>
              </a:lnSpc>
              <a:spcBef>
                <a:spcPts val="1200"/>
              </a:spcBef>
              <a:buNone/>
            </a:pPr>
            <a:endParaRPr lang="en-US" dirty="0"/>
          </a:p>
        </p:txBody>
      </p:sp>
      <p:sp>
        <p:nvSpPr>
          <p:cNvPr id="5" name="Slide Number Placeholder 4">
            <a:extLst>
              <a:ext uri="{FF2B5EF4-FFF2-40B4-BE49-F238E27FC236}">
                <a16:creationId xmlns:a16="http://schemas.microsoft.com/office/drawing/2014/main" id="{44BAAA90-07E6-FC22-8972-C880798E72C1}"/>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109</a:t>
            </a:fld>
            <a:endParaRPr lang="en-US" sz="1400" dirty="0">
              <a:solidFill>
                <a:schemeClr val="bg1"/>
              </a:solidFill>
            </a:endParaRPr>
          </a:p>
        </p:txBody>
      </p:sp>
    </p:spTree>
    <p:extLst>
      <p:ext uri="{BB962C8B-B14F-4D97-AF65-F5344CB8AC3E}">
        <p14:creationId xmlns:p14="http://schemas.microsoft.com/office/powerpoint/2010/main" val="1579082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36D2E-1EBB-47FF-BD2E-DCB17B48FD0D}"/>
              </a:ext>
            </a:extLst>
          </p:cNvPr>
          <p:cNvSpPr>
            <a:spLocks noGrp="1"/>
          </p:cNvSpPr>
          <p:nvPr>
            <p:ph type="title"/>
          </p:nvPr>
        </p:nvSpPr>
        <p:spPr>
          <a:xfrm>
            <a:off x="1300908" y="213643"/>
            <a:ext cx="10096959" cy="747579"/>
          </a:xfrm>
        </p:spPr>
        <p:txBody>
          <a:bodyPr>
            <a:noAutofit/>
          </a:bodyPr>
          <a:lstStyle/>
          <a:p>
            <a:pPr>
              <a:tabLst>
                <a:tab pos="9204325" algn="l"/>
              </a:tabLst>
            </a:pPr>
            <a:r>
              <a:rPr lang="en-US" sz="3200" dirty="0">
                <a:solidFill>
                  <a:srgbClr val="1F4E79"/>
                </a:solidFill>
                <a:latin typeface="Palatino Linotype"/>
              </a:rPr>
              <a:t>Graduation Assessment Requirement</a:t>
            </a:r>
            <a:br>
              <a:rPr lang="en-US" sz="3200" dirty="0">
                <a:solidFill>
                  <a:srgbClr val="1F4E79"/>
                </a:solidFill>
                <a:latin typeface="Palatino Linotype"/>
              </a:rPr>
            </a:br>
            <a:r>
              <a:rPr lang="en-US" sz="3200" dirty="0">
                <a:solidFill>
                  <a:srgbClr val="1F4E79"/>
                </a:solidFill>
                <a:latin typeface="Palatino Linotype"/>
              </a:rPr>
              <a:t>Classes of 2024 and 2025 (1 of 6)</a:t>
            </a:r>
          </a:p>
        </p:txBody>
      </p:sp>
      <p:sp>
        <p:nvSpPr>
          <p:cNvPr id="5" name="Content Placeholder 2">
            <a:extLst>
              <a:ext uri="{FF2B5EF4-FFF2-40B4-BE49-F238E27FC236}">
                <a16:creationId xmlns:a16="http://schemas.microsoft.com/office/drawing/2014/main" id="{0CFA5CAB-97A7-4D51-BE95-886B2149C719}"/>
              </a:ext>
            </a:extLst>
          </p:cNvPr>
          <p:cNvSpPr>
            <a:spLocks noGrp="1"/>
          </p:cNvSpPr>
          <p:nvPr>
            <p:ph type="body" sz="quarter" idx="11"/>
          </p:nvPr>
        </p:nvSpPr>
        <p:spPr>
          <a:xfrm>
            <a:off x="171451" y="1222375"/>
            <a:ext cx="10928349" cy="4803775"/>
          </a:xfrm>
        </p:spPr>
        <p:txBody>
          <a:bodyPr vert="horz" lIns="91440" tIns="45720" rIns="91440" bIns="45720" rtlCol="0" anchor="t">
            <a:noAutofit/>
          </a:bodyPr>
          <a:lstStyle/>
          <a:p>
            <a:pPr>
              <a:lnSpc>
                <a:spcPct val="128000"/>
              </a:lnSpc>
            </a:pPr>
            <a:r>
              <a:rPr lang="en-US" sz="2400" dirty="0">
                <a:latin typeface="Palatino Linotype"/>
              </a:rPr>
              <a:t>On May 3, 2023, the New Jersey State Board of Education approved the proficiency level cut score for the ELA and mathematics components of the NJGPA, as well as the menu of substitute competency tests and aligned cut scores.</a:t>
            </a:r>
          </a:p>
          <a:p>
            <a:pPr>
              <a:lnSpc>
                <a:spcPct val="128000"/>
              </a:lnSpc>
            </a:pPr>
            <a:r>
              <a:rPr lang="en-US" sz="2400" dirty="0">
                <a:latin typeface="Palatino Linotype"/>
              </a:rPr>
              <a:t>The requirements for the classes of 2024 and 2025 are available on the </a:t>
            </a:r>
            <a:r>
              <a:rPr lang="en-US" sz="2400" dirty="0">
                <a:latin typeface="Palatino Linotype"/>
                <a:hlinkClick r:id="rId3"/>
              </a:rPr>
              <a:t>Graduation Assessment Requirements webpage</a:t>
            </a:r>
            <a:r>
              <a:rPr lang="en-US" sz="2400" dirty="0">
                <a:latin typeface="Palatino Linotype"/>
              </a:rPr>
              <a:t>.</a:t>
            </a:r>
          </a:p>
          <a:p>
            <a:pPr>
              <a:lnSpc>
                <a:spcPct val="128000"/>
              </a:lnSpc>
            </a:pPr>
            <a:endParaRPr lang="en-US" sz="2400" dirty="0">
              <a:latin typeface="Palatino Linotype"/>
            </a:endParaRPr>
          </a:p>
        </p:txBody>
      </p:sp>
      <p:sp>
        <p:nvSpPr>
          <p:cNvPr id="9" name="Slide Number Placeholder 4">
            <a:extLst>
              <a:ext uri="{FF2B5EF4-FFF2-40B4-BE49-F238E27FC236}">
                <a16:creationId xmlns:a16="http://schemas.microsoft.com/office/drawing/2014/main" id="{CE014BC8-8009-3EDB-B504-643144460A17}"/>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11</a:t>
            </a:fld>
            <a:endParaRPr lang="en-US" sz="1400" dirty="0">
              <a:solidFill>
                <a:schemeClr val="bg1"/>
              </a:solidFill>
            </a:endParaRPr>
          </a:p>
        </p:txBody>
      </p:sp>
    </p:spTree>
    <p:extLst>
      <p:ext uri="{BB962C8B-B14F-4D97-AF65-F5344CB8AC3E}">
        <p14:creationId xmlns:p14="http://schemas.microsoft.com/office/powerpoint/2010/main" val="242960919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F80DB-35DE-4224-B069-4E55DD1FCF2A}"/>
              </a:ext>
            </a:extLst>
          </p:cNvPr>
          <p:cNvSpPr>
            <a:spLocks noGrp="1"/>
          </p:cNvSpPr>
          <p:nvPr>
            <p:ph type="title"/>
          </p:nvPr>
        </p:nvSpPr>
        <p:spPr/>
        <p:txBody>
          <a:bodyPr>
            <a:normAutofit/>
          </a:bodyPr>
          <a:lstStyle/>
          <a:p>
            <a:r>
              <a:rPr lang="en-US" sz="3600" dirty="0">
                <a:solidFill>
                  <a:srgbClr val="1F4E79"/>
                </a:solidFill>
              </a:rPr>
              <a:t>SR/PNP: Charter and Vocational Schools</a:t>
            </a:r>
          </a:p>
        </p:txBody>
      </p:sp>
      <p:sp>
        <p:nvSpPr>
          <p:cNvPr id="3" name="Content Placeholder 2">
            <a:extLst>
              <a:ext uri="{FF2B5EF4-FFF2-40B4-BE49-F238E27FC236}">
                <a16:creationId xmlns:a16="http://schemas.microsoft.com/office/drawing/2014/main" id="{FBF08DF6-F72E-497E-AAC4-0C780BC16F34}"/>
              </a:ext>
            </a:extLst>
          </p:cNvPr>
          <p:cNvSpPr>
            <a:spLocks noGrp="1"/>
          </p:cNvSpPr>
          <p:nvPr>
            <p:ph type="body" sz="quarter" idx="11"/>
          </p:nvPr>
        </p:nvSpPr>
        <p:spPr>
          <a:xfrm>
            <a:off x="171451" y="1222375"/>
            <a:ext cx="11415124" cy="4803775"/>
          </a:xfrm>
        </p:spPr>
        <p:txBody>
          <a:bodyPr vert="horz" lIns="91440" tIns="45720" rIns="91440" bIns="45720" rtlCol="0" anchor="t">
            <a:normAutofit lnSpcReduction="10000"/>
          </a:bodyPr>
          <a:lstStyle/>
          <a:p>
            <a:pPr>
              <a:lnSpc>
                <a:spcPct val="100000"/>
              </a:lnSpc>
              <a:spcBef>
                <a:spcPts val="1200"/>
              </a:spcBef>
            </a:pPr>
            <a:r>
              <a:rPr lang="en-US" sz="2600" dirty="0"/>
              <a:t>Students attending a </a:t>
            </a:r>
            <a:r>
              <a:rPr lang="en-US" sz="2600" b="1" dirty="0"/>
              <a:t>charter school </a:t>
            </a:r>
            <a:r>
              <a:rPr lang="en-US" sz="2600" dirty="0"/>
              <a:t>or</a:t>
            </a:r>
            <a:r>
              <a:rPr lang="en-US" sz="2600" dirty="0">
                <a:solidFill>
                  <a:srgbClr val="0070C0"/>
                </a:solidFill>
              </a:rPr>
              <a:t> </a:t>
            </a:r>
            <a:r>
              <a:rPr lang="en-US" sz="2600" b="1" dirty="0"/>
              <a:t>full-time vocational technical school</a:t>
            </a:r>
            <a:r>
              <a:rPr lang="en-US" sz="2600" dirty="0"/>
              <a:t>, regardless of the school’s location, are not considered Out-of-District or In-District Placements.</a:t>
            </a:r>
            <a:endParaRPr lang="en-US" sz="2600" dirty="0">
              <a:cs typeface="Calibri"/>
            </a:endParaRPr>
          </a:p>
          <a:p>
            <a:pPr>
              <a:lnSpc>
                <a:spcPct val="100000"/>
              </a:lnSpc>
              <a:spcBef>
                <a:spcPts val="1200"/>
              </a:spcBef>
            </a:pPr>
            <a:r>
              <a:rPr lang="en-US" sz="2600" dirty="0"/>
              <a:t>Charter schools and full-time vocational technical schools are the accountable district and school.</a:t>
            </a:r>
            <a:endParaRPr lang="en-US" sz="2600" dirty="0">
              <a:cs typeface="Calibri"/>
            </a:endParaRPr>
          </a:p>
          <a:p>
            <a:pPr>
              <a:lnSpc>
                <a:spcPct val="100000"/>
              </a:lnSpc>
              <a:spcBef>
                <a:spcPts val="1200"/>
              </a:spcBef>
            </a:pPr>
            <a:r>
              <a:rPr lang="en-US" sz="2600" dirty="0"/>
              <a:t>The resident school district is accountable for shared-time vocational-technical students.</a:t>
            </a:r>
          </a:p>
          <a:p>
            <a:pPr marL="0" indent="0">
              <a:buNone/>
            </a:pPr>
            <a:r>
              <a:rPr lang="en-US" sz="2400" dirty="0"/>
              <a:t>For additional information refer to </a:t>
            </a:r>
            <a:r>
              <a:rPr lang="en-US" sz="2400" dirty="0">
                <a:hlinkClick r:id="rId3"/>
              </a:rPr>
              <a:t>NJ SMART Resources &amp; Training </a:t>
            </a:r>
            <a:r>
              <a:rPr lang="en-US" sz="2400" dirty="0"/>
              <a:t>&gt; under </a:t>
            </a:r>
            <a:r>
              <a:rPr lang="en-US" sz="2400" b="1" dirty="0"/>
              <a:t>Documents for Download &gt; SID Management &gt; NJ SMART Reporting Responsibilities</a:t>
            </a:r>
            <a:r>
              <a:rPr lang="en-US" sz="2400" dirty="0"/>
              <a:t>.</a:t>
            </a:r>
          </a:p>
        </p:txBody>
      </p:sp>
      <p:sp>
        <p:nvSpPr>
          <p:cNvPr id="4" name="Slide Number Placeholder 4">
            <a:extLst>
              <a:ext uri="{FF2B5EF4-FFF2-40B4-BE49-F238E27FC236}">
                <a16:creationId xmlns:a16="http://schemas.microsoft.com/office/drawing/2014/main" id="{A1DE9B4F-4E39-5DD7-57E4-B6628D52E388}"/>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110</a:t>
            </a:fld>
            <a:endParaRPr lang="en-US" sz="1400" dirty="0">
              <a:solidFill>
                <a:schemeClr val="bg1"/>
              </a:solidFill>
            </a:endParaRPr>
          </a:p>
        </p:txBody>
      </p:sp>
    </p:spTree>
    <p:extLst>
      <p:ext uri="{BB962C8B-B14F-4D97-AF65-F5344CB8AC3E}">
        <p14:creationId xmlns:p14="http://schemas.microsoft.com/office/powerpoint/2010/main" val="17082904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D37FD-40FF-4719-A4C0-961AB7B4C940}"/>
              </a:ext>
            </a:extLst>
          </p:cNvPr>
          <p:cNvSpPr>
            <a:spLocks noGrp="1"/>
          </p:cNvSpPr>
          <p:nvPr>
            <p:ph type="title"/>
          </p:nvPr>
        </p:nvSpPr>
        <p:spPr/>
        <p:txBody>
          <a:bodyPr>
            <a:normAutofit/>
          </a:bodyPr>
          <a:lstStyle/>
          <a:p>
            <a:r>
              <a:rPr lang="en-US" sz="4000" dirty="0">
                <a:solidFill>
                  <a:srgbClr val="1F4E79"/>
                </a:solidFill>
              </a:rPr>
              <a:t>Transferring Student Records</a:t>
            </a:r>
          </a:p>
        </p:txBody>
      </p:sp>
      <p:sp>
        <p:nvSpPr>
          <p:cNvPr id="7" name="Rectangle 6">
            <a:extLst>
              <a:ext uri="{FF2B5EF4-FFF2-40B4-BE49-F238E27FC236}">
                <a16:creationId xmlns:a16="http://schemas.microsoft.com/office/drawing/2014/main" id="{21C6C3C4-05E1-4CB8-9543-DF9E85DB34CB}"/>
              </a:ext>
            </a:extLst>
          </p:cNvPr>
          <p:cNvSpPr/>
          <p:nvPr/>
        </p:nvSpPr>
        <p:spPr>
          <a:xfrm>
            <a:off x="171450" y="1151172"/>
            <a:ext cx="10930512" cy="646331"/>
          </a:xfrm>
          <a:prstGeom prst="rect">
            <a:avLst/>
          </a:prstGeom>
        </p:spPr>
        <p:txBody>
          <a:bodyPr wrap="square" lIns="91440" tIns="45720" rIns="91440" bIns="45720" anchor="t">
            <a:spAutoFit/>
          </a:bodyPr>
          <a:lstStyle/>
          <a:p>
            <a:r>
              <a:rPr lang="en-US" dirty="0"/>
              <a:t>The </a:t>
            </a:r>
            <a:r>
              <a:rPr lang="en-US" dirty="0">
                <a:hlinkClick r:id="rId3"/>
              </a:rPr>
              <a:t>Transfer Student Guidance for Computer-based Tests (CBT)</a:t>
            </a:r>
            <a:r>
              <a:rPr lang="en-US" dirty="0"/>
              <a:t> is a tool in PAN that allows authorized users to transfer student assessment data between districts to manage student transfers. </a:t>
            </a:r>
          </a:p>
        </p:txBody>
      </p:sp>
      <p:sp>
        <p:nvSpPr>
          <p:cNvPr id="3" name="Content Placeholder 2">
            <a:extLst>
              <a:ext uri="{FF2B5EF4-FFF2-40B4-BE49-F238E27FC236}">
                <a16:creationId xmlns:a16="http://schemas.microsoft.com/office/drawing/2014/main" id="{31E50A25-4B58-45AB-8741-EC1B56685486}"/>
              </a:ext>
            </a:extLst>
          </p:cNvPr>
          <p:cNvSpPr>
            <a:spLocks noGrp="1"/>
          </p:cNvSpPr>
          <p:nvPr>
            <p:ph type="body" sz="quarter" idx="11"/>
          </p:nvPr>
        </p:nvSpPr>
        <p:spPr>
          <a:xfrm>
            <a:off x="171450" y="2006529"/>
            <a:ext cx="11849100" cy="4367644"/>
          </a:xfrm>
        </p:spPr>
        <p:txBody>
          <a:bodyPr vert="horz" lIns="91440" tIns="45720" rIns="822960" bIns="45720" rtlCol="0" anchor="t">
            <a:noAutofit/>
          </a:bodyPr>
          <a:lstStyle/>
          <a:p>
            <a:pPr>
              <a:lnSpc>
                <a:spcPct val="100000"/>
              </a:lnSpc>
              <a:spcBef>
                <a:spcPts val="1200"/>
              </a:spcBef>
            </a:pPr>
            <a:r>
              <a:rPr lang="en-US" sz="1700" dirty="0">
                <a:latin typeface="Palatino Linotype"/>
              </a:rPr>
              <a:t>The DTC of the </a:t>
            </a:r>
            <a:r>
              <a:rPr lang="en-US" sz="1700" b="1" dirty="0">
                <a:latin typeface="Palatino Linotype"/>
              </a:rPr>
              <a:t>new LEA </a:t>
            </a:r>
            <a:r>
              <a:rPr lang="en-US" sz="1700" dirty="0">
                <a:latin typeface="Palatino Linotype"/>
              </a:rPr>
              <a:t>will use this feature to request the transfer, and the DTC of the </a:t>
            </a:r>
            <a:r>
              <a:rPr lang="en-US" sz="1700" b="1" dirty="0">
                <a:latin typeface="Palatino Linotype"/>
              </a:rPr>
              <a:t>former LEA </a:t>
            </a:r>
            <a:r>
              <a:rPr lang="en-US" sz="1700" dirty="0">
                <a:latin typeface="Palatino Linotype"/>
              </a:rPr>
              <a:t>will use this feature to approve or reject the transfer request.</a:t>
            </a:r>
            <a:endParaRPr lang="en-US" sz="1700" dirty="0"/>
          </a:p>
          <a:p>
            <a:pPr>
              <a:lnSpc>
                <a:spcPct val="100000"/>
              </a:lnSpc>
              <a:spcBef>
                <a:spcPts val="1200"/>
              </a:spcBef>
            </a:pPr>
            <a:r>
              <a:rPr lang="en-US" sz="1700" dirty="0">
                <a:latin typeface="Palatino Linotype"/>
              </a:rPr>
              <a:t>If </a:t>
            </a:r>
            <a:r>
              <a:rPr lang="en-US" sz="1700" b="1" dirty="0">
                <a:latin typeface="Palatino Linotype"/>
              </a:rPr>
              <a:t>a new student enters your LEA after </a:t>
            </a:r>
            <a:r>
              <a:rPr lang="en-US" sz="1700" dirty="0">
                <a:latin typeface="Palatino Linotype"/>
              </a:rPr>
              <a:t>initial SR/PNP upload, please refer to page 2 of the Transfer Student CBT Guidance document.</a:t>
            </a:r>
            <a:endParaRPr lang="en-US" sz="1700" dirty="0"/>
          </a:p>
          <a:p>
            <a:pPr>
              <a:lnSpc>
                <a:spcPct val="100000"/>
              </a:lnSpc>
              <a:spcBef>
                <a:spcPts val="1200"/>
              </a:spcBef>
            </a:pPr>
            <a:r>
              <a:rPr lang="en-US" sz="1700" dirty="0">
                <a:latin typeface="Palatino Linotype"/>
              </a:rPr>
              <a:t>If a student leaves your LEA </a:t>
            </a:r>
            <a:r>
              <a:rPr lang="en-US" sz="1700" b="1" dirty="0">
                <a:latin typeface="Palatino Linotype"/>
              </a:rPr>
              <a:t>after</a:t>
            </a:r>
            <a:r>
              <a:rPr lang="en-US" sz="1700" dirty="0">
                <a:solidFill>
                  <a:srgbClr val="0070C0"/>
                </a:solidFill>
                <a:latin typeface="Palatino Linotype"/>
              </a:rPr>
              <a:t> </a:t>
            </a:r>
            <a:r>
              <a:rPr lang="en-US" sz="1700" dirty="0">
                <a:latin typeface="Palatino Linotype"/>
              </a:rPr>
              <a:t>initial SR/PNP upload, please refer to page 10 of the Transfer Student CBT Guidance document.</a:t>
            </a:r>
            <a:endParaRPr lang="en-US" sz="1700" dirty="0"/>
          </a:p>
          <a:p>
            <a:pPr>
              <a:lnSpc>
                <a:spcPct val="100000"/>
              </a:lnSpc>
              <a:spcBef>
                <a:spcPts val="1200"/>
              </a:spcBef>
            </a:pPr>
            <a:r>
              <a:rPr lang="en-US" sz="1700" dirty="0">
                <a:latin typeface="Palatino Linotype"/>
              </a:rPr>
              <a:t>If a student leaves your LEA </a:t>
            </a:r>
            <a:r>
              <a:rPr lang="en-US" sz="1700" b="1" dirty="0">
                <a:latin typeface="Palatino Linotype"/>
              </a:rPr>
              <a:t>before</a:t>
            </a:r>
            <a:r>
              <a:rPr lang="en-US" sz="1700" dirty="0">
                <a:solidFill>
                  <a:srgbClr val="0070C0"/>
                </a:solidFill>
                <a:latin typeface="Palatino Linotype"/>
              </a:rPr>
              <a:t> </a:t>
            </a:r>
            <a:r>
              <a:rPr lang="en-US" sz="1700" dirty="0">
                <a:latin typeface="Palatino Linotype"/>
              </a:rPr>
              <a:t>testing begins, you should unregister, unassign all tests, and unenroll the student from your organization.</a:t>
            </a:r>
            <a:endParaRPr lang="en-US" sz="1700" dirty="0"/>
          </a:p>
          <a:p>
            <a:pPr>
              <a:lnSpc>
                <a:spcPct val="100000"/>
              </a:lnSpc>
              <a:spcBef>
                <a:spcPts val="1200"/>
              </a:spcBef>
            </a:pPr>
            <a:r>
              <a:rPr lang="en-US" sz="1700" dirty="0">
                <a:latin typeface="Palatino Linotype"/>
              </a:rPr>
              <a:t>Do not request a Work Transfer for any student who has completed all testing in their previous LEA and has moved into your LEA. Please contact the student’s previous testing organization to confirm.</a:t>
            </a:r>
            <a:endParaRPr lang="en-US" sz="1700" dirty="0"/>
          </a:p>
        </p:txBody>
      </p:sp>
      <p:sp>
        <p:nvSpPr>
          <p:cNvPr id="5" name="Slide Number Placeholder 4">
            <a:extLst>
              <a:ext uri="{FF2B5EF4-FFF2-40B4-BE49-F238E27FC236}">
                <a16:creationId xmlns:a16="http://schemas.microsoft.com/office/drawing/2014/main" id="{FCD7F4D2-EF37-466C-CA96-7F822EBB7689}"/>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111</a:t>
            </a:fld>
            <a:endParaRPr lang="en-US" sz="1400" dirty="0">
              <a:solidFill>
                <a:schemeClr val="bg1"/>
              </a:solidFill>
            </a:endParaRPr>
          </a:p>
        </p:txBody>
      </p:sp>
    </p:spTree>
    <p:extLst>
      <p:ext uri="{BB962C8B-B14F-4D97-AF65-F5344CB8AC3E}">
        <p14:creationId xmlns:p14="http://schemas.microsoft.com/office/powerpoint/2010/main" val="347316522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104E7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BA1B8-41EF-42C6-9EC7-02E89113EA1C}"/>
              </a:ext>
            </a:extLst>
          </p:cNvPr>
          <p:cNvSpPr>
            <a:spLocks noGrp="1"/>
          </p:cNvSpPr>
          <p:nvPr>
            <p:ph type="title"/>
          </p:nvPr>
        </p:nvSpPr>
        <p:spPr>
          <a:xfrm>
            <a:off x="149339" y="486888"/>
            <a:ext cx="11890272" cy="2151851"/>
          </a:xfrm>
        </p:spPr>
        <p:txBody>
          <a:bodyPr vert="horz" lIns="91440" tIns="45720" rIns="91440" bIns="45720" rtlCol="0" anchor="b">
            <a:normAutofit/>
          </a:bodyPr>
          <a:lstStyle/>
          <a:p>
            <a:r>
              <a:rPr lang="en-US" sz="7400" kern="1200" dirty="0">
                <a:solidFill>
                  <a:srgbClr val="FFFFFF"/>
                </a:solidFill>
              </a:rPr>
              <a:t>Test Booklets and Other Materials</a:t>
            </a:r>
          </a:p>
        </p:txBody>
      </p:sp>
      <p:pic>
        <p:nvPicPr>
          <p:cNvPr id="6" name="Graphic 5">
            <a:extLst>
              <a:ext uri="{FF2B5EF4-FFF2-40B4-BE49-F238E27FC236}">
                <a16:creationId xmlns:a16="http://schemas.microsoft.com/office/drawing/2014/main" id="{CB4864A7-4928-4197-86A6-E194D6513DA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9634" y="3692226"/>
            <a:ext cx="1509681" cy="1509681"/>
          </a:xfrm>
          <a:prstGeom prst="rect">
            <a:avLst/>
          </a:prstGeom>
        </p:spPr>
      </p:pic>
    </p:spTree>
    <p:extLst>
      <p:ext uri="{BB962C8B-B14F-4D97-AF65-F5344CB8AC3E}">
        <p14:creationId xmlns:p14="http://schemas.microsoft.com/office/powerpoint/2010/main" val="30791370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1585A-D32B-9A0B-AAEB-C83DFEF99991}"/>
              </a:ext>
            </a:extLst>
          </p:cNvPr>
          <p:cNvSpPr>
            <a:spLocks noGrp="1"/>
          </p:cNvSpPr>
          <p:nvPr>
            <p:ph type="title"/>
          </p:nvPr>
        </p:nvSpPr>
        <p:spPr/>
        <p:txBody>
          <a:bodyPr/>
          <a:lstStyle/>
          <a:p>
            <a:r>
              <a:rPr lang="en-US" dirty="0">
                <a:solidFill>
                  <a:srgbClr val="1F4E79"/>
                </a:solidFill>
                <a:latin typeface="Palatino Linotype"/>
              </a:rPr>
              <a:t>Handling of PBTs</a:t>
            </a:r>
            <a:endParaRPr lang="en-US" dirty="0">
              <a:solidFill>
                <a:srgbClr val="1F4E79"/>
              </a:solidFill>
            </a:endParaRPr>
          </a:p>
        </p:txBody>
      </p:sp>
      <p:sp>
        <p:nvSpPr>
          <p:cNvPr id="3" name="Text Placeholder 2">
            <a:extLst>
              <a:ext uri="{FF2B5EF4-FFF2-40B4-BE49-F238E27FC236}">
                <a16:creationId xmlns:a16="http://schemas.microsoft.com/office/drawing/2014/main" id="{3FE004CD-CB82-3EFD-86FF-F8C58C107F39}"/>
              </a:ext>
            </a:extLst>
          </p:cNvPr>
          <p:cNvSpPr>
            <a:spLocks noGrp="1"/>
          </p:cNvSpPr>
          <p:nvPr>
            <p:ph type="body" sz="quarter" idx="11"/>
          </p:nvPr>
        </p:nvSpPr>
        <p:spPr>
          <a:xfrm>
            <a:off x="171451" y="1126475"/>
            <a:ext cx="11812731" cy="4899675"/>
          </a:xfrm>
        </p:spPr>
        <p:txBody>
          <a:bodyPr vert="horz" lIns="91440" tIns="45720" rIns="822960" bIns="45720" rtlCol="0" anchor="t">
            <a:normAutofit lnSpcReduction="10000"/>
          </a:bodyPr>
          <a:lstStyle/>
          <a:p>
            <a:pPr marL="0" indent="0">
              <a:buNone/>
            </a:pPr>
            <a:r>
              <a:rPr lang="en-US" sz="2300" b="1" dirty="0">
                <a:latin typeface="Palatino Linotype"/>
              </a:rPr>
              <a:t>Effective from the Spring 2023 Administration:</a:t>
            </a:r>
          </a:p>
          <a:p>
            <a:r>
              <a:rPr lang="en-US" sz="2300" dirty="0">
                <a:latin typeface="Palatino Linotype"/>
              </a:rPr>
              <a:t>LEAs administering the secure paper version (i.e., regular paper, Braille, or Large Print) of the NJSLA or NJGPA are no longer required to transcribe student responses directly into the accompanying answer document for vendor scoring. </a:t>
            </a:r>
            <a:endParaRPr lang="en-US" sz="2300" strike="sngStrike" dirty="0"/>
          </a:p>
          <a:p>
            <a:r>
              <a:rPr lang="en-US" sz="2300" dirty="0">
                <a:latin typeface="Palatino Linotype"/>
              </a:rPr>
              <a:t>Students must record their responses directly in the test booklet.</a:t>
            </a:r>
          </a:p>
          <a:p>
            <a:r>
              <a:rPr lang="en-US" sz="2300" dirty="0">
                <a:latin typeface="Palatino Linotype"/>
              </a:rPr>
              <a:t>LEAs are required to establish a “Transcription” test session and transcribe student responses directly to TestNav. </a:t>
            </a:r>
            <a:endParaRPr lang="en-US" dirty="0"/>
          </a:p>
          <a:p>
            <a:r>
              <a:rPr lang="en-US" sz="2300" dirty="0">
                <a:latin typeface="Palatino Linotype"/>
              </a:rPr>
              <a:t>Please refer to the guidance document on creating "Transcription" test sessions located on the </a:t>
            </a:r>
            <a:r>
              <a:rPr lang="en-US" sz="2300" dirty="0">
                <a:latin typeface="Palatino Linotype"/>
                <a:hlinkClick r:id="rId3"/>
              </a:rPr>
              <a:t>New Jersey Assessments Resource Center</a:t>
            </a:r>
            <a:r>
              <a:rPr lang="en-US" sz="2300" dirty="0">
                <a:latin typeface="Palatino Linotype"/>
              </a:rPr>
              <a:t> &gt; under </a:t>
            </a:r>
            <a:r>
              <a:rPr lang="en-US" sz="2300" b="1" dirty="0">
                <a:latin typeface="Palatino Linotype"/>
              </a:rPr>
              <a:t>Test Administration Resources &gt; Testing Resources</a:t>
            </a:r>
            <a:r>
              <a:rPr lang="en-US" sz="2300" dirty="0">
                <a:latin typeface="Palatino Linotype"/>
              </a:rPr>
              <a:t>. </a:t>
            </a:r>
            <a:endParaRPr lang="en-US" dirty="0"/>
          </a:p>
        </p:txBody>
      </p:sp>
      <p:sp>
        <p:nvSpPr>
          <p:cNvPr id="4" name="Slide Number Placeholder 4">
            <a:extLst>
              <a:ext uri="{FF2B5EF4-FFF2-40B4-BE49-F238E27FC236}">
                <a16:creationId xmlns:a16="http://schemas.microsoft.com/office/drawing/2014/main" id="{39FBCBBB-8434-4B9A-EA9D-2B9F697C7A69}"/>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113</a:t>
            </a:fld>
            <a:endParaRPr lang="en-US" sz="1400" dirty="0">
              <a:solidFill>
                <a:schemeClr val="bg1"/>
              </a:solidFill>
            </a:endParaRPr>
          </a:p>
        </p:txBody>
      </p:sp>
    </p:spTree>
    <p:extLst>
      <p:ext uri="{BB962C8B-B14F-4D97-AF65-F5344CB8AC3E}">
        <p14:creationId xmlns:p14="http://schemas.microsoft.com/office/powerpoint/2010/main" val="1775668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340E-6C0C-4A5B-B58E-788348B087F3}"/>
              </a:ext>
            </a:extLst>
          </p:cNvPr>
          <p:cNvSpPr>
            <a:spLocks noGrp="1"/>
          </p:cNvSpPr>
          <p:nvPr>
            <p:ph type="title"/>
          </p:nvPr>
        </p:nvSpPr>
        <p:spPr/>
        <p:txBody>
          <a:bodyPr>
            <a:noAutofit/>
          </a:bodyPr>
          <a:lstStyle/>
          <a:p>
            <a:r>
              <a:rPr lang="en-US" sz="4000" dirty="0">
                <a:solidFill>
                  <a:srgbClr val="104E72"/>
                </a:solidFill>
              </a:rPr>
              <a:t>Initial Materials Shipment</a:t>
            </a:r>
          </a:p>
        </p:txBody>
      </p:sp>
      <p:sp>
        <p:nvSpPr>
          <p:cNvPr id="6" name="Text Placeholder 5">
            <a:extLst>
              <a:ext uri="{FF2B5EF4-FFF2-40B4-BE49-F238E27FC236}">
                <a16:creationId xmlns:a16="http://schemas.microsoft.com/office/drawing/2014/main" id="{E2C40567-0141-407C-8187-AA270B55E4DF}"/>
              </a:ext>
            </a:extLst>
          </p:cNvPr>
          <p:cNvSpPr>
            <a:spLocks noGrp="1"/>
          </p:cNvSpPr>
          <p:nvPr>
            <p:ph type="body" sz="quarter" idx="11"/>
          </p:nvPr>
        </p:nvSpPr>
        <p:spPr>
          <a:xfrm>
            <a:off x="171449" y="1126474"/>
            <a:ext cx="11688041" cy="4844619"/>
          </a:xfrm>
        </p:spPr>
        <p:txBody>
          <a:bodyPr/>
          <a:lstStyle/>
          <a:p>
            <a:pPr defTabSz="457200">
              <a:lnSpc>
                <a:spcPct val="100000"/>
              </a:lnSpc>
              <a:spcBef>
                <a:spcPts val="600"/>
              </a:spcBef>
              <a:spcAft>
                <a:spcPts val="1200"/>
              </a:spcAft>
              <a:defRPr/>
            </a:pPr>
            <a:r>
              <a:rPr lang="en-US" sz="2200" b="1" dirty="0">
                <a:latin typeface="Palatino Linotype"/>
              </a:rPr>
              <a:t>For the NJGPA, there is no initial delivery of test materials. </a:t>
            </a:r>
            <a:r>
              <a:rPr lang="en-US" sz="2200" dirty="0">
                <a:latin typeface="Palatino Linotype"/>
              </a:rPr>
              <a:t>All materials needed for administering and returning paper test materials must be ordered directly through PAN under</a:t>
            </a:r>
            <a:r>
              <a:rPr lang="en-US" sz="2200" b="1" dirty="0">
                <a:latin typeface="Palatino Linotype"/>
              </a:rPr>
              <a:t> </a:t>
            </a:r>
            <a:r>
              <a:rPr lang="en-US" sz="2200" dirty="0">
                <a:latin typeface="Palatino Linotype"/>
              </a:rPr>
              <a:t>Setup &gt; Orders &amp; Shipment Tracking.</a:t>
            </a:r>
            <a:endParaRPr lang="en-US" sz="2200" dirty="0"/>
          </a:p>
          <a:p>
            <a:pPr defTabSz="457200">
              <a:lnSpc>
                <a:spcPct val="100000"/>
              </a:lnSpc>
              <a:spcBef>
                <a:spcPts val="600"/>
              </a:spcBef>
              <a:spcAft>
                <a:spcPts val="1200"/>
              </a:spcAft>
              <a:defRPr/>
            </a:pPr>
            <a:r>
              <a:rPr lang="en-US" sz="2200" b="1" dirty="0">
                <a:latin typeface="Palatino Linotype"/>
              </a:rPr>
              <a:t>For the NJSLA</a:t>
            </a:r>
            <a:r>
              <a:rPr lang="en-US" sz="2200" dirty="0">
                <a:latin typeface="Palatino Linotype"/>
              </a:rPr>
              <a:t>, your initial shipment will arrive in district based on the data submitted in the Student Registration/Personal Needs Profile upload. If additional materials are needed, they must be ordered directly through PAN under Setup &gt; Orders &amp; Shipment Tracking. </a:t>
            </a:r>
          </a:p>
          <a:p>
            <a:pPr defTabSz="457200">
              <a:lnSpc>
                <a:spcPct val="100000"/>
              </a:lnSpc>
              <a:spcBef>
                <a:spcPts val="600"/>
              </a:spcBef>
              <a:spcAft>
                <a:spcPts val="1200"/>
              </a:spcAft>
              <a:defRPr/>
            </a:pPr>
            <a:r>
              <a:rPr lang="en-US" sz="2200" dirty="0">
                <a:latin typeface="Palatino Linotype"/>
                <a:cs typeface="Calibri"/>
              </a:rPr>
              <a:t>Only users with the DTC role can order additional materials</a:t>
            </a:r>
          </a:p>
          <a:p>
            <a:pPr defTabSz="457200">
              <a:lnSpc>
                <a:spcPct val="100000"/>
              </a:lnSpc>
              <a:spcBef>
                <a:spcPts val="600"/>
              </a:spcBef>
              <a:spcAft>
                <a:spcPts val="1200"/>
              </a:spcAft>
              <a:defRPr/>
            </a:pPr>
            <a:r>
              <a:rPr lang="en-US" sz="2200" dirty="0">
                <a:latin typeface="Palatino Linotype"/>
                <a:cs typeface="Calibri"/>
              </a:rPr>
              <a:t>Secure paper materials will be shipped in pre-packaged individual kits. No overages will be included</a:t>
            </a:r>
          </a:p>
          <a:p>
            <a:pPr defTabSz="457200">
              <a:lnSpc>
                <a:spcPct val="100000"/>
              </a:lnSpc>
              <a:spcBef>
                <a:spcPts val="600"/>
              </a:spcBef>
              <a:spcAft>
                <a:spcPts val="1200"/>
              </a:spcAft>
              <a:defRPr/>
            </a:pPr>
            <a:r>
              <a:rPr lang="en-US" sz="2200" dirty="0">
                <a:latin typeface="Palatino Linotype"/>
                <a:cs typeface="Calibri"/>
              </a:rPr>
              <a:t>All materials will be delivered directly to central office.</a:t>
            </a:r>
          </a:p>
        </p:txBody>
      </p:sp>
      <p:sp>
        <p:nvSpPr>
          <p:cNvPr id="7" name="Text Placeholder 6">
            <a:extLst>
              <a:ext uri="{FF2B5EF4-FFF2-40B4-BE49-F238E27FC236}">
                <a16:creationId xmlns:a16="http://schemas.microsoft.com/office/drawing/2014/main" id="{E9C6DFEB-AA69-455A-A59F-624D0006D535}"/>
              </a:ext>
            </a:extLst>
          </p:cNvPr>
          <p:cNvSpPr>
            <a:spLocks noGrp="1"/>
          </p:cNvSpPr>
          <p:nvPr>
            <p:ph type="body" sz="quarter" idx="12"/>
          </p:nvPr>
        </p:nvSpPr>
        <p:spPr>
          <a:xfrm>
            <a:off x="7208141" y="6206772"/>
            <a:ext cx="3807769" cy="651228"/>
          </a:xfrm>
        </p:spPr>
        <p:txBody>
          <a:bodyPr>
            <a:normAutofit/>
          </a:bodyPr>
          <a:lstStyle/>
          <a:p>
            <a:r>
              <a:rPr lang="en-US" sz="2000" b="1" i="1" dirty="0"/>
              <a:t>Pro Tip: </a:t>
            </a:r>
            <a:r>
              <a:rPr lang="en-US" sz="2000" i="1" dirty="0"/>
              <a:t>Save your box for returns.</a:t>
            </a:r>
            <a:endParaRPr lang="en-US" sz="2000" dirty="0"/>
          </a:p>
        </p:txBody>
      </p:sp>
      <p:sp>
        <p:nvSpPr>
          <p:cNvPr id="3" name="Slide Number Placeholder 4">
            <a:extLst>
              <a:ext uri="{FF2B5EF4-FFF2-40B4-BE49-F238E27FC236}">
                <a16:creationId xmlns:a16="http://schemas.microsoft.com/office/drawing/2014/main" id="{3CDE2D5C-3894-BD07-3E67-8B71E9975182}"/>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114</a:t>
            </a:fld>
            <a:endParaRPr lang="en-US" sz="1400" dirty="0">
              <a:solidFill>
                <a:schemeClr val="bg1"/>
              </a:solidFill>
            </a:endParaRPr>
          </a:p>
        </p:txBody>
      </p:sp>
    </p:spTree>
    <p:extLst>
      <p:ext uri="{BB962C8B-B14F-4D97-AF65-F5344CB8AC3E}">
        <p14:creationId xmlns:p14="http://schemas.microsoft.com/office/powerpoint/2010/main" val="29256125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340E-6C0C-4A5B-B58E-788348B087F3}"/>
              </a:ext>
            </a:extLst>
          </p:cNvPr>
          <p:cNvSpPr>
            <a:spLocks noGrp="1"/>
          </p:cNvSpPr>
          <p:nvPr>
            <p:ph type="title"/>
          </p:nvPr>
        </p:nvSpPr>
        <p:spPr/>
        <p:txBody>
          <a:bodyPr>
            <a:noAutofit/>
          </a:bodyPr>
          <a:lstStyle/>
          <a:p>
            <a:r>
              <a:rPr lang="en-US" sz="4000" dirty="0">
                <a:solidFill>
                  <a:srgbClr val="104E72"/>
                </a:solidFill>
              </a:rPr>
              <a:t>Initial Materials Shipment: District Box</a:t>
            </a:r>
          </a:p>
        </p:txBody>
      </p:sp>
      <p:sp>
        <p:nvSpPr>
          <p:cNvPr id="4" name="Text Placeholder 3">
            <a:extLst>
              <a:ext uri="{FF2B5EF4-FFF2-40B4-BE49-F238E27FC236}">
                <a16:creationId xmlns:a16="http://schemas.microsoft.com/office/drawing/2014/main" id="{9E1F62D3-5803-81A5-A729-28E9BC520BA1}"/>
              </a:ext>
            </a:extLst>
          </p:cNvPr>
          <p:cNvSpPr>
            <a:spLocks noGrp="1"/>
          </p:cNvSpPr>
          <p:nvPr>
            <p:ph type="body" sz="quarter" idx="11"/>
          </p:nvPr>
        </p:nvSpPr>
        <p:spPr>
          <a:xfrm>
            <a:off x="171449" y="1126474"/>
            <a:ext cx="11785023" cy="4844619"/>
          </a:xfrm>
        </p:spPr>
        <p:txBody>
          <a:bodyPr>
            <a:normAutofit/>
          </a:bodyPr>
          <a:lstStyle/>
          <a:p>
            <a:pPr marL="285750" indent="-285750">
              <a:spcAft>
                <a:spcPts val="800"/>
              </a:spcAft>
              <a:buFont typeface="Arial" panose="020B0604020202020204" pitchFamily="34" charset="0"/>
              <a:buChar char="•"/>
            </a:pPr>
            <a:r>
              <a:rPr lang="en-US" sz="3000" dirty="0"/>
              <a:t>Color-coded Pearson/Measurement Incorporated Non-Scorable Return Labels (one each per 25 students)</a:t>
            </a:r>
          </a:p>
          <a:p>
            <a:pPr marL="285750" indent="-285750">
              <a:spcAft>
                <a:spcPts val="800"/>
              </a:spcAft>
              <a:buFont typeface="Arial" panose="020B0604020202020204" pitchFamily="34" charset="0"/>
              <a:buChar char="•"/>
            </a:pPr>
            <a:r>
              <a:rPr lang="en-US" sz="3000" dirty="0"/>
              <a:t>UPS Ground Return Labels (Pearson – ELA/Mathematics) </a:t>
            </a:r>
            <a:r>
              <a:rPr lang="en-US" sz="3000" b="1" dirty="0"/>
              <a:t>or</a:t>
            </a:r>
            <a:r>
              <a:rPr lang="en-US" sz="3000" dirty="0"/>
              <a:t> FedEx Return Labels (MI – Science) (one per 25 students) </a:t>
            </a:r>
          </a:p>
          <a:p>
            <a:pPr marL="285750" indent="-285750">
              <a:spcAft>
                <a:spcPts val="800"/>
              </a:spcAft>
              <a:buFont typeface="Arial" panose="020B0604020202020204" pitchFamily="34" charset="0"/>
              <a:buChar char="•"/>
            </a:pPr>
            <a:r>
              <a:rPr lang="en-US" sz="3000" dirty="0"/>
              <a:t>Return Instructions sheet</a:t>
            </a:r>
          </a:p>
          <a:p>
            <a:pPr marL="285750" indent="-285750">
              <a:spcAft>
                <a:spcPts val="800"/>
              </a:spcAft>
              <a:buFont typeface="Arial" panose="020B0604020202020204" pitchFamily="34" charset="0"/>
              <a:buChar char="•"/>
            </a:pPr>
            <a:r>
              <a:rPr lang="en-US" sz="3000" dirty="0"/>
              <a:t>Shipping carrier return instructions</a:t>
            </a:r>
          </a:p>
          <a:p>
            <a:endParaRPr lang="en-US" dirty="0"/>
          </a:p>
        </p:txBody>
      </p:sp>
      <p:sp>
        <p:nvSpPr>
          <p:cNvPr id="7" name="Text Placeholder 6">
            <a:extLst>
              <a:ext uri="{FF2B5EF4-FFF2-40B4-BE49-F238E27FC236}">
                <a16:creationId xmlns:a16="http://schemas.microsoft.com/office/drawing/2014/main" id="{29A7052C-ABD8-4D45-9738-5C3B26924A59}"/>
              </a:ext>
            </a:extLst>
          </p:cNvPr>
          <p:cNvSpPr>
            <a:spLocks noGrp="1"/>
          </p:cNvSpPr>
          <p:nvPr>
            <p:ph type="body" sz="quarter" idx="12"/>
          </p:nvPr>
        </p:nvSpPr>
        <p:spPr>
          <a:xfrm>
            <a:off x="7258245" y="6206772"/>
            <a:ext cx="3807769" cy="651228"/>
          </a:xfrm>
        </p:spPr>
        <p:txBody>
          <a:bodyPr/>
          <a:lstStyle/>
          <a:p>
            <a:r>
              <a:rPr lang="en-US" sz="2000" b="1" i="1" dirty="0"/>
              <a:t>Pro Tip: </a:t>
            </a:r>
            <a:r>
              <a:rPr lang="en-US" sz="2000" i="1" dirty="0"/>
              <a:t>Save your box for returns.</a:t>
            </a:r>
            <a:endParaRPr lang="en-US" sz="2000" dirty="0"/>
          </a:p>
        </p:txBody>
      </p:sp>
      <p:sp>
        <p:nvSpPr>
          <p:cNvPr id="5" name="Slide Number Placeholder 4">
            <a:extLst>
              <a:ext uri="{FF2B5EF4-FFF2-40B4-BE49-F238E27FC236}">
                <a16:creationId xmlns:a16="http://schemas.microsoft.com/office/drawing/2014/main" id="{19BAB835-F932-BF3F-9B30-0C3DA961AA88}"/>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115</a:t>
            </a:fld>
            <a:endParaRPr lang="en-US" sz="1400" dirty="0">
              <a:solidFill>
                <a:schemeClr val="bg1"/>
              </a:solidFill>
            </a:endParaRPr>
          </a:p>
        </p:txBody>
      </p:sp>
    </p:spTree>
    <p:extLst>
      <p:ext uri="{BB962C8B-B14F-4D97-AF65-F5344CB8AC3E}">
        <p14:creationId xmlns:p14="http://schemas.microsoft.com/office/powerpoint/2010/main" val="151436021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340E-6C0C-4A5B-B58E-788348B087F3}"/>
              </a:ext>
            </a:extLst>
          </p:cNvPr>
          <p:cNvSpPr>
            <a:spLocks noGrp="1"/>
          </p:cNvSpPr>
          <p:nvPr>
            <p:ph type="title"/>
          </p:nvPr>
        </p:nvSpPr>
        <p:spPr/>
        <p:txBody>
          <a:bodyPr>
            <a:noAutofit/>
          </a:bodyPr>
          <a:lstStyle/>
          <a:p>
            <a:r>
              <a:rPr lang="en-US" sz="4000" dirty="0">
                <a:solidFill>
                  <a:srgbClr val="104E72"/>
                </a:solidFill>
              </a:rPr>
              <a:t>Initial Materials Shipment: School Box</a:t>
            </a:r>
          </a:p>
        </p:txBody>
      </p:sp>
      <p:sp>
        <p:nvSpPr>
          <p:cNvPr id="8" name="Text Placeholder 7">
            <a:extLst>
              <a:ext uri="{FF2B5EF4-FFF2-40B4-BE49-F238E27FC236}">
                <a16:creationId xmlns:a16="http://schemas.microsoft.com/office/drawing/2014/main" id="{8B387F70-E8B2-0F1E-EC18-E5BC826C2804}"/>
              </a:ext>
            </a:extLst>
          </p:cNvPr>
          <p:cNvSpPr>
            <a:spLocks noGrp="1"/>
          </p:cNvSpPr>
          <p:nvPr>
            <p:ph type="body" sz="quarter" idx="11"/>
          </p:nvPr>
        </p:nvSpPr>
        <p:spPr>
          <a:xfrm>
            <a:off x="171449" y="1126474"/>
            <a:ext cx="11785023" cy="4844619"/>
          </a:xfrm>
        </p:spPr>
        <p:txBody>
          <a:bodyPr vert="horz" lIns="91440" tIns="45720" rIns="822960" bIns="45720" rtlCol="0" anchor="t">
            <a:normAutofit fontScale="77500" lnSpcReduction="20000"/>
          </a:bodyPr>
          <a:lstStyle/>
          <a:p>
            <a:pPr marL="285750" indent="-285750">
              <a:spcAft>
                <a:spcPts val="800"/>
              </a:spcAft>
              <a:buFont typeface="Arial" panose="020B0604020202020204" pitchFamily="34" charset="0"/>
              <a:buChar char="•"/>
            </a:pPr>
            <a:r>
              <a:rPr lang="en-US" sz="3600" dirty="0">
                <a:latin typeface="Palatino Linotype"/>
              </a:rPr>
              <a:t>Roster</a:t>
            </a:r>
          </a:p>
          <a:p>
            <a:pPr marL="285750" indent="-285750">
              <a:spcAft>
                <a:spcPts val="800"/>
              </a:spcAft>
              <a:buFont typeface="Arial" panose="020B0604020202020204" pitchFamily="34" charset="0"/>
              <a:buChar char="•"/>
            </a:pPr>
            <a:r>
              <a:rPr lang="en-US" sz="3600" dirty="0">
                <a:latin typeface="Palatino Linotype"/>
              </a:rPr>
              <a:t>Packing List and Chain of Custody forms</a:t>
            </a:r>
          </a:p>
          <a:p>
            <a:pPr marL="285750" indent="-285750">
              <a:spcAft>
                <a:spcPts val="800"/>
              </a:spcAft>
              <a:buFont typeface="Arial" panose="020B0604020202020204" pitchFamily="34" charset="0"/>
              <a:buChar char="•"/>
            </a:pPr>
            <a:r>
              <a:rPr lang="en-US" sz="3600" dirty="0">
                <a:latin typeface="Palatino Linotype"/>
              </a:rPr>
              <a:t>Student Test Kits</a:t>
            </a:r>
          </a:p>
          <a:p>
            <a:pPr marL="285750" indent="-285750">
              <a:spcAft>
                <a:spcPts val="800"/>
              </a:spcAft>
              <a:buFont typeface="Arial" panose="020B0604020202020204" pitchFamily="34" charset="0"/>
              <a:buChar char="•"/>
            </a:pPr>
            <a:r>
              <a:rPr lang="en-US" sz="3600" dirty="0">
                <a:latin typeface="Palatino Linotype"/>
              </a:rPr>
              <a:t>Large Print Kits, Braille Kits, Spanish Kits</a:t>
            </a:r>
            <a:r>
              <a:rPr lang="en-US" sz="3600" dirty="0">
                <a:latin typeface="Palatino Linotype"/>
                <a:cs typeface="Calibri"/>
              </a:rPr>
              <a:t>, </a:t>
            </a:r>
            <a:r>
              <a:rPr lang="en-US" sz="3600" dirty="0">
                <a:latin typeface="Palatino Linotype"/>
              </a:rPr>
              <a:t>Read Aloud Kits </a:t>
            </a:r>
          </a:p>
          <a:p>
            <a:pPr marL="285750" indent="-285750">
              <a:spcAft>
                <a:spcPts val="800"/>
              </a:spcAft>
              <a:buFont typeface="Arial" panose="020B0604020202020204" pitchFamily="34" charset="0"/>
              <a:buChar char="•"/>
            </a:pPr>
            <a:r>
              <a:rPr lang="en-US" sz="3600" dirty="0">
                <a:latin typeface="Palatino Linotype"/>
              </a:rPr>
              <a:t>Human Reader Scripts</a:t>
            </a:r>
          </a:p>
          <a:p>
            <a:pPr marL="285750" indent="-285750">
              <a:spcAft>
                <a:spcPts val="800"/>
              </a:spcAft>
            </a:pPr>
            <a:r>
              <a:rPr lang="en-US" dirty="0">
                <a:latin typeface="Palatino Linotype"/>
                <a:cs typeface="Calibri"/>
              </a:rPr>
              <a:t>TCMs</a:t>
            </a:r>
            <a:r>
              <a:rPr lang="en-US" sz="3600" dirty="0">
                <a:latin typeface="Palatino Linotype"/>
                <a:cs typeface="Calibri"/>
              </a:rPr>
              <a:t> and</a:t>
            </a:r>
            <a:r>
              <a:rPr lang="en-US" dirty="0">
                <a:latin typeface="Palatino Linotype"/>
                <a:cs typeface="Calibri"/>
              </a:rPr>
              <a:t> </a:t>
            </a:r>
            <a:r>
              <a:rPr lang="en-US" sz="3600" dirty="0">
                <a:latin typeface="Palatino Linotype"/>
                <a:cs typeface="Calibri"/>
              </a:rPr>
              <a:t>TAMs will be available online</a:t>
            </a:r>
          </a:p>
          <a:p>
            <a:pPr marL="285750" indent="-285750">
              <a:spcAft>
                <a:spcPts val="800"/>
              </a:spcAft>
              <a:buFont typeface="Arial" panose="020B0604020202020204" pitchFamily="34" charset="0"/>
              <a:buChar char="•"/>
            </a:pPr>
            <a:r>
              <a:rPr lang="en-US" sz="3600" dirty="0">
                <a:latin typeface="Palatino Linotype"/>
                <a:cs typeface="Calibri"/>
              </a:rPr>
              <a:t>Reminder</a:t>
            </a:r>
            <a:r>
              <a:rPr lang="en-US" sz="3600" b="1" dirty="0">
                <a:latin typeface="Palatino Linotype"/>
                <a:cs typeface="Calibri"/>
              </a:rPr>
              <a:t>: </a:t>
            </a:r>
            <a:r>
              <a:rPr lang="en-US" sz="3600" dirty="0">
                <a:latin typeface="Palatino Linotype"/>
                <a:cs typeface="Calibri"/>
              </a:rPr>
              <a:t>LEAs that will need Screen Reader and Tactile graphics must place an order via the Additional order window. Please see the additional order window timeframe for NJGPA and NJSLA.</a:t>
            </a:r>
            <a:endParaRPr lang="en-US" sz="3600" dirty="0"/>
          </a:p>
        </p:txBody>
      </p:sp>
      <p:sp>
        <p:nvSpPr>
          <p:cNvPr id="7" name="Text Placeholder 6">
            <a:extLst>
              <a:ext uri="{FF2B5EF4-FFF2-40B4-BE49-F238E27FC236}">
                <a16:creationId xmlns:a16="http://schemas.microsoft.com/office/drawing/2014/main" id="{70B45789-AE7A-440C-8BF5-DC1D08709072}"/>
              </a:ext>
            </a:extLst>
          </p:cNvPr>
          <p:cNvSpPr>
            <a:spLocks noGrp="1"/>
          </p:cNvSpPr>
          <p:nvPr>
            <p:ph type="body" sz="quarter" idx="12"/>
          </p:nvPr>
        </p:nvSpPr>
        <p:spPr>
          <a:xfrm>
            <a:off x="7221537" y="6206772"/>
            <a:ext cx="3807769" cy="651228"/>
          </a:xfrm>
        </p:spPr>
        <p:txBody>
          <a:bodyPr/>
          <a:lstStyle/>
          <a:p>
            <a:r>
              <a:rPr lang="en-US" sz="2000" b="1" i="1" dirty="0"/>
              <a:t>Pro Tip: </a:t>
            </a:r>
            <a:r>
              <a:rPr lang="en-US" sz="2000" i="1" dirty="0"/>
              <a:t>Save your box for returns.</a:t>
            </a:r>
            <a:endParaRPr lang="en-US" sz="2000" dirty="0"/>
          </a:p>
        </p:txBody>
      </p:sp>
      <p:sp>
        <p:nvSpPr>
          <p:cNvPr id="9" name="Slide Number Placeholder 4">
            <a:extLst>
              <a:ext uri="{FF2B5EF4-FFF2-40B4-BE49-F238E27FC236}">
                <a16:creationId xmlns:a16="http://schemas.microsoft.com/office/drawing/2014/main" id="{46923FE3-4163-4161-65C1-215AC54BD2BC}"/>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116</a:t>
            </a:fld>
            <a:endParaRPr lang="en-US" sz="1400" dirty="0">
              <a:solidFill>
                <a:schemeClr val="bg1"/>
              </a:solidFill>
            </a:endParaRPr>
          </a:p>
        </p:txBody>
      </p:sp>
    </p:spTree>
    <p:extLst>
      <p:ext uri="{BB962C8B-B14F-4D97-AF65-F5344CB8AC3E}">
        <p14:creationId xmlns:p14="http://schemas.microsoft.com/office/powerpoint/2010/main" val="313727270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8350C-3811-4C97-A353-FABAFC23C3CC}"/>
              </a:ext>
            </a:extLst>
          </p:cNvPr>
          <p:cNvSpPr>
            <a:spLocks noGrp="1"/>
          </p:cNvSpPr>
          <p:nvPr>
            <p:ph type="title"/>
          </p:nvPr>
        </p:nvSpPr>
        <p:spPr/>
        <p:txBody>
          <a:bodyPr/>
          <a:lstStyle/>
          <a:p>
            <a:r>
              <a:rPr lang="en-US" sz="4000" dirty="0">
                <a:solidFill>
                  <a:srgbClr val="104E72"/>
                </a:solidFill>
              </a:rPr>
              <a:t>Test Materials (1 of 3)</a:t>
            </a:r>
          </a:p>
        </p:txBody>
      </p:sp>
      <p:sp>
        <p:nvSpPr>
          <p:cNvPr id="3" name="Content Placeholder 2">
            <a:extLst>
              <a:ext uri="{FF2B5EF4-FFF2-40B4-BE49-F238E27FC236}">
                <a16:creationId xmlns:a16="http://schemas.microsoft.com/office/drawing/2014/main" id="{9E26C6B7-1454-4DDB-B6C3-719F11763585}"/>
              </a:ext>
            </a:extLst>
          </p:cNvPr>
          <p:cNvSpPr>
            <a:spLocks noGrp="1"/>
          </p:cNvSpPr>
          <p:nvPr>
            <p:ph type="body" sz="quarter" idx="11"/>
          </p:nvPr>
        </p:nvSpPr>
        <p:spPr>
          <a:xfrm>
            <a:off x="171451" y="1126475"/>
            <a:ext cx="11840440" cy="4899675"/>
          </a:xfrm>
        </p:spPr>
        <p:txBody>
          <a:bodyPr vert="horz" lIns="91440" tIns="45720" rIns="91440" bIns="45720" rtlCol="0" anchor="t">
            <a:noAutofit/>
          </a:bodyPr>
          <a:lstStyle/>
          <a:p>
            <a:pPr marL="0" indent="0">
              <a:lnSpc>
                <a:spcPct val="100000"/>
              </a:lnSpc>
              <a:spcBef>
                <a:spcPts val="1200"/>
              </a:spcBef>
              <a:spcAft>
                <a:spcPts val="800"/>
              </a:spcAft>
              <a:buNone/>
            </a:pPr>
            <a:r>
              <a:rPr lang="en-US" sz="2600" b="1" dirty="0">
                <a:latin typeface="Palatino Linotype"/>
              </a:rPr>
              <a:t>PBT materials</a:t>
            </a:r>
          </a:p>
          <a:p>
            <a:pPr marL="1255395" lvl="1" indent="-511175">
              <a:lnSpc>
                <a:spcPct val="110000"/>
              </a:lnSpc>
              <a:spcBef>
                <a:spcPts val="1200"/>
              </a:spcBef>
              <a:spcAft>
                <a:spcPts val="800"/>
              </a:spcAft>
              <a:buFont typeface="Arial" panose="05000000000000000000" pitchFamily="2" charset="2"/>
              <a:buChar char="•"/>
            </a:pPr>
            <a:r>
              <a:rPr lang="en-US" sz="2600" dirty="0">
                <a:latin typeface="Palatino Linotype"/>
              </a:rPr>
              <a:t>Complete individual kits consisting of test booklet, Mathematic Reference Sheet, and/or Periodic Table, as appropriate</a:t>
            </a:r>
          </a:p>
          <a:p>
            <a:pPr marL="1712595" lvl="2" indent="-511175">
              <a:lnSpc>
                <a:spcPct val="110000"/>
              </a:lnSpc>
              <a:spcBef>
                <a:spcPts val="1200"/>
              </a:spcBef>
              <a:spcAft>
                <a:spcPts val="800"/>
              </a:spcAft>
              <a:buFont typeface="Arial" panose="05000000000000000000" pitchFamily="2" charset="2"/>
              <a:buChar char="•"/>
            </a:pPr>
            <a:r>
              <a:rPr lang="en-US" sz="2600" dirty="0">
                <a:latin typeface="Palatino Linotype"/>
              </a:rPr>
              <a:t>Note: An additional regular print test booklet will be included in the Braille Test Kit as well as a Human Reader Mathematic Script.</a:t>
            </a:r>
          </a:p>
          <a:p>
            <a:pPr marL="0" indent="0">
              <a:lnSpc>
                <a:spcPct val="100000"/>
              </a:lnSpc>
              <a:spcBef>
                <a:spcPts val="1200"/>
              </a:spcBef>
              <a:spcAft>
                <a:spcPts val="800"/>
              </a:spcAft>
              <a:buNone/>
            </a:pPr>
            <a:r>
              <a:rPr lang="en-US" sz="2600" b="1" dirty="0">
                <a:latin typeface="Palatino Linotype"/>
              </a:rPr>
              <a:t>CBT materials</a:t>
            </a:r>
            <a:endParaRPr lang="en-US" sz="2600" b="1" dirty="0">
              <a:latin typeface="Palatino Linotype"/>
              <a:cs typeface="Calibri"/>
            </a:endParaRPr>
          </a:p>
          <a:p>
            <a:pPr marL="1255395" lvl="1" indent="-511175">
              <a:lnSpc>
                <a:spcPct val="100000"/>
              </a:lnSpc>
              <a:spcBef>
                <a:spcPts val="1200"/>
              </a:spcBef>
              <a:spcAft>
                <a:spcPts val="800"/>
              </a:spcAft>
              <a:buFont typeface="Arial" panose="05000000000000000000" pitchFamily="2" charset="2"/>
              <a:buChar char="•"/>
            </a:pPr>
            <a:r>
              <a:rPr lang="en-US" sz="2600" dirty="0">
                <a:latin typeface="Palatino Linotype"/>
              </a:rPr>
              <a:t>Student Testing Tickets</a:t>
            </a:r>
            <a:endParaRPr lang="en-US" sz="2600" dirty="0">
              <a:latin typeface="Palatino Linotype"/>
              <a:cs typeface="Calibri"/>
            </a:endParaRPr>
          </a:p>
        </p:txBody>
      </p:sp>
      <p:sp>
        <p:nvSpPr>
          <p:cNvPr id="4" name="Slide Number Placeholder 4">
            <a:extLst>
              <a:ext uri="{FF2B5EF4-FFF2-40B4-BE49-F238E27FC236}">
                <a16:creationId xmlns:a16="http://schemas.microsoft.com/office/drawing/2014/main" id="{DB347081-36E9-7556-CE8C-0973C55B1B2E}"/>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117</a:t>
            </a:fld>
            <a:endParaRPr lang="en-US" sz="1400" dirty="0">
              <a:solidFill>
                <a:schemeClr val="bg1"/>
              </a:solidFill>
            </a:endParaRPr>
          </a:p>
        </p:txBody>
      </p:sp>
    </p:spTree>
    <p:extLst>
      <p:ext uri="{BB962C8B-B14F-4D97-AF65-F5344CB8AC3E}">
        <p14:creationId xmlns:p14="http://schemas.microsoft.com/office/powerpoint/2010/main" val="230106451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8350C-3811-4C97-A353-FABAFC23C3CC}"/>
              </a:ext>
            </a:extLst>
          </p:cNvPr>
          <p:cNvSpPr>
            <a:spLocks noGrp="1"/>
          </p:cNvSpPr>
          <p:nvPr>
            <p:ph type="title"/>
          </p:nvPr>
        </p:nvSpPr>
        <p:spPr/>
        <p:txBody>
          <a:bodyPr/>
          <a:lstStyle/>
          <a:p>
            <a:r>
              <a:rPr lang="en-US" sz="4000" dirty="0">
                <a:solidFill>
                  <a:srgbClr val="104E72"/>
                </a:solidFill>
              </a:rPr>
              <a:t>Test Materials (2 of 3)</a:t>
            </a:r>
          </a:p>
        </p:txBody>
      </p:sp>
      <p:sp>
        <p:nvSpPr>
          <p:cNvPr id="3" name="Content Placeholder 2">
            <a:extLst>
              <a:ext uri="{FF2B5EF4-FFF2-40B4-BE49-F238E27FC236}">
                <a16:creationId xmlns:a16="http://schemas.microsoft.com/office/drawing/2014/main" id="{9E26C6B7-1454-4DDB-B6C3-719F11763585}"/>
              </a:ext>
            </a:extLst>
          </p:cNvPr>
          <p:cNvSpPr>
            <a:spLocks noGrp="1"/>
          </p:cNvSpPr>
          <p:nvPr>
            <p:ph type="body" sz="quarter" idx="11"/>
          </p:nvPr>
        </p:nvSpPr>
        <p:spPr>
          <a:xfrm>
            <a:off x="171451" y="1126475"/>
            <a:ext cx="11854294" cy="4899675"/>
          </a:xfrm>
        </p:spPr>
        <p:txBody>
          <a:bodyPr vert="horz" lIns="91440" tIns="45720" rIns="91440" bIns="45720" rtlCol="0" anchor="t">
            <a:noAutofit/>
          </a:bodyPr>
          <a:lstStyle/>
          <a:p>
            <a:pPr marL="0" indent="0">
              <a:lnSpc>
                <a:spcPct val="100000"/>
              </a:lnSpc>
              <a:spcBef>
                <a:spcPts val="600"/>
              </a:spcBef>
              <a:spcAft>
                <a:spcPts val="600"/>
              </a:spcAft>
              <a:buNone/>
            </a:pPr>
            <a:r>
              <a:rPr lang="en-US" sz="1850" b="1" dirty="0">
                <a:latin typeface="Palatino Linotype"/>
              </a:rPr>
              <a:t>Headphones or ear buds:</a:t>
            </a:r>
          </a:p>
          <a:p>
            <a:pPr marL="800100" lvl="2" indent="-342900">
              <a:lnSpc>
                <a:spcPct val="100000"/>
              </a:lnSpc>
              <a:spcBef>
                <a:spcPts val="600"/>
              </a:spcBef>
              <a:spcAft>
                <a:spcPts val="600"/>
              </a:spcAft>
            </a:pPr>
            <a:r>
              <a:rPr lang="en-US" sz="1850" dirty="0">
                <a:latin typeface="Palatino Linotype"/>
              </a:rPr>
              <a:t>Required for ELA for all students.</a:t>
            </a:r>
            <a:endParaRPr lang="en-US" sz="1850" dirty="0">
              <a:cs typeface="Calibri"/>
            </a:endParaRPr>
          </a:p>
          <a:p>
            <a:pPr marL="800100" lvl="2" indent="-342900">
              <a:lnSpc>
                <a:spcPct val="100000"/>
              </a:lnSpc>
              <a:spcBef>
                <a:spcPts val="600"/>
              </a:spcBef>
              <a:spcAft>
                <a:spcPts val="600"/>
              </a:spcAft>
            </a:pPr>
            <a:r>
              <a:rPr lang="en-US" sz="1850" dirty="0">
                <a:latin typeface="Palatino Linotype"/>
              </a:rPr>
              <a:t>Required for mathematics/science if student is receiving text-to-speech.</a:t>
            </a:r>
            <a:endParaRPr lang="en-US" sz="1850" dirty="0">
              <a:cs typeface="Calibri"/>
            </a:endParaRPr>
          </a:p>
          <a:p>
            <a:pPr marL="800100" lvl="2" indent="-342900">
              <a:lnSpc>
                <a:spcPct val="100000"/>
              </a:lnSpc>
              <a:spcBef>
                <a:spcPts val="600"/>
              </a:spcBef>
              <a:spcAft>
                <a:spcPts val="600"/>
              </a:spcAft>
            </a:pPr>
            <a:r>
              <a:rPr lang="en-US" sz="1850" dirty="0">
                <a:latin typeface="Palatino Linotype"/>
              </a:rPr>
              <a:t>Headphones may be used as noise buffers (accessibility feature) or as a testing accommodation, if needed.</a:t>
            </a:r>
            <a:endParaRPr lang="en-US" sz="1850" dirty="0">
              <a:cs typeface="Calibri" panose="020F0502020204030204"/>
            </a:endParaRPr>
          </a:p>
          <a:p>
            <a:pPr marL="800100" lvl="2" indent="-342900">
              <a:lnSpc>
                <a:spcPct val="100000"/>
              </a:lnSpc>
              <a:spcBef>
                <a:spcPts val="600"/>
              </a:spcBef>
              <a:spcAft>
                <a:spcPts val="600"/>
              </a:spcAft>
            </a:pPr>
            <a:r>
              <a:rPr lang="en-US" sz="1850" b="1" dirty="0">
                <a:latin typeface="Palatino Linotype"/>
              </a:rPr>
              <a:t>Headsets with microphones </a:t>
            </a:r>
            <a:r>
              <a:rPr lang="en-US" sz="1850" dirty="0">
                <a:latin typeface="Palatino Linotype"/>
              </a:rPr>
              <a:t>must be used by students who will use speech-to-text testing accommodation.</a:t>
            </a:r>
            <a:endParaRPr lang="en-US" sz="1850" dirty="0">
              <a:latin typeface="Palatino Linotype"/>
              <a:cs typeface="Calibri" panose="020F0502020204030204"/>
            </a:endParaRPr>
          </a:p>
          <a:p>
            <a:pPr marL="0" indent="0">
              <a:lnSpc>
                <a:spcPct val="100000"/>
              </a:lnSpc>
              <a:spcBef>
                <a:spcPts val="600"/>
              </a:spcBef>
              <a:spcAft>
                <a:spcPts val="600"/>
              </a:spcAft>
              <a:buNone/>
            </a:pPr>
            <a:r>
              <a:rPr lang="en-US" sz="1850" b="1" dirty="0">
                <a:latin typeface="Palatino Linotype"/>
              </a:rPr>
              <a:t>Other Materials:</a:t>
            </a:r>
            <a:endParaRPr lang="en-US" sz="1850" b="1" dirty="0">
              <a:latin typeface="Palatino Linotype"/>
              <a:cs typeface="Calibri"/>
            </a:endParaRPr>
          </a:p>
          <a:p>
            <a:pPr marL="800100" lvl="2" indent="-342900">
              <a:lnSpc>
                <a:spcPct val="100000"/>
              </a:lnSpc>
              <a:spcBef>
                <a:spcPts val="600"/>
              </a:spcBef>
              <a:spcAft>
                <a:spcPts val="600"/>
              </a:spcAft>
            </a:pPr>
            <a:r>
              <a:rPr lang="en-US" sz="1850" dirty="0">
                <a:latin typeface="Palatino Linotype"/>
              </a:rPr>
              <a:t>Blank Scratch Paper – graph, lined, or unlined paper.</a:t>
            </a:r>
            <a:endParaRPr lang="en-US" sz="1850" dirty="0">
              <a:cs typeface="Calibri"/>
            </a:endParaRPr>
          </a:p>
          <a:p>
            <a:pPr marL="800100" lvl="2" indent="-342900">
              <a:lnSpc>
                <a:spcPct val="100000"/>
              </a:lnSpc>
              <a:spcBef>
                <a:spcPts val="600"/>
              </a:spcBef>
              <a:spcAft>
                <a:spcPts val="600"/>
              </a:spcAft>
            </a:pPr>
            <a:r>
              <a:rPr lang="en-US" sz="1850" dirty="0">
                <a:latin typeface="Palatino Linotype"/>
              </a:rPr>
              <a:t>Pencils – wooden No. 2 with erasers.</a:t>
            </a:r>
            <a:endParaRPr lang="en-US" sz="1850" dirty="0">
              <a:cs typeface="Calibri"/>
            </a:endParaRPr>
          </a:p>
          <a:p>
            <a:pPr marL="800100" lvl="2" indent="-342900">
              <a:lnSpc>
                <a:spcPct val="100000"/>
              </a:lnSpc>
              <a:spcBef>
                <a:spcPts val="600"/>
              </a:spcBef>
              <a:spcAft>
                <a:spcPts val="600"/>
              </a:spcAft>
            </a:pPr>
            <a:r>
              <a:rPr lang="en-US" sz="1850" dirty="0">
                <a:latin typeface="Palatino Linotype"/>
              </a:rPr>
              <a:t>Periodic Table for science.</a:t>
            </a:r>
            <a:endParaRPr lang="en-US" sz="1850" dirty="0">
              <a:latin typeface="Palatino Linotype"/>
              <a:cs typeface="Calibri"/>
            </a:endParaRPr>
          </a:p>
          <a:p>
            <a:pPr marL="457200" lvl="2" indent="0">
              <a:lnSpc>
                <a:spcPct val="100000"/>
              </a:lnSpc>
              <a:spcBef>
                <a:spcPts val="600"/>
              </a:spcBef>
              <a:spcAft>
                <a:spcPts val="600"/>
              </a:spcAft>
              <a:buNone/>
            </a:pPr>
            <a:r>
              <a:rPr lang="en-US" sz="1850" dirty="0"/>
              <a:t>More information on calculators and mathematics tools is on the </a:t>
            </a:r>
            <a:r>
              <a:rPr lang="en-US" sz="1850" dirty="0">
                <a:hlinkClick r:id="rId3"/>
              </a:rPr>
              <a:t>New Jersey Assessment Resource Center.</a:t>
            </a:r>
            <a:endParaRPr lang="en-US" sz="1850" dirty="0"/>
          </a:p>
        </p:txBody>
      </p:sp>
      <p:sp>
        <p:nvSpPr>
          <p:cNvPr id="4" name="Slide Number Placeholder 4">
            <a:extLst>
              <a:ext uri="{FF2B5EF4-FFF2-40B4-BE49-F238E27FC236}">
                <a16:creationId xmlns:a16="http://schemas.microsoft.com/office/drawing/2014/main" id="{8B203CBF-52FD-0731-81C7-30ABB6B45599}"/>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118</a:t>
            </a:fld>
            <a:endParaRPr lang="en-US" sz="1400" dirty="0">
              <a:solidFill>
                <a:schemeClr val="bg1"/>
              </a:solidFill>
            </a:endParaRPr>
          </a:p>
        </p:txBody>
      </p:sp>
    </p:spTree>
    <p:extLst>
      <p:ext uri="{BB962C8B-B14F-4D97-AF65-F5344CB8AC3E}">
        <p14:creationId xmlns:p14="http://schemas.microsoft.com/office/powerpoint/2010/main" val="2878521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8350C-3811-4C97-A353-FABAFC23C3CC}"/>
              </a:ext>
            </a:extLst>
          </p:cNvPr>
          <p:cNvSpPr>
            <a:spLocks noGrp="1"/>
          </p:cNvSpPr>
          <p:nvPr>
            <p:ph type="title"/>
          </p:nvPr>
        </p:nvSpPr>
        <p:spPr/>
        <p:txBody>
          <a:bodyPr/>
          <a:lstStyle/>
          <a:p>
            <a:r>
              <a:rPr lang="en-US" sz="4000" dirty="0">
                <a:solidFill>
                  <a:srgbClr val="104E72"/>
                </a:solidFill>
              </a:rPr>
              <a:t>Test Materials (3 of 3)</a:t>
            </a:r>
          </a:p>
        </p:txBody>
      </p:sp>
      <p:sp>
        <p:nvSpPr>
          <p:cNvPr id="3" name="Content Placeholder 2">
            <a:extLst>
              <a:ext uri="{FF2B5EF4-FFF2-40B4-BE49-F238E27FC236}">
                <a16:creationId xmlns:a16="http://schemas.microsoft.com/office/drawing/2014/main" id="{9E26C6B7-1454-4DDB-B6C3-719F11763585}"/>
              </a:ext>
            </a:extLst>
          </p:cNvPr>
          <p:cNvSpPr>
            <a:spLocks noGrp="1"/>
          </p:cNvSpPr>
          <p:nvPr>
            <p:ph type="body" sz="quarter" idx="11"/>
          </p:nvPr>
        </p:nvSpPr>
        <p:spPr>
          <a:xfrm>
            <a:off x="171450" y="1126475"/>
            <a:ext cx="11563349" cy="4899675"/>
          </a:xfrm>
        </p:spPr>
        <p:txBody>
          <a:bodyPr vert="horz" lIns="91440" tIns="45720" rIns="91440" bIns="45720" rtlCol="0" anchor="t">
            <a:noAutofit/>
          </a:bodyPr>
          <a:lstStyle/>
          <a:p>
            <a:pPr defTabSz="457200">
              <a:lnSpc>
                <a:spcPct val="100000"/>
              </a:lnSpc>
              <a:spcBef>
                <a:spcPts val="600"/>
              </a:spcBef>
              <a:spcAft>
                <a:spcPts val="600"/>
              </a:spcAft>
              <a:defRPr/>
            </a:pPr>
            <a:r>
              <a:rPr lang="en-US" sz="2400" dirty="0">
                <a:latin typeface="Palatino Linotype"/>
              </a:rPr>
              <a:t>Approved external devices may not access the internet nor store/save information unless authorized by NJDOE. Guidance for the use of third-party assistive technology is available on the </a:t>
            </a:r>
            <a:r>
              <a:rPr lang="en-US" sz="2400" dirty="0">
                <a:latin typeface="Palatino Linotype"/>
                <a:hlinkClick r:id="rId3"/>
              </a:rPr>
              <a:t>New Jersey Assessment Resource Center</a:t>
            </a:r>
            <a:r>
              <a:rPr lang="en-US" sz="2400" dirty="0">
                <a:latin typeface="Palatino Linotype"/>
              </a:rPr>
              <a:t> under &gt; </a:t>
            </a:r>
            <a:r>
              <a:rPr lang="en-US" sz="2400" b="1" dirty="0">
                <a:latin typeface="Palatino Linotype"/>
              </a:rPr>
              <a:t>Educator Resources &gt; Test Administration Resources &gt; Forms</a:t>
            </a:r>
            <a:r>
              <a:rPr lang="en-US" sz="2400" dirty="0">
                <a:latin typeface="Palatino Linotype"/>
              </a:rPr>
              <a:t>.</a:t>
            </a:r>
            <a:endParaRPr lang="en-US" dirty="0"/>
          </a:p>
          <a:p>
            <a:pPr defTabSz="457200">
              <a:lnSpc>
                <a:spcPct val="100000"/>
              </a:lnSpc>
              <a:spcBef>
                <a:spcPts val="600"/>
              </a:spcBef>
              <a:spcAft>
                <a:spcPts val="600"/>
              </a:spcAft>
              <a:defRPr/>
            </a:pPr>
            <a:r>
              <a:rPr lang="en-US" sz="2400" dirty="0">
                <a:latin typeface="Palatino Linotype"/>
              </a:rPr>
              <a:t>Timing device.</a:t>
            </a:r>
          </a:p>
          <a:p>
            <a:pPr defTabSz="457200">
              <a:lnSpc>
                <a:spcPct val="100000"/>
              </a:lnSpc>
              <a:spcBef>
                <a:spcPts val="600"/>
              </a:spcBef>
              <a:spcAft>
                <a:spcPts val="600"/>
              </a:spcAft>
              <a:defRPr/>
            </a:pPr>
            <a:r>
              <a:rPr lang="en-US" sz="2400" dirty="0">
                <a:latin typeface="Palatino Linotype"/>
              </a:rPr>
              <a:t>Flip chart or board.</a:t>
            </a:r>
          </a:p>
          <a:p>
            <a:pPr defTabSz="457200">
              <a:lnSpc>
                <a:spcPct val="100000"/>
              </a:lnSpc>
              <a:spcBef>
                <a:spcPct val="50000"/>
              </a:spcBef>
              <a:defRPr/>
            </a:pPr>
            <a:r>
              <a:rPr lang="en-US" sz="2400" dirty="0">
                <a:latin typeface="Palatino Linotype"/>
                <a:cs typeface="Calibri"/>
              </a:rPr>
              <a:t>“Testing Do Not Disturb” signs (see Appendix C in the TAM).</a:t>
            </a:r>
          </a:p>
        </p:txBody>
      </p:sp>
      <p:sp>
        <p:nvSpPr>
          <p:cNvPr id="4" name="Slide Number Placeholder 4">
            <a:extLst>
              <a:ext uri="{FF2B5EF4-FFF2-40B4-BE49-F238E27FC236}">
                <a16:creationId xmlns:a16="http://schemas.microsoft.com/office/drawing/2014/main" id="{A39C5923-91E0-30BF-7D1B-212D0F516749}"/>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119</a:t>
            </a:fld>
            <a:endParaRPr lang="en-US" sz="1400" dirty="0">
              <a:solidFill>
                <a:schemeClr val="bg1"/>
              </a:solidFill>
            </a:endParaRPr>
          </a:p>
        </p:txBody>
      </p:sp>
    </p:spTree>
    <p:extLst>
      <p:ext uri="{BB962C8B-B14F-4D97-AF65-F5344CB8AC3E}">
        <p14:creationId xmlns:p14="http://schemas.microsoft.com/office/powerpoint/2010/main" val="3100110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4DE76FD-0911-4650-9D9A-56E1EDAE9F6D}"/>
              </a:ext>
            </a:extLst>
          </p:cNvPr>
          <p:cNvSpPr>
            <a:spLocks noGrp="1"/>
          </p:cNvSpPr>
          <p:nvPr>
            <p:ph type="title"/>
          </p:nvPr>
        </p:nvSpPr>
        <p:spPr>
          <a:xfrm>
            <a:off x="1233394" y="235678"/>
            <a:ext cx="10096959" cy="747579"/>
          </a:xfrm>
        </p:spPr>
        <p:txBody>
          <a:bodyPr>
            <a:noAutofit/>
          </a:bodyPr>
          <a:lstStyle/>
          <a:p>
            <a:pPr>
              <a:tabLst>
                <a:tab pos="9204325" algn="l"/>
              </a:tabLst>
            </a:pPr>
            <a:r>
              <a:rPr lang="en-US" sz="3200" dirty="0">
                <a:solidFill>
                  <a:srgbClr val="1F4E79"/>
                </a:solidFill>
                <a:latin typeface="Palatino Linotype"/>
              </a:rPr>
              <a:t>Graduation Assessment Requirement</a:t>
            </a:r>
            <a:br>
              <a:rPr lang="en-US" sz="3200" dirty="0">
                <a:latin typeface="Palatino Linotype"/>
              </a:rPr>
            </a:br>
            <a:r>
              <a:rPr lang="en-US" sz="3200" dirty="0">
                <a:solidFill>
                  <a:srgbClr val="1F497D"/>
                </a:solidFill>
                <a:latin typeface="Palatino Linotype"/>
              </a:rPr>
              <a:t>Classes of 2024 and 2025 (2 of 6)</a:t>
            </a:r>
          </a:p>
        </p:txBody>
      </p:sp>
      <p:graphicFrame>
        <p:nvGraphicFramePr>
          <p:cNvPr id="13" name="Table 12">
            <a:extLst>
              <a:ext uri="{FF2B5EF4-FFF2-40B4-BE49-F238E27FC236}">
                <a16:creationId xmlns:a16="http://schemas.microsoft.com/office/drawing/2014/main" id="{50BCB077-4074-4C13-9BF4-8C11E1888CDB}"/>
              </a:ext>
            </a:extLst>
          </p:cNvPr>
          <p:cNvGraphicFramePr>
            <a:graphicFrameLocks noGrp="1"/>
          </p:cNvGraphicFramePr>
          <p:nvPr>
            <p:extLst>
              <p:ext uri="{D42A27DB-BD31-4B8C-83A1-F6EECF244321}">
                <p14:modId xmlns:p14="http://schemas.microsoft.com/office/powerpoint/2010/main" val="3657712259"/>
              </p:ext>
            </p:extLst>
          </p:nvPr>
        </p:nvGraphicFramePr>
        <p:xfrm>
          <a:off x="435006" y="1691068"/>
          <a:ext cx="10359697" cy="1454461"/>
        </p:xfrm>
        <a:graphic>
          <a:graphicData uri="http://schemas.openxmlformats.org/drawingml/2006/table">
            <a:tbl>
              <a:tblPr firstRow="1">
                <a:tableStyleId>{21E4AEA4-8DFA-4A89-87EB-49C32662AFE0}</a:tableStyleId>
              </a:tblPr>
              <a:tblGrid>
                <a:gridCol w="10359697">
                  <a:extLst>
                    <a:ext uri="{9D8B030D-6E8A-4147-A177-3AD203B41FA5}">
                      <a16:colId xmlns:a16="http://schemas.microsoft.com/office/drawing/2014/main" val="1297899006"/>
                    </a:ext>
                  </a:extLst>
                </a:gridCol>
              </a:tblGrid>
              <a:tr h="3034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FFFF"/>
                          </a:solidFill>
                          <a:effectLst/>
                          <a:latin typeface="+mj-lt"/>
                          <a:ea typeface="Calibri" panose="020F0502020204030204" pitchFamily="34" charset="0"/>
                          <a:cs typeface="Times New Roman"/>
                        </a:rPr>
                        <a:t>First Pathway—NJGPA</a:t>
                      </a:r>
                      <a:endParaRPr lang="en-US" sz="3200" dirty="0">
                        <a:effectLst/>
                        <a:latin typeface="+mj-lt"/>
                        <a:ea typeface="Calibri" panose="020F0502020204030204" pitchFamily="34" charset="0"/>
                        <a:cs typeface="Times New Roman"/>
                      </a:endParaRPr>
                    </a:p>
                  </a:txBody>
                  <a:tcPr marL="64135" marR="641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extLst>
                  <a:ext uri="{0D108BD9-81ED-4DB2-BD59-A6C34878D82A}">
                    <a16:rowId xmlns:a16="http://schemas.microsoft.com/office/drawing/2014/main" val="3042562121"/>
                  </a:ext>
                </a:extLst>
              </a:tr>
              <a:tr h="966781">
                <a:tc>
                  <a:txBody>
                    <a:bodyPr/>
                    <a:lstStyle/>
                    <a:p>
                      <a:pPr marL="0" marR="0" algn="ctr">
                        <a:spcBef>
                          <a:spcPts val="0"/>
                        </a:spcBef>
                        <a:spcAft>
                          <a:spcPts val="0"/>
                        </a:spcAft>
                      </a:pPr>
                      <a:r>
                        <a:rPr lang="en-US" sz="2300" b="0" i="0" dirty="0">
                          <a:solidFill>
                            <a:schemeClr val="tx1"/>
                          </a:solidFill>
                          <a:effectLst/>
                          <a:latin typeface="+mj-lt"/>
                          <a:ea typeface="Calibri" panose="020F0502020204030204" pitchFamily="34" charset="0"/>
                          <a:cs typeface="Times New Roman"/>
                        </a:rPr>
                        <a:t>Demonstrate proficiency on The New Jersey Graduation Proficiency Assessment in Grade 11.</a:t>
                      </a:r>
                      <a:endParaRPr lang="en-US" sz="2300" b="1" i="0" dirty="0">
                        <a:solidFill>
                          <a:srgbClr val="0070C0"/>
                        </a:solidFill>
                        <a:effectLst/>
                        <a:latin typeface="+mj-lt"/>
                        <a:ea typeface="Calibri" panose="020F0502020204030204" pitchFamily="34" charset="0"/>
                        <a:cs typeface="Times New Roman"/>
                      </a:endParaRPr>
                    </a:p>
                  </a:txBody>
                  <a:tcPr marL="64135" marR="641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7854079"/>
                  </a:ext>
                </a:extLst>
              </a:tr>
            </a:tbl>
          </a:graphicData>
        </a:graphic>
      </p:graphicFrame>
      <p:graphicFrame>
        <p:nvGraphicFramePr>
          <p:cNvPr id="16" name="Table 15">
            <a:extLst>
              <a:ext uri="{FF2B5EF4-FFF2-40B4-BE49-F238E27FC236}">
                <a16:creationId xmlns:a16="http://schemas.microsoft.com/office/drawing/2014/main" id="{3D2D0823-71D5-4721-9B92-CEBA5D6CCF75}"/>
              </a:ext>
            </a:extLst>
          </p:cNvPr>
          <p:cNvGraphicFramePr>
            <a:graphicFrameLocks noGrp="1"/>
          </p:cNvGraphicFramePr>
          <p:nvPr>
            <p:extLst>
              <p:ext uri="{D42A27DB-BD31-4B8C-83A1-F6EECF244321}">
                <p14:modId xmlns:p14="http://schemas.microsoft.com/office/powerpoint/2010/main" val="1257147529"/>
              </p:ext>
            </p:extLst>
          </p:nvPr>
        </p:nvGraphicFramePr>
        <p:xfrm>
          <a:off x="435002" y="3143642"/>
          <a:ext cx="10359697" cy="1890562"/>
        </p:xfrm>
        <a:graphic>
          <a:graphicData uri="http://schemas.openxmlformats.org/drawingml/2006/table">
            <a:tbl>
              <a:tblPr firstRow="1">
                <a:tableStyleId>{21E4AEA4-8DFA-4A89-87EB-49C32662AFE0}</a:tableStyleId>
              </a:tblPr>
              <a:tblGrid>
                <a:gridCol w="5174991">
                  <a:extLst>
                    <a:ext uri="{9D8B030D-6E8A-4147-A177-3AD203B41FA5}">
                      <a16:colId xmlns:a16="http://schemas.microsoft.com/office/drawing/2014/main" val="1949371056"/>
                    </a:ext>
                  </a:extLst>
                </a:gridCol>
                <a:gridCol w="5184706">
                  <a:extLst>
                    <a:ext uri="{9D8B030D-6E8A-4147-A177-3AD203B41FA5}">
                      <a16:colId xmlns:a16="http://schemas.microsoft.com/office/drawing/2014/main" val="4200027718"/>
                    </a:ext>
                  </a:extLst>
                </a:gridCol>
              </a:tblGrid>
              <a:tr h="718202">
                <a:tc>
                  <a:txBody>
                    <a:bodyPr/>
                    <a:lstStyle/>
                    <a:p>
                      <a:pPr marL="0" marR="0" algn="ctr">
                        <a:spcBef>
                          <a:spcPts val="0"/>
                        </a:spcBef>
                        <a:spcAft>
                          <a:spcPts val="0"/>
                        </a:spcAft>
                      </a:pPr>
                      <a:r>
                        <a:rPr lang="en-US" sz="2400" b="1" dirty="0">
                          <a:solidFill>
                            <a:schemeClr val="bg1"/>
                          </a:solidFill>
                          <a:effectLst/>
                          <a:latin typeface="+mj-lt"/>
                          <a:ea typeface="Calibri" panose="020F0502020204030204" pitchFamily="34" charset="0"/>
                          <a:cs typeface="Times New Roman"/>
                        </a:rPr>
                        <a:t>ELA</a:t>
                      </a:r>
                      <a:endParaRPr lang="en-US" sz="2400" dirty="0">
                        <a:solidFill>
                          <a:schemeClr val="bg1"/>
                        </a:solidFill>
                        <a:effectLst/>
                        <a:latin typeface="+mj-lt"/>
                        <a:ea typeface="Calibri" panose="020F0502020204030204" pitchFamily="34" charset="0"/>
                        <a:cs typeface="Times New Roman"/>
                      </a:endParaRPr>
                    </a:p>
                  </a:txBody>
                  <a:tcPr marL="64135" marR="641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tc>
                  <a:txBody>
                    <a:bodyPr/>
                    <a:lstStyle/>
                    <a:p>
                      <a:pPr marL="0" marR="0" algn="ctr">
                        <a:spcBef>
                          <a:spcPts val="0"/>
                        </a:spcBef>
                        <a:spcAft>
                          <a:spcPts val="0"/>
                        </a:spcAft>
                      </a:pPr>
                      <a:r>
                        <a:rPr lang="en-US" sz="2400" b="1" dirty="0">
                          <a:solidFill>
                            <a:schemeClr val="bg1"/>
                          </a:solidFill>
                          <a:effectLst/>
                          <a:latin typeface="+mj-lt"/>
                          <a:ea typeface="Calibri" panose="020F0502020204030204" pitchFamily="34" charset="0"/>
                          <a:cs typeface="Times New Roman"/>
                        </a:rPr>
                        <a:t>Mathematics</a:t>
                      </a:r>
                      <a:endParaRPr lang="en-US" sz="2400" dirty="0">
                        <a:solidFill>
                          <a:schemeClr val="bg1"/>
                        </a:solidFill>
                        <a:effectLst/>
                        <a:latin typeface="+mj-lt"/>
                        <a:ea typeface="Calibri" panose="020F0502020204030204" pitchFamily="34" charset="0"/>
                        <a:cs typeface="Times New Roman"/>
                      </a:endParaRPr>
                    </a:p>
                  </a:txBody>
                  <a:tcPr marL="64135" marR="641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extLst>
                  <a:ext uri="{0D108BD9-81ED-4DB2-BD59-A6C34878D82A}">
                    <a16:rowId xmlns:a16="http://schemas.microsoft.com/office/drawing/2014/main" val="1622711133"/>
                  </a:ext>
                </a:extLst>
              </a:tr>
              <a:tr h="1172360">
                <a:tc>
                  <a:txBody>
                    <a:bodyPr/>
                    <a:lstStyle/>
                    <a:p>
                      <a:pPr marL="0" marR="0" algn="ctr">
                        <a:spcBef>
                          <a:spcPts val="0"/>
                        </a:spcBef>
                        <a:spcAft>
                          <a:spcPts val="0"/>
                        </a:spcAft>
                      </a:pPr>
                      <a:r>
                        <a:rPr lang="en-US" sz="2300" b="0" dirty="0">
                          <a:solidFill>
                            <a:schemeClr val="tx1"/>
                          </a:solidFill>
                          <a:effectLst/>
                          <a:latin typeface="+mj-lt"/>
                          <a:ea typeface="Calibri" panose="020F0502020204030204" pitchFamily="34" charset="0"/>
                          <a:cs typeface="Times New Roman"/>
                        </a:rPr>
                        <a:t>New Jersey Graduation Proficiency Assessment—ELA</a:t>
                      </a:r>
                      <a:r>
                        <a:rPr lang="en-US" sz="2300" b="0" i="0" kern="1200" dirty="0">
                          <a:solidFill>
                            <a:schemeClr val="dk1"/>
                          </a:solidFill>
                          <a:effectLst/>
                          <a:latin typeface="+mn-lt"/>
                          <a:ea typeface="+mn-ea"/>
                          <a:cs typeface="+mn-cs"/>
                        </a:rPr>
                        <a:t> ≥ 725 (Graduation Ready)</a:t>
                      </a:r>
                      <a:endParaRPr lang="en-US" sz="2300" b="0" dirty="0">
                        <a:solidFill>
                          <a:schemeClr val="tx1"/>
                        </a:solidFill>
                        <a:effectLst/>
                        <a:latin typeface="+mj-lt"/>
                        <a:ea typeface="Calibri" panose="020F0502020204030204" pitchFamily="34" charset="0"/>
                        <a:cs typeface="Times New Roman" panose="02020603050405020304" pitchFamily="18" charset="0"/>
                      </a:endParaRPr>
                    </a:p>
                  </a:txBody>
                  <a:tcPr marL="64135" marR="641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2540" algn="ctr">
                        <a:lnSpc>
                          <a:spcPct val="100000"/>
                        </a:lnSpc>
                        <a:spcBef>
                          <a:spcPts val="0"/>
                        </a:spcBef>
                        <a:spcAft>
                          <a:spcPts val="0"/>
                        </a:spcAft>
                      </a:pPr>
                      <a:r>
                        <a:rPr lang="en-US" sz="2300" dirty="0">
                          <a:solidFill>
                            <a:schemeClr val="tx1"/>
                          </a:solidFill>
                          <a:effectLst/>
                          <a:latin typeface="+mj-lt"/>
                          <a:ea typeface="Calibri" panose="020F0502020204030204" pitchFamily="34" charset="0"/>
                          <a:cs typeface="Times New Roman"/>
                        </a:rPr>
                        <a:t>New Jersey Graduation Proficiency Assessment—Mathematics </a:t>
                      </a:r>
                      <a:r>
                        <a:rPr lang="en-US" sz="2300" b="0" i="0" kern="1200" dirty="0">
                          <a:solidFill>
                            <a:schemeClr val="dk1"/>
                          </a:solidFill>
                          <a:effectLst/>
                          <a:latin typeface="+mn-lt"/>
                          <a:ea typeface="+mn-ea"/>
                          <a:cs typeface="+mn-cs"/>
                        </a:rPr>
                        <a:t>≥ 725 (Graduation Ready)</a:t>
                      </a:r>
                      <a:endParaRPr lang="en-US" sz="2300" dirty="0">
                        <a:solidFill>
                          <a:schemeClr val="tx1"/>
                        </a:solidFill>
                        <a:effectLst/>
                        <a:latin typeface="+mj-lt"/>
                        <a:ea typeface="Calibri" panose="020F0502020204030204" pitchFamily="34" charset="0"/>
                        <a:cs typeface="Times New Roman"/>
                      </a:endParaRPr>
                    </a:p>
                  </a:txBody>
                  <a:tcPr marL="64135" marR="641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51162450"/>
                  </a:ext>
                </a:extLst>
              </a:tr>
            </a:tbl>
          </a:graphicData>
        </a:graphic>
      </p:graphicFrame>
      <p:sp>
        <p:nvSpPr>
          <p:cNvPr id="2" name="Slide Number Placeholder 4">
            <a:extLst>
              <a:ext uri="{FF2B5EF4-FFF2-40B4-BE49-F238E27FC236}">
                <a16:creationId xmlns:a16="http://schemas.microsoft.com/office/drawing/2014/main" id="{53CBC115-B848-1C38-6029-85777050196B}"/>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12</a:t>
            </a:fld>
            <a:endParaRPr lang="en-US" sz="1400" dirty="0">
              <a:solidFill>
                <a:schemeClr val="bg1"/>
              </a:solidFill>
            </a:endParaRPr>
          </a:p>
        </p:txBody>
      </p:sp>
    </p:spTree>
    <p:extLst>
      <p:ext uri="{BB962C8B-B14F-4D97-AF65-F5344CB8AC3E}">
        <p14:creationId xmlns:p14="http://schemas.microsoft.com/office/powerpoint/2010/main" val="168366086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5AE33-9597-4DE1-B43F-C5E95635D1E7}"/>
              </a:ext>
            </a:extLst>
          </p:cNvPr>
          <p:cNvSpPr>
            <a:spLocks noGrp="1"/>
          </p:cNvSpPr>
          <p:nvPr>
            <p:ph type="title"/>
          </p:nvPr>
        </p:nvSpPr>
        <p:spPr/>
        <p:txBody>
          <a:bodyPr/>
          <a:lstStyle/>
          <a:p>
            <a:r>
              <a:rPr lang="en-US" sz="4000" dirty="0">
                <a:solidFill>
                  <a:srgbClr val="1F4E79"/>
                </a:solidFill>
              </a:rPr>
              <a:t>Auditing Test Materials (1 of 2)</a:t>
            </a:r>
          </a:p>
        </p:txBody>
      </p:sp>
      <p:sp>
        <p:nvSpPr>
          <p:cNvPr id="3" name="Content Placeholder 2">
            <a:extLst>
              <a:ext uri="{FF2B5EF4-FFF2-40B4-BE49-F238E27FC236}">
                <a16:creationId xmlns:a16="http://schemas.microsoft.com/office/drawing/2014/main" id="{859ABA29-0A38-4027-9804-85E8B91259B5}"/>
              </a:ext>
            </a:extLst>
          </p:cNvPr>
          <p:cNvSpPr>
            <a:spLocks noGrp="1"/>
          </p:cNvSpPr>
          <p:nvPr>
            <p:ph type="body" sz="quarter" idx="11"/>
          </p:nvPr>
        </p:nvSpPr>
        <p:spPr>
          <a:xfrm>
            <a:off x="171450" y="1126475"/>
            <a:ext cx="11833315" cy="5013068"/>
          </a:xfrm>
        </p:spPr>
        <p:txBody>
          <a:bodyPr vert="horz" lIns="91440" tIns="45720" rIns="91440" bIns="45720" rtlCol="0" anchor="t">
            <a:noAutofit/>
          </a:bodyPr>
          <a:lstStyle/>
          <a:p>
            <a:pPr marL="0" indent="0">
              <a:lnSpc>
                <a:spcPct val="100000"/>
              </a:lnSpc>
              <a:spcBef>
                <a:spcPts val="600"/>
              </a:spcBef>
              <a:spcAft>
                <a:spcPts val="600"/>
              </a:spcAft>
              <a:buNone/>
            </a:pPr>
            <a:r>
              <a:rPr lang="en-US" sz="1600" b="1" dirty="0">
                <a:latin typeface="Palatino Linotype"/>
              </a:rPr>
              <a:t>Upon receipt of test materials, DTC must (</a:t>
            </a:r>
            <a:r>
              <a:rPr lang="en-US" sz="1600" b="1" dirty="0">
                <a:latin typeface="Palatino Linotype"/>
                <a:cs typeface="Calibri"/>
              </a:rPr>
              <a:t>please refer to Section 3.6 in the TCM for additional guidance)</a:t>
            </a:r>
            <a:r>
              <a:rPr lang="en-US" sz="1600" b="1" dirty="0">
                <a:latin typeface="Palatino Linotype"/>
              </a:rPr>
              <a:t>:</a:t>
            </a:r>
          </a:p>
          <a:p>
            <a:pPr marL="457200" indent="-457200">
              <a:lnSpc>
                <a:spcPct val="100000"/>
              </a:lnSpc>
              <a:spcBef>
                <a:spcPts val="600"/>
              </a:spcBef>
              <a:spcAft>
                <a:spcPts val="600"/>
              </a:spcAft>
              <a:buFont typeface="+mj-lt"/>
              <a:buAutoNum type="arabicPeriod"/>
            </a:pPr>
            <a:r>
              <a:rPr lang="en-US" sz="1600" dirty="0">
                <a:latin typeface="Palatino Linotype"/>
              </a:rPr>
              <a:t>Remove the packing list, Chain of Custody form and Test Coordinator Kit from Box 1.</a:t>
            </a:r>
            <a:endParaRPr lang="en-US" sz="1600" dirty="0">
              <a:cs typeface="Calibri"/>
            </a:endParaRPr>
          </a:p>
          <a:p>
            <a:pPr marL="457200" indent="-457200">
              <a:lnSpc>
                <a:spcPct val="100000"/>
              </a:lnSpc>
              <a:spcBef>
                <a:spcPts val="600"/>
              </a:spcBef>
              <a:spcAft>
                <a:spcPts val="600"/>
              </a:spcAft>
              <a:buFont typeface="+mj-lt"/>
              <a:buAutoNum type="arabicPeriod"/>
            </a:pPr>
            <a:r>
              <a:rPr lang="en-US" sz="1600" dirty="0">
                <a:latin typeface="Palatino Linotype"/>
              </a:rPr>
              <a:t>Inventory materials immediately to verify that all materials have been included and are not damaged or missing.</a:t>
            </a:r>
            <a:endParaRPr lang="en-US" sz="1600" dirty="0">
              <a:latin typeface="Palatino Linotype"/>
              <a:cs typeface="Calibri"/>
            </a:endParaRPr>
          </a:p>
          <a:p>
            <a:pPr marL="457200" indent="-457200">
              <a:lnSpc>
                <a:spcPct val="100000"/>
              </a:lnSpc>
              <a:spcBef>
                <a:spcPts val="600"/>
              </a:spcBef>
              <a:spcAft>
                <a:spcPts val="600"/>
              </a:spcAft>
              <a:buFont typeface="+mj-lt"/>
              <a:buAutoNum type="arabicPeriod"/>
            </a:pPr>
            <a:r>
              <a:rPr lang="en-US" sz="1600" dirty="0">
                <a:latin typeface="Palatino Linotype"/>
              </a:rPr>
              <a:t>Count each secure paper-based test kit without opening it.</a:t>
            </a:r>
            <a:r>
              <a:rPr lang="en-US" sz="1600" dirty="0"/>
              <a:t> </a:t>
            </a:r>
            <a:r>
              <a:rPr lang="en-US" sz="1600" b="1" dirty="0">
                <a:latin typeface="Palatino Linotype"/>
              </a:rPr>
              <a:t>Do not </a:t>
            </a:r>
            <a:r>
              <a:rPr lang="en-US" sz="1600" dirty="0">
                <a:latin typeface="Palatino Linotype"/>
              </a:rPr>
              <a:t>open shrink wrapping until </a:t>
            </a:r>
            <a:r>
              <a:rPr lang="en-US" sz="1600" b="1" dirty="0">
                <a:latin typeface="Palatino Linotype"/>
              </a:rPr>
              <a:t>two school days </a:t>
            </a:r>
            <a:r>
              <a:rPr lang="en-US" sz="1600" dirty="0">
                <a:latin typeface="Palatino Linotype"/>
              </a:rPr>
              <a:t>before testing.</a:t>
            </a:r>
            <a:endParaRPr lang="en-US" sz="1600" dirty="0">
              <a:latin typeface="Palatino Linotype"/>
              <a:cs typeface="Calibri"/>
            </a:endParaRPr>
          </a:p>
          <a:p>
            <a:pPr marL="457200" indent="-457200">
              <a:lnSpc>
                <a:spcPct val="100000"/>
              </a:lnSpc>
              <a:spcBef>
                <a:spcPts val="600"/>
              </a:spcBef>
              <a:spcAft>
                <a:spcPts val="600"/>
              </a:spcAft>
              <a:buFont typeface="+mj-lt"/>
              <a:buAutoNum type="arabicPeriod"/>
            </a:pPr>
            <a:r>
              <a:rPr lang="en-US" sz="1600" dirty="0">
                <a:latin typeface="Palatino Linotype"/>
              </a:rPr>
              <a:t>Secure materials in locked storage with limited access.</a:t>
            </a:r>
          </a:p>
          <a:p>
            <a:pPr marL="457200" lvl="1" indent="0">
              <a:lnSpc>
                <a:spcPct val="100000"/>
              </a:lnSpc>
              <a:spcBef>
                <a:spcPts val="600"/>
              </a:spcBef>
              <a:spcAft>
                <a:spcPts val="600"/>
              </a:spcAft>
              <a:buNone/>
            </a:pPr>
            <a:r>
              <a:rPr lang="en-US" sz="1600" b="1" dirty="0"/>
              <a:t>Note: </a:t>
            </a:r>
            <a:r>
              <a:rPr lang="en-US" sz="1600" dirty="0"/>
              <a:t>When transferring secure materials to the STCs, both the DTC and STC are expected to initial the District Chain-of Custody Form for Initial Shipment. Record the date and time of the transfer as well.</a:t>
            </a:r>
            <a:endParaRPr lang="en-US" sz="1600" dirty="0">
              <a:latin typeface="Palatino Linotype"/>
              <a:cs typeface="Calibri"/>
            </a:endParaRPr>
          </a:p>
          <a:p>
            <a:pPr marL="457200" indent="-457200">
              <a:lnSpc>
                <a:spcPct val="100000"/>
              </a:lnSpc>
              <a:spcBef>
                <a:spcPts val="600"/>
              </a:spcBef>
              <a:spcAft>
                <a:spcPts val="600"/>
              </a:spcAft>
              <a:buFont typeface="+mj-lt"/>
              <a:buAutoNum type="arabicPeriod"/>
            </a:pPr>
            <a:r>
              <a:rPr lang="en-US" sz="1600" dirty="0">
                <a:latin typeface="Palatino Linotype"/>
              </a:rPr>
              <a:t>Order additional materials, if necessary.</a:t>
            </a:r>
            <a:endParaRPr lang="en-US" sz="1600" dirty="0">
              <a:latin typeface="Palatino Linotype"/>
              <a:cs typeface="Calibri"/>
            </a:endParaRPr>
          </a:p>
          <a:p>
            <a:pPr marL="457200" indent="-457200">
              <a:lnSpc>
                <a:spcPct val="100000"/>
              </a:lnSpc>
              <a:spcBef>
                <a:spcPts val="600"/>
              </a:spcBef>
              <a:spcAft>
                <a:spcPts val="600"/>
              </a:spcAft>
              <a:buFont typeface="+mj-lt"/>
              <a:buAutoNum type="arabicPeriod"/>
            </a:pPr>
            <a:r>
              <a:rPr lang="en-US" sz="1600" dirty="0">
                <a:latin typeface="Palatino Linotype"/>
              </a:rPr>
              <a:t>Keep the shipping boxes to return Non-Scorable materials to Pearson (ELA/Mathematics) or Measurement Incorporated (NJSLA-Science) after testing is completed. </a:t>
            </a:r>
            <a:r>
              <a:rPr lang="en-US" sz="1600" b="1" dirty="0">
                <a:latin typeface="Palatino Linotype"/>
              </a:rPr>
              <a:t>You must ensure that these shipments are sent to the appropriate vendor.</a:t>
            </a:r>
            <a:endParaRPr lang="en-US" sz="1600" b="1" dirty="0">
              <a:latin typeface="Palatino Linotype"/>
              <a:cs typeface="Calibri"/>
            </a:endParaRPr>
          </a:p>
          <a:p>
            <a:pPr marL="457200" indent="-457200">
              <a:lnSpc>
                <a:spcPct val="100000"/>
              </a:lnSpc>
              <a:spcBef>
                <a:spcPts val="600"/>
              </a:spcBef>
              <a:spcAft>
                <a:spcPts val="600"/>
              </a:spcAft>
              <a:buFont typeface="+mj-lt"/>
              <a:buAutoNum type="arabicPeriod"/>
            </a:pPr>
            <a:r>
              <a:rPr lang="en-US" sz="1600" dirty="0">
                <a:latin typeface="Palatino Linotype"/>
              </a:rPr>
              <a:t>Report any contaminated, damaged, or missing materials using the District Return Form. Also, please contact the NJSLA/NJGPA  support helpline immediately regarding any missing/damaged materials: 888-705-9416 (follow phone prompts).</a:t>
            </a:r>
          </a:p>
        </p:txBody>
      </p:sp>
      <p:sp>
        <p:nvSpPr>
          <p:cNvPr id="4" name="Slide Number Placeholder 4">
            <a:extLst>
              <a:ext uri="{FF2B5EF4-FFF2-40B4-BE49-F238E27FC236}">
                <a16:creationId xmlns:a16="http://schemas.microsoft.com/office/drawing/2014/main" id="{C6759FEF-0A7E-FADB-2A90-CD6ABE9E14DE}"/>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120</a:t>
            </a:fld>
            <a:endParaRPr lang="en-US" sz="1400" dirty="0">
              <a:solidFill>
                <a:schemeClr val="bg1"/>
              </a:solidFill>
            </a:endParaRPr>
          </a:p>
        </p:txBody>
      </p:sp>
    </p:spTree>
    <p:extLst>
      <p:ext uri="{BB962C8B-B14F-4D97-AF65-F5344CB8AC3E}">
        <p14:creationId xmlns:p14="http://schemas.microsoft.com/office/powerpoint/2010/main" val="321125334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5AE33-9597-4DE1-B43F-C5E95635D1E7}"/>
              </a:ext>
            </a:extLst>
          </p:cNvPr>
          <p:cNvSpPr>
            <a:spLocks noGrp="1"/>
          </p:cNvSpPr>
          <p:nvPr>
            <p:ph type="title"/>
          </p:nvPr>
        </p:nvSpPr>
        <p:spPr/>
        <p:txBody>
          <a:bodyPr/>
          <a:lstStyle/>
          <a:p>
            <a:r>
              <a:rPr lang="en-US" sz="4000" dirty="0">
                <a:solidFill>
                  <a:srgbClr val="1F4E79"/>
                </a:solidFill>
              </a:rPr>
              <a:t>Auditing Test Materials (2 of 2)</a:t>
            </a:r>
          </a:p>
        </p:txBody>
      </p:sp>
      <p:sp>
        <p:nvSpPr>
          <p:cNvPr id="3" name="Content Placeholder 2">
            <a:extLst>
              <a:ext uri="{FF2B5EF4-FFF2-40B4-BE49-F238E27FC236}">
                <a16:creationId xmlns:a16="http://schemas.microsoft.com/office/drawing/2014/main" id="{859ABA29-0A38-4027-9804-85E8B91259B5}"/>
              </a:ext>
            </a:extLst>
          </p:cNvPr>
          <p:cNvSpPr>
            <a:spLocks noGrp="1"/>
          </p:cNvSpPr>
          <p:nvPr>
            <p:ph type="body" sz="quarter" idx="11"/>
          </p:nvPr>
        </p:nvSpPr>
        <p:spPr>
          <a:xfrm>
            <a:off x="171450" y="1126475"/>
            <a:ext cx="11807189" cy="4899675"/>
          </a:xfrm>
        </p:spPr>
        <p:txBody>
          <a:bodyPr vert="horz" lIns="91440" tIns="45720" rIns="91440" bIns="45720" rtlCol="0" anchor="t">
            <a:noAutofit/>
          </a:bodyPr>
          <a:lstStyle/>
          <a:p>
            <a:pPr>
              <a:lnSpc>
                <a:spcPct val="100000"/>
              </a:lnSpc>
              <a:spcBef>
                <a:spcPts val="1200"/>
              </a:spcBef>
              <a:spcAft>
                <a:spcPts val="600"/>
              </a:spcAft>
            </a:pPr>
            <a:r>
              <a:rPr lang="en-US" sz="2400" dirty="0">
                <a:latin typeface="Palatino Linotype"/>
              </a:rPr>
              <a:t>Only users with the DTC roles can order additional test materials.</a:t>
            </a:r>
          </a:p>
          <a:p>
            <a:pPr>
              <a:lnSpc>
                <a:spcPct val="100000"/>
              </a:lnSpc>
              <a:spcBef>
                <a:spcPts val="1200"/>
              </a:spcBef>
              <a:spcAft>
                <a:spcPts val="600"/>
              </a:spcAft>
            </a:pPr>
            <a:r>
              <a:rPr lang="en-US" sz="2400" dirty="0">
                <a:latin typeface="Palatino Linotype"/>
              </a:rPr>
              <a:t>Do not submit additional orders </a:t>
            </a:r>
            <a:r>
              <a:rPr lang="en-US" sz="2400" b="1" dirty="0">
                <a:latin typeface="Palatino Linotype"/>
              </a:rPr>
              <a:t>prior to verifying </a:t>
            </a:r>
            <a:r>
              <a:rPr lang="en-US" sz="2400" dirty="0">
                <a:latin typeface="Palatino Linotype"/>
              </a:rPr>
              <a:t>initial shipment of test materials.</a:t>
            </a:r>
          </a:p>
          <a:p>
            <a:pPr>
              <a:lnSpc>
                <a:spcPct val="100000"/>
              </a:lnSpc>
              <a:spcBef>
                <a:spcPts val="1200"/>
              </a:spcBef>
              <a:spcAft>
                <a:spcPts val="600"/>
              </a:spcAft>
            </a:pPr>
            <a:r>
              <a:rPr lang="en-US" sz="2400" dirty="0">
                <a:latin typeface="Palatino Linotype"/>
              </a:rPr>
              <a:t>Please allow three to five business days to receive materials after NJDOE reviews and approves the additional order.</a:t>
            </a:r>
            <a:endParaRPr lang="en-US" sz="2400" dirty="0">
              <a:latin typeface="Palatino Linotype"/>
              <a:cs typeface="Calibri"/>
            </a:endParaRPr>
          </a:p>
          <a:p>
            <a:pPr>
              <a:lnSpc>
                <a:spcPct val="100000"/>
              </a:lnSpc>
              <a:spcBef>
                <a:spcPts val="1200"/>
              </a:spcBef>
              <a:spcAft>
                <a:spcPts val="600"/>
              </a:spcAft>
            </a:pPr>
            <a:r>
              <a:rPr lang="en-US" sz="2400" dirty="0">
                <a:latin typeface="Palatino Linotype"/>
              </a:rPr>
              <a:t>All orders are shipped to your LEA’s central office.</a:t>
            </a:r>
            <a:endParaRPr lang="en-US" sz="2400" dirty="0">
              <a:latin typeface="Palatino Linotype"/>
              <a:cs typeface="Calibri"/>
            </a:endParaRPr>
          </a:p>
        </p:txBody>
      </p:sp>
      <p:sp>
        <p:nvSpPr>
          <p:cNvPr id="4" name="Slide Number Placeholder 4">
            <a:extLst>
              <a:ext uri="{FF2B5EF4-FFF2-40B4-BE49-F238E27FC236}">
                <a16:creationId xmlns:a16="http://schemas.microsoft.com/office/drawing/2014/main" id="{1E37BA46-6D4B-1B86-BE3D-D57D4DF9523B}"/>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121</a:t>
            </a:fld>
            <a:endParaRPr lang="en-US" sz="1400" dirty="0">
              <a:solidFill>
                <a:schemeClr val="bg1"/>
              </a:solidFill>
            </a:endParaRPr>
          </a:p>
        </p:txBody>
      </p:sp>
    </p:spTree>
    <p:extLst>
      <p:ext uri="{BB962C8B-B14F-4D97-AF65-F5344CB8AC3E}">
        <p14:creationId xmlns:p14="http://schemas.microsoft.com/office/powerpoint/2010/main" val="23166077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579A21-8D11-46F4-8C23-9D81F06094E7}"/>
              </a:ext>
            </a:extLst>
          </p:cNvPr>
          <p:cNvSpPr txBox="1">
            <a:spLocks noGrp="1"/>
          </p:cNvSpPr>
          <p:nvPr>
            <p:ph type="title"/>
          </p:nvPr>
        </p:nvSpPr>
        <p:spPr/>
        <p:txBody>
          <a:bodyPr>
            <a:noAutofit/>
          </a:bodyPr>
          <a:lstStyle/>
          <a:p>
            <a:r>
              <a:rPr lang="en-US" sz="3200" dirty="0">
                <a:solidFill>
                  <a:srgbClr val="1F4E79"/>
                </a:solidFill>
              </a:rPr>
              <a:t>Preparing Secure Test Materials for Return (1 of 2)</a:t>
            </a:r>
          </a:p>
        </p:txBody>
      </p:sp>
      <p:sp>
        <p:nvSpPr>
          <p:cNvPr id="3" name="Content Placeholder 2">
            <a:extLst>
              <a:ext uri="{FF2B5EF4-FFF2-40B4-BE49-F238E27FC236}">
                <a16:creationId xmlns:a16="http://schemas.microsoft.com/office/drawing/2014/main" id="{4FFABCA7-AD9A-4637-90D8-C678AA6304E9}"/>
              </a:ext>
            </a:extLst>
          </p:cNvPr>
          <p:cNvSpPr>
            <a:spLocks noGrp="1"/>
          </p:cNvSpPr>
          <p:nvPr>
            <p:ph type="body" sz="quarter" idx="11"/>
          </p:nvPr>
        </p:nvSpPr>
        <p:spPr>
          <a:xfrm>
            <a:off x="171451" y="1126475"/>
            <a:ext cx="11297738" cy="4899675"/>
          </a:xfrm>
        </p:spPr>
        <p:txBody>
          <a:bodyPr vert="horz" lIns="91440" tIns="45720" rIns="91440" bIns="45720" rtlCol="0" anchor="t">
            <a:normAutofit fontScale="77500" lnSpcReduction="20000"/>
          </a:bodyPr>
          <a:lstStyle/>
          <a:p>
            <a:pPr>
              <a:lnSpc>
                <a:spcPct val="120000"/>
              </a:lnSpc>
              <a:spcBef>
                <a:spcPts val="600"/>
              </a:spcBef>
              <a:spcAft>
                <a:spcPts val="1200"/>
              </a:spcAft>
            </a:pPr>
            <a:r>
              <a:rPr lang="en-US" dirty="0">
                <a:latin typeface="Palatino Linotype"/>
              </a:rPr>
              <a:t>The DTC receives materials from the STC and completes all necessary chain of custody forms.</a:t>
            </a:r>
            <a:endParaRPr lang="en-US" dirty="0">
              <a:cs typeface="Calibri"/>
            </a:endParaRPr>
          </a:p>
          <a:p>
            <a:pPr>
              <a:lnSpc>
                <a:spcPct val="120000"/>
              </a:lnSpc>
              <a:spcBef>
                <a:spcPts val="600"/>
              </a:spcBef>
              <a:spcAft>
                <a:spcPts val="1200"/>
              </a:spcAft>
            </a:pPr>
            <a:r>
              <a:rPr lang="en-US" dirty="0">
                <a:latin typeface="Palatino Linotype"/>
              </a:rPr>
              <a:t>For </a:t>
            </a:r>
            <a:r>
              <a:rPr lang="en-US" b="1" dirty="0">
                <a:latin typeface="Palatino Linotype"/>
              </a:rPr>
              <a:t>ELA and mathematics</a:t>
            </a:r>
            <a:r>
              <a:rPr lang="en-US" dirty="0">
                <a:latin typeface="Palatino Linotype"/>
              </a:rPr>
              <a:t>, non-scorable test booklets must be packaged in the boxes in which they were delivered – do not overfill.</a:t>
            </a:r>
            <a:endParaRPr lang="en-US" dirty="0"/>
          </a:p>
          <a:p>
            <a:pPr>
              <a:lnSpc>
                <a:spcPct val="120000"/>
              </a:lnSpc>
              <a:spcBef>
                <a:spcPts val="600"/>
              </a:spcBef>
              <a:spcAft>
                <a:spcPts val="1200"/>
              </a:spcAft>
            </a:pPr>
            <a:r>
              <a:rPr lang="en-US" dirty="0">
                <a:latin typeface="Palatino Linotype"/>
              </a:rPr>
              <a:t>For </a:t>
            </a:r>
            <a:r>
              <a:rPr lang="en-US" b="1" dirty="0">
                <a:latin typeface="Palatino Linotype"/>
              </a:rPr>
              <a:t>science</a:t>
            </a:r>
            <a:r>
              <a:rPr lang="en-US" dirty="0">
                <a:latin typeface="Palatino Linotype"/>
              </a:rPr>
              <a:t>,</a:t>
            </a:r>
            <a:r>
              <a:rPr lang="en-US" dirty="0">
                <a:solidFill>
                  <a:srgbClr val="B34519"/>
                </a:solidFill>
                <a:latin typeface="Palatino Linotype"/>
              </a:rPr>
              <a:t> </a:t>
            </a:r>
            <a:r>
              <a:rPr lang="en-US" dirty="0">
                <a:latin typeface="Palatino Linotype"/>
              </a:rPr>
              <a:t>use the provided FedEx Packs or boxes for non-scorable test booklets– do not overfill.</a:t>
            </a:r>
            <a:endParaRPr lang="en-US" dirty="0">
              <a:cs typeface="Calibri"/>
            </a:endParaRPr>
          </a:p>
          <a:p>
            <a:pPr>
              <a:lnSpc>
                <a:spcPct val="120000"/>
              </a:lnSpc>
              <a:spcBef>
                <a:spcPts val="600"/>
              </a:spcBef>
              <a:spcAft>
                <a:spcPts val="1200"/>
              </a:spcAft>
            </a:pPr>
            <a:r>
              <a:rPr lang="en-US" dirty="0">
                <a:latin typeface="Palatino Linotype"/>
              </a:rPr>
              <a:t>Place one return shipping label on the top of each box.</a:t>
            </a:r>
            <a:endParaRPr lang="en-US" dirty="0">
              <a:cs typeface="Calibri"/>
            </a:endParaRPr>
          </a:p>
          <a:p>
            <a:pPr>
              <a:lnSpc>
                <a:spcPct val="120000"/>
              </a:lnSpc>
              <a:spcBef>
                <a:spcPts val="600"/>
              </a:spcBef>
              <a:spcAft>
                <a:spcPts val="1200"/>
              </a:spcAft>
            </a:pPr>
            <a:r>
              <a:rPr lang="en-US" dirty="0">
                <a:latin typeface="Palatino Linotype"/>
              </a:rPr>
              <a:t>The sequence of boxes is indicated on each return shipping label.</a:t>
            </a:r>
            <a:endParaRPr lang="en-US" dirty="0">
              <a:cs typeface="Calibri"/>
            </a:endParaRPr>
          </a:p>
        </p:txBody>
      </p:sp>
      <p:sp>
        <p:nvSpPr>
          <p:cNvPr id="2" name="Slide Number Placeholder 4">
            <a:extLst>
              <a:ext uri="{FF2B5EF4-FFF2-40B4-BE49-F238E27FC236}">
                <a16:creationId xmlns:a16="http://schemas.microsoft.com/office/drawing/2014/main" id="{FDE3A597-0E8C-2A94-ABAD-C891B74B4BB9}"/>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122</a:t>
            </a:fld>
            <a:endParaRPr lang="en-US" sz="1400" dirty="0">
              <a:solidFill>
                <a:schemeClr val="bg1"/>
              </a:solidFill>
            </a:endParaRPr>
          </a:p>
        </p:txBody>
      </p:sp>
    </p:spTree>
    <p:extLst>
      <p:ext uri="{BB962C8B-B14F-4D97-AF65-F5344CB8AC3E}">
        <p14:creationId xmlns:p14="http://schemas.microsoft.com/office/powerpoint/2010/main" val="357218719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2579A21-8D11-46F4-8C23-9D81F06094E7}"/>
              </a:ext>
            </a:extLst>
          </p:cNvPr>
          <p:cNvSpPr txBox="1">
            <a:spLocks noGrp="1"/>
          </p:cNvSpPr>
          <p:nvPr>
            <p:ph type="title"/>
          </p:nvPr>
        </p:nvSpPr>
        <p:spPr/>
        <p:txBody>
          <a:bodyPr>
            <a:noAutofit/>
          </a:bodyPr>
          <a:lstStyle/>
          <a:p>
            <a:r>
              <a:rPr lang="en-US" sz="3200" dirty="0">
                <a:solidFill>
                  <a:srgbClr val="1F4E79"/>
                </a:solidFill>
              </a:rPr>
              <a:t>Preparing Secure Test Materials for Return (2 of 2)</a:t>
            </a:r>
          </a:p>
        </p:txBody>
      </p:sp>
      <p:sp>
        <p:nvSpPr>
          <p:cNvPr id="3" name="Content Placeholder 2">
            <a:extLst>
              <a:ext uri="{FF2B5EF4-FFF2-40B4-BE49-F238E27FC236}">
                <a16:creationId xmlns:a16="http://schemas.microsoft.com/office/drawing/2014/main" id="{4FFABCA7-AD9A-4637-90D8-C678AA6304E9}"/>
              </a:ext>
            </a:extLst>
          </p:cNvPr>
          <p:cNvSpPr>
            <a:spLocks noGrp="1"/>
          </p:cNvSpPr>
          <p:nvPr>
            <p:ph type="body" sz="quarter" idx="11"/>
          </p:nvPr>
        </p:nvSpPr>
        <p:spPr>
          <a:xfrm>
            <a:off x="171451" y="1126475"/>
            <a:ext cx="11062606" cy="4899675"/>
          </a:xfrm>
        </p:spPr>
        <p:txBody>
          <a:bodyPr vert="horz" lIns="91440" tIns="45720" rIns="91440" bIns="45720" rtlCol="0" anchor="t">
            <a:normAutofit fontScale="62500" lnSpcReduction="20000"/>
          </a:bodyPr>
          <a:lstStyle/>
          <a:p>
            <a:pPr>
              <a:lnSpc>
                <a:spcPct val="120000"/>
              </a:lnSpc>
              <a:spcBef>
                <a:spcPts val="600"/>
              </a:spcBef>
              <a:spcAft>
                <a:spcPts val="1200"/>
              </a:spcAft>
            </a:pPr>
            <a:r>
              <a:rPr lang="en-US" dirty="0">
                <a:latin typeface="Palatino Linotype"/>
              </a:rPr>
              <a:t>Pickups must be scheduled at least 24 hours in advance and no later than one week after the completion of testing.</a:t>
            </a:r>
            <a:endParaRPr lang="en-US" dirty="0"/>
          </a:p>
          <a:p>
            <a:pPr>
              <a:lnSpc>
                <a:spcPct val="120000"/>
              </a:lnSpc>
              <a:spcBef>
                <a:spcPts val="600"/>
              </a:spcBef>
              <a:spcAft>
                <a:spcPts val="1200"/>
              </a:spcAft>
            </a:pPr>
            <a:r>
              <a:rPr lang="en-US" dirty="0">
                <a:latin typeface="Palatino Linotype"/>
              </a:rPr>
              <a:t>Contact UPS at 1-800-823-7459 to schedule pickup of ELA and mathematics test materials for return to </a:t>
            </a:r>
            <a:r>
              <a:rPr lang="en-US" b="1" dirty="0">
                <a:latin typeface="Palatino Linotype"/>
              </a:rPr>
              <a:t>Pearson</a:t>
            </a:r>
            <a:r>
              <a:rPr lang="en-US" dirty="0">
                <a:latin typeface="Palatino Linotype"/>
              </a:rPr>
              <a:t>.</a:t>
            </a:r>
            <a:endParaRPr lang="en-US" dirty="0"/>
          </a:p>
          <a:p>
            <a:pPr>
              <a:lnSpc>
                <a:spcPct val="120000"/>
              </a:lnSpc>
              <a:spcBef>
                <a:spcPts val="600"/>
              </a:spcBef>
              <a:spcAft>
                <a:spcPts val="1200"/>
              </a:spcAft>
            </a:pPr>
            <a:r>
              <a:rPr lang="en-US" dirty="0">
                <a:latin typeface="Palatino Linotype"/>
              </a:rPr>
              <a:t>Contact FedEx at 1-800-GoFedEx (1-800-463-3339) to schedule pickup of science test materials for return to </a:t>
            </a:r>
            <a:r>
              <a:rPr lang="en-US" b="1" dirty="0">
                <a:latin typeface="Palatino Linotype"/>
              </a:rPr>
              <a:t>Measurement Incorporated</a:t>
            </a:r>
            <a:r>
              <a:rPr lang="en-US" dirty="0">
                <a:latin typeface="Palatino Linotype"/>
              </a:rPr>
              <a:t>. Tell UPS or FedEx you are calling about a pickup request using Pearson or Measurement Incorporated’s return service (as applicable). UPS and FedEx customer service are available 24/7.</a:t>
            </a:r>
            <a:endParaRPr lang="en-US" dirty="0"/>
          </a:p>
          <a:p>
            <a:pPr>
              <a:lnSpc>
                <a:spcPct val="120000"/>
              </a:lnSpc>
              <a:spcBef>
                <a:spcPts val="600"/>
              </a:spcBef>
              <a:spcAft>
                <a:spcPts val="1200"/>
              </a:spcAft>
            </a:pPr>
            <a:r>
              <a:rPr lang="en-US" dirty="0">
                <a:latin typeface="Palatino Linotype"/>
              </a:rPr>
              <a:t>Once pickup is confirmed, keep a record of the confirmation numbers you receive from UPS or FedEx.</a:t>
            </a:r>
            <a:endParaRPr lang="en-US" dirty="0"/>
          </a:p>
        </p:txBody>
      </p:sp>
      <p:sp>
        <p:nvSpPr>
          <p:cNvPr id="2" name="Slide Number Placeholder 4">
            <a:extLst>
              <a:ext uri="{FF2B5EF4-FFF2-40B4-BE49-F238E27FC236}">
                <a16:creationId xmlns:a16="http://schemas.microsoft.com/office/drawing/2014/main" id="{4D6B559F-06DF-76D6-379A-96A1A62A93DD}"/>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123</a:t>
            </a:fld>
            <a:endParaRPr lang="en-US" sz="1400" dirty="0">
              <a:solidFill>
                <a:schemeClr val="bg1"/>
              </a:solidFill>
            </a:endParaRPr>
          </a:p>
        </p:txBody>
      </p:sp>
    </p:spTree>
    <p:extLst>
      <p:ext uri="{BB962C8B-B14F-4D97-AF65-F5344CB8AC3E}">
        <p14:creationId xmlns:p14="http://schemas.microsoft.com/office/powerpoint/2010/main" val="291655563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4B69FC-7095-484C-8030-3CAA2B7D034E}"/>
              </a:ext>
            </a:extLst>
          </p:cNvPr>
          <p:cNvSpPr txBox="1">
            <a:spLocks noGrp="1"/>
          </p:cNvSpPr>
          <p:nvPr>
            <p:ph type="title"/>
          </p:nvPr>
        </p:nvSpPr>
        <p:spPr>
          <a:xfrm>
            <a:off x="1244315" y="203531"/>
            <a:ext cx="10096959" cy="747579"/>
          </a:xfrm>
        </p:spPr>
        <p:txBody>
          <a:bodyPr>
            <a:noAutofit/>
          </a:bodyPr>
          <a:lstStyle/>
          <a:p>
            <a:r>
              <a:rPr lang="en-US" sz="3200" dirty="0">
                <a:solidFill>
                  <a:srgbClr val="104E72"/>
                </a:solidFill>
                <a:latin typeface="Palatino Linotype"/>
              </a:rPr>
              <a:t>Secure Test Materials to be Returned (ELA/Mathematics/Science)</a:t>
            </a:r>
          </a:p>
        </p:txBody>
      </p:sp>
      <p:sp>
        <p:nvSpPr>
          <p:cNvPr id="3" name="Content Placeholder 2">
            <a:extLst>
              <a:ext uri="{FF2B5EF4-FFF2-40B4-BE49-F238E27FC236}">
                <a16:creationId xmlns:a16="http://schemas.microsoft.com/office/drawing/2014/main" id="{3494B85D-C2B0-422C-B616-EDF68C86341C}"/>
              </a:ext>
            </a:extLst>
          </p:cNvPr>
          <p:cNvSpPr>
            <a:spLocks noGrp="1"/>
          </p:cNvSpPr>
          <p:nvPr>
            <p:ph type="body" sz="quarter" idx="11"/>
          </p:nvPr>
        </p:nvSpPr>
        <p:spPr>
          <a:xfrm>
            <a:off x="171450" y="1126475"/>
            <a:ext cx="11781063" cy="4899675"/>
          </a:xfrm>
        </p:spPr>
        <p:txBody>
          <a:bodyPr vert="horz" lIns="91440" tIns="45720" rIns="822960" bIns="45720" rtlCol="0" anchor="t">
            <a:normAutofit/>
          </a:bodyPr>
          <a:lstStyle/>
          <a:p>
            <a:pPr>
              <a:lnSpc>
                <a:spcPct val="110000"/>
              </a:lnSpc>
              <a:spcBef>
                <a:spcPts val="1200"/>
              </a:spcBef>
            </a:pPr>
            <a:r>
              <a:rPr lang="en-US" sz="2400" b="1" dirty="0">
                <a:latin typeface="Palatino Linotype"/>
              </a:rPr>
              <a:t>All </a:t>
            </a:r>
            <a:r>
              <a:rPr lang="en-US" sz="2400" dirty="0">
                <a:latin typeface="Palatino Linotype"/>
              </a:rPr>
              <a:t>test booklets must be returned.</a:t>
            </a:r>
            <a:endParaRPr lang="en-US" sz="2400" dirty="0"/>
          </a:p>
          <a:p>
            <a:pPr>
              <a:lnSpc>
                <a:spcPct val="110000"/>
              </a:lnSpc>
              <a:spcBef>
                <a:spcPts val="1200"/>
              </a:spcBef>
            </a:pPr>
            <a:r>
              <a:rPr lang="en-US" sz="2400" dirty="0">
                <a:latin typeface="Palatino Linotype"/>
              </a:rPr>
              <a:t>For mathematics, human reader scripts.</a:t>
            </a:r>
          </a:p>
          <a:p>
            <a:pPr marL="0" indent="0">
              <a:lnSpc>
                <a:spcPct val="110000"/>
              </a:lnSpc>
              <a:spcBef>
                <a:spcPts val="1200"/>
              </a:spcBef>
              <a:buNone/>
            </a:pPr>
            <a:r>
              <a:rPr lang="en-US" sz="2400" b="1" dirty="0">
                <a:latin typeface="Palatino Linotype"/>
              </a:rPr>
              <a:t>Reminder:</a:t>
            </a:r>
            <a:r>
              <a:rPr lang="en-US" sz="2400" dirty="0">
                <a:latin typeface="Palatino Linotype"/>
              </a:rPr>
              <a:t> All student responses recorded in the test booklet must be transcribed into TestNav for scoring. Please refer to the guidance document on creating Transcription test session located on the </a:t>
            </a:r>
            <a:r>
              <a:rPr lang="en-US" sz="2400" dirty="0">
                <a:latin typeface="Palatino Linotype"/>
                <a:hlinkClick r:id="rId3"/>
              </a:rPr>
              <a:t>New Jersey Assessments Resource Center</a:t>
            </a:r>
            <a:r>
              <a:rPr lang="en-US" sz="2400" dirty="0">
                <a:latin typeface="Palatino Linotype"/>
              </a:rPr>
              <a:t> under </a:t>
            </a:r>
            <a:r>
              <a:rPr lang="en-US" sz="2400" b="1" dirty="0">
                <a:latin typeface="Palatino Linotype"/>
              </a:rPr>
              <a:t>&gt; Test Administration Resources &gt; Testing Resources</a:t>
            </a:r>
            <a:r>
              <a:rPr lang="en-US" sz="2400" dirty="0">
                <a:latin typeface="Palatino Linotype"/>
              </a:rPr>
              <a:t>. </a:t>
            </a:r>
            <a:endParaRPr lang="en-US" sz="2400" dirty="0"/>
          </a:p>
          <a:p>
            <a:pPr marL="0" indent="0">
              <a:lnSpc>
                <a:spcPct val="110000"/>
              </a:lnSpc>
              <a:spcBef>
                <a:spcPts val="1200"/>
              </a:spcBef>
              <a:buNone/>
            </a:pPr>
            <a:r>
              <a:rPr lang="en-US" sz="2400" dirty="0">
                <a:latin typeface="Palatino Linotype"/>
              </a:rPr>
              <a:t>Districts are required to follow the directions for transcribing student test responses found in Appendix C of the Accessibility Features and Accommodation (AF&amp;A) Manual. </a:t>
            </a:r>
            <a:endParaRPr lang="en-US" sz="2400" dirty="0"/>
          </a:p>
        </p:txBody>
      </p:sp>
      <p:sp>
        <p:nvSpPr>
          <p:cNvPr id="2" name="Slide Number Placeholder 4">
            <a:extLst>
              <a:ext uri="{FF2B5EF4-FFF2-40B4-BE49-F238E27FC236}">
                <a16:creationId xmlns:a16="http://schemas.microsoft.com/office/drawing/2014/main" id="{8BBCC4BE-95FE-32E5-03C1-C4D88AA58EB2}"/>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124</a:t>
            </a:fld>
            <a:endParaRPr lang="en-US" sz="1400" dirty="0">
              <a:solidFill>
                <a:schemeClr val="bg1"/>
              </a:solidFill>
            </a:endParaRPr>
          </a:p>
        </p:txBody>
      </p:sp>
    </p:spTree>
    <p:extLst>
      <p:ext uri="{BB962C8B-B14F-4D97-AF65-F5344CB8AC3E}">
        <p14:creationId xmlns:p14="http://schemas.microsoft.com/office/powerpoint/2010/main" val="6425728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4B69FC-7095-484C-8030-3CAA2B7D034E}"/>
              </a:ext>
            </a:extLst>
          </p:cNvPr>
          <p:cNvSpPr txBox="1">
            <a:spLocks noGrp="1"/>
          </p:cNvSpPr>
          <p:nvPr>
            <p:ph type="title"/>
          </p:nvPr>
        </p:nvSpPr>
        <p:spPr>
          <a:xfrm>
            <a:off x="1244141" y="213796"/>
            <a:ext cx="10096959" cy="747579"/>
          </a:xfrm>
        </p:spPr>
        <p:txBody>
          <a:bodyPr>
            <a:noAutofit/>
          </a:bodyPr>
          <a:lstStyle/>
          <a:p>
            <a:r>
              <a:rPr lang="en-US" sz="3200" dirty="0">
                <a:solidFill>
                  <a:srgbClr val="104E72"/>
                </a:solidFill>
              </a:rPr>
              <a:t>Packaging Non-Scorable ELA/Mathematics Secure Test Materials to Pearson</a:t>
            </a:r>
          </a:p>
        </p:txBody>
      </p:sp>
      <p:sp>
        <p:nvSpPr>
          <p:cNvPr id="3" name="Content Placeholder 2">
            <a:extLst>
              <a:ext uri="{FF2B5EF4-FFF2-40B4-BE49-F238E27FC236}">
                <a16:creationId xmlns:a16="http://schemas.microsoft.com/office/drawing/2014/main" id="{3494B85D-C2B0-422C-B616-EDF68C86341C}"/>
              </a:ext>
            </a:extLst>
          </p:cNvPr>
          <p:cNvSpPr>
            <a:spLocks noGrp="1"/>
          </p:cNvSpPr>
          <p:nvPr>
            <p:ph type="body" sz="quarter" idx="11"/>
          </p:nvPr>
        </p:nvSpPr>
        <p:spPr>
          <a:xfrm>
            <a:off x="171451" y="1126475"/>
            <a:ext cx="11794126" cy="4899675"/>
          </a:xfrm>
        </p:spPr>
        <p:txBody>
          <a:bodyPr vert="horz" lIns="91440" tIns="45720" rIns="822960" bIns="45720" rtlCol="0" anchor="t">
            <a:noAutofit/>
          </a:bodyPr>
          <a:lstStyle/>
          <a:p>
            <a:pPr>
              <a:lnSpc>
                <a:spcPct val="100000"/>
              </a:lnSpc>
              <a:spcBef>
                <a:spcPts val="600"/>
              </a:spcBef>
              <a:spcAft>
                <a:spcPts val="1200"/>
              </a:spcAft>
            </a:pPr>
            <a:r>
              <a:rPr lang="en-US" sz="2400" dirty="0">
                <a:latin typeface="Palatino Linotype"/>
              </a:rPr>
              <a:t>Place a single non-scorable materials return shipping label on top of each box and return to the appropriate vendor.</a:t>
            </a:r>
            <a:endParaRPr lang="en-US" sz="2400" dirty="0"/>
          </a:p>
          <a:p>
            <a:pPr>
              <a:lnSpc>
                <a:spcPct val="100000"/>
              </a:lnSpc>
              <a:spcBef>
                <a:spcPts val="600"/>
              </a:spcBef>
              <a:spcAft>
                <a:spcPts val="1200"/>
              </a:spcAft>
            </a:pPr>
            <a:r>
              <a:rPr lang="en-US" sz="2400" dirty="0">
                <a:latin typeface="Palatino Linotype"/>
              </a:rPr>
              <a:t>Count the total number of non-scorable boxes.</a:t>
            </a:r>
            <a:endParaRPr lang="en-US" sz="2400" dirty="0"/>
          </a:p>
          <a:p>
            <a:pPr>
              <a:lnSpc>
                <a:spcPct val="100000"/>
              </a:lnSpc>
              <a:spcBef>
                <a:spcPts val="600"/>
              </a:spcBef>
              <a:spcAft>
                <a:spcPts val="1200"/>
              </a:spcAft>
            </a:pPr>
            <a:r>
              <a:rPr lang="en-US" sz="2400" dirty="0">
                <a:latin typeface="Palatino Linotype"/>
              </a:rPr>
              <a:t>On the line that reads “BOX _ OF _” fill in the sequence of non-scorable boxes being returned.</a:t>
            </a:r>
            <a:endParaRPr lang="en-US" sz="2400" dirty="0"/>
          </a:p>
          <a:p>
            <a:pPr>
              <a:lnSpc>
                <a:spcPct val="100000"/>
              </a:lnSpc>
              <a:spcBef>
                <a:spcPts val="600"/>
              </a:spcBef>
              <a:spcAft>
                <a:spcPts val="1200"/>
              </a:spcAft>
            </a:pPr>
            <a:r>
              <a:rPr lang="en-US" sz="2400" dirty="0">
                <a:latin typeface="Palatino Linotype"/>
              </a:rPr>
              <a:t>Do not write anything else on the labels.</a:t>
            </a:r>
            <a:endParaRPr lang="en-US" sz="2400" dirty="0"/>
          </a:p>
          <a:p>
            <a:pPr>
              <a:lnSpc>
                <a:spcPct val="100000"/>
              </a:lnSpc>
              <a:spcBef>
                <a:spcPts val="600"/>
              </a:spcBef>
              <a:spcAft>
                <a:spcPts val="1200"/>
              </a:spcAft>
            </a:pPr>
            <a:r>
              <a:rPr lang="en-US" sz="2400" dirty="0">
                <a:solidFill>
                  <a:srgbClr val="0070C0"/>
                </a:solidFill>
                <a:latin typeface="Palatino Linotype"/>
                <a:hlinkClick r:id="rId3"/>
              </a:rPr>
              <a:t>Refer to the TCM </a:t>
            </a:r>
            <a:r>
              <a:rPr lang="en-US" sz="2400" dirty="0">
                <a:latin typeface="Palatino Linotype"/>
                <a:hlinkClick r:id="rId3"/>
              </a:rPr>
              <a:t>for science procedures</a:t>
            </a:r>
            <a:r>
              <a:rPr lang="en-US" sz="2400" dirty="0">
                <a:latin typeface="Palatino Linotype"/>
              </a:rPr>
              <a:t>, which differ marginally.</a:t>
            </a:r>
            <a:endParaRPr lang="en-US" sz="2400" dirty="0"/>
          </a:p>
        </p:txBody>
      </p:sp>
      <p:sp>
        <p:nvSpPr>
          <p:cNvPr id="2" name="Slide Number Placeholder 4">
            <a:extLst>
              <a:ext uri="{FF2B5EF4-FFF2-40B4-BE49-F238E27FC236}">
                <a16:creationId xmlns:a16="http://schemas.microsoft.com/office/drawing/2014/main" id="{AB669DB2-769B-33A8-EBF8-4C95E07CF016}"/>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125</a:t>
            </a:fld>
            <a:endParaRPr lang="en-US" sz="1400" dirty="0">
              <a:solidFill>
                <a:schemeClr val="bg1"/>
              </a:solidFill>
            </a:endParaRPr>
          </a:p>
        </p:txBody>
      </p:sp>
    </p:spTree>
    <p:extLst>
      <p:ext uri="{BB962C8B-B14F-4D97-AF65-F5344CB8AC3E}">
        <p14:creationId xmlns:p14="http://schemas.microsoft.com/office/powerpoint/2010/main" val="282626860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6EB4E67-56FF-4837-AD89-7E9CFEBAF002}"/>
              </a:ext>
            </a:extLst>
          </p:cNvPr>
          <p:cNvSpPr>
            <a:spLocks noGrp="1"/>
          </p:cNvSpPr>
          <p:nvPr>
            <p:ph type="title"/>
          </p:nvPr>
        </p:nvSpPr>
        <p:spPr>
          <a:xfrm>
            <a:off x="1244315" y="253636"/>
            <a:ext cx="10096959" cy="747579"/>
          </a:xfrm>
        </p:spPr>
        <p:txBody>
          <a:bodyPr>
            <a:normAutofit fontScale="90000"/>
          </a:bodyPr>
          <a:lstStyle/>
          <a:p>
            <a:r>
              <a:rPr lang="en-US" sz="3600" dirty="0">
                <a:solidFill>
                  <a:srgbClr val="1F4E79"/>
                </a:solidFill>
              </a:rPr>
              <a:t>Packaging Secure NJSLA-Science Test Materials </a:t>
            </a:r>
            <a:br>
              <a:rPr lang="en-US" sz="3600" dirty="0">
                <a:solidFill>
                  <a:srgbClr val="1F4E79"/>
                </a:solidFill>
              </a:rPr>
            </a:br>
            <a:r>
              <a:rPr lang="en-US" sz="3600" dirty="0">
                <a:solidFill>
                  <a:srgbClr val="1F4E79"/>
                </a:solidFill>
              </a:rPr>
              <a:t>for Return to Measurement Incorporated </a:t>
            </a:r>
          </a:p>
        </p:txBody>
      </p:sp>
      <p:sp>
        <p:nvSpPr>
          <p:cNvPr id="16" name="Content Placeholder 15">
            <a:extLst>
              <a:ext uri="{FF2B5EF4-FFF2-40B4-BE49-F238E27FC236}">
                <a16:creationId xmlns:a16="http://schemas.microsoft.com/office/drawing/2014/main" id="{8BEDC00D-A40C-4066-A908-E06B34FD3CB6}"/>
              </a:ext>
            </a:extLst>
          </p:cNvPr>
          <p:cNvSpPr txBox="1">
            <a:spLocks noGrp="1"/>
          </p:cNvSpPr>
          <p:nvPr>
            <p:ph type="body" sz="quarter" idx="11"/>
          </p:nvPr>
        </p:nvSpPr>
        <p:spPr>
          <a:xfrm>
            <a:off x="171451" y="1126475"/>
            <a:ext cx="11820252" cy="4899675"/>
          </a:xfrm>
        </p:spPr>
        <p:txBody>
          <a:bodyPr vert="horz" lIns="91440" tIns="45720" rIns="822960" bIns="45720" rtlCol="0" anchor="t">
            <a:noAutofit/>
          </a:bodyPr>
          <a:lstStyle/>
          <a:p>
            <a:pPr>
              <a:lnSpc>
                <a:spcPct val="100000"/>
              </a:lnSpc>
              <a:spcBef>
                <a:spcPts val="600"/>
              </a:spcBef>
              <a:spcAft>
                <a:spcPts val="1200"/>
              </a:spcAft>
            </a:pPr>
            <a:r>
              <a:rPr lang="en-US" sz="2000" dirty="0">
                <a:latin typeface="Palatino Linotype"/>
              </a:rPr>
              <a:t>Package all test booklets in the boxes.</a:t>
            </a:r>
            <a:endParaRPr lang="en-US" sz="2000" dirty="0"/>
          </a:p>
          <a:p>
            <a:pPr>
              <a:lnSpc>
                <a:spcPct val="100000"/>
              </a:lnSpc>
              <a:spcBef>
                <a:spcPts val="600"/>
              </a:spcBef>
              <a:spcAft>
                <a:spcPts val="1200"/>
              </a:spcAft>
            </a:pPr>
            <a:r>
              <a:rPr lang="en-US" sz="2000" dirty="0">
                <a:latin typeface="Palatino Linotype"/>
              </a:rPr>
              <a:t>If you are a DTC with more than one school, you do not need to use separate boxes for each school. </a:t>
            </a:r>
            <a:endParaRPr lang="en-US" sz="2000" dirty="0"/>
          </a:p>
          <a:p>
            <a:pPr>
              <a:lnSpc>
                <a:spcPct val="100000"/>
              </a:lnSpc>
              <a:spcBef>
                <a:spcPts val="600"/>
              </a:spcBef>
              <a:spcAft>
                <a:spcPts val="1200"/>
              </a:spcAft>
            </a:pPr>
            <a:r>
              <a:rPr lang="en-US" sz="2000" dirty="0">
                <a:latin typeface="Palatino Linotype"/>
              </a:rPr>
              <a:t>Place one non-scorable return label on the </a:t>
            </a:r>
            <a:r>
              <a:rPr lang="en-US" sz="2000" b="1" dirty="0">
                <a:latin typeface="Palatino Linotype"/>
              </a:rPr>
              <a:t>side</a:t>
            </a:r>
            <a:r>
              <a:rPr lang="en-US" sz="2000" dirty="0">
                <a:solidFill>
                  <a:srgbClr val="B34519"/>
                </a:solidFill>
                <a:latin typeface="Palatino Linotype"/>
              </a:rPr>
              <a:t> </a:t>
            </a:r>
            <a:r>
              <a:rPr lang="en-US" sz="2000" dirty="0">
                <a:latin typeface="Palatino Linotype"/>
              </a:rPr>
              <a:t>of each box.</a:t>
            </a:r>
            <a:endParaRPr lang="en-US" sz="2000" dirty="0"/>
          </a:p>
          <a:p>
            <a:pPr>
              <a:lnSpc>
                <a:spcPct val="100000"/>
              </a:lnSpc>
              <a:spcBef>
                <a:spcPts val="600"/>
              </a:spcBef>
              <a:spcAft>
                <a:spcPts val="1200"/>
              </a:spcAft>
            </a:pPr>
            <a:r>
              <a:rPr lang="en-US" altLang="en-US" sz="2000" dirty="0">
                <a:latin typeface="Palatino Linotype"/>
              </a:rPr>
              <a:t>On the line that reads “BOX _ OF _” fill in the sequence of boxes being returned.</a:t>
            </a:r>
            <a:endParaRPr lang="en-US" altLang="en-US" sz="2000" dirty="0"/>
          </a:p>
          <a:p>
            <a:pPr>
              <a:lnSpc>
                <a:spcPct val="100000"/>
              </a:lnSpc>
              <a:spcBef>
                <a:spcPts val="600"/>
              </a:spcBef>
              <a:spcAft>
                <a:spcPts val="1200"/>
              </a:spcAft>
            </a:pPr>
            <a:r>
              <a:rPr lang="en-US" altLang="en-US" sz="2000" b="1" dirty="0">
                <a:latin typeface="Palatino Linotype"/>
              </a:rPr>
              <a:t>Do not write </a:t>
            </a:r>
            <a:r>
              <a:rPr lang="en-US" altLang="en-US" sz="2000" dirty="0">
                <a:latin typeface="Palatino Linotype"/>
              </a:rPr>
              <a:t>anything else on the labels.</a:t>
            </a:r>
            <a:endParaRPr lang="en-US" altLang="en-US" sz="2000" dirty="0"/>
          </a:p>
          <a:p>
            <a:pPr>
              <a:lnSpc>
                <a:spcPct val="100000"/>
              </a:lnSpc>
              <a:spcBef>
                <a:spcPts val="600"/>
              </a:spcBef>
              <a:spcAft>
                <a:spcPts val="1200"/>
              </a:spcAft>
            </a:pPr>
            <a:r>
              <a:rPr lang="en-US" sz="2000" dirty="0">
                <a:latin typeface="Palatino Linotype"/>
              </a:rPr>
              <a:t>All materials are returned together to the appropriate vendor. All boxes should be numbered 1 through XX sequentially and returned in a single shipment. </a:t>
            </a:r>
          </a:p>
          <a:p>
            <a:pPr>
              <a:lnSpc>
                <a:spcPct val="100000"/>
              </a:lnSpc>
              <a:spcBef>
                <a:spcPts val="600"/>
              </a:spcBef>
              <a:spcAft>
                <a:spcPts val="1200"/>
              </a:spcAft>
            </a:pPr>
            <a:r>
              <a:rPr lang="en-US" sz="2000" dirty="0">
                <a:latin typeface="Palatino Linotype"/>
              </a:rPr>
              <a:t>Place one FedEx Return Shipping label on the </a:t>
            </a:r>
            <a:r>
              <a:rPr lang="en-US" sz="2000" b="1" dirty="0">
                <a:latin typeface="Palatino Linotype"/>
              </a:rPr>
              <a:t>top</a:t>
            </a:r>
            <a:r>
              <a:rPr lang="en-US" sz="2000" dirty="0">
                <a:latin typeface="Palatino Linotype"/>
              </a:rPr>
              <a:t> of each box, covering the previous shipping label (May also remove or mark out the previous shipping label).</a:t>
            </a:r>
            <a:endParaRPr lang="en-US" altLang="en-US" sz="2000" dirty="0"/>
          </a:p>
        </p:txBody>
      </p:sp>
      <p:sp>
        <p:nvSpPr>
          <p:cNvPr id="2" name="Slide Number Placeholder 4">
            <a:extLst>
              <a:ext uri="{FF2B5EF4-FFF2-40B4-BE49-F238E27FC236}">
                <a16:creationId xmlns:a16="http://schemas.microsoft.com/office/drawing/2014/main" id="{F1232AC0-89CA-B411-BECA-4313A63ED424}"/>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126</a:t>
            </a:fld>
            <a:endParaRPr lang="en-US" sz="1400" dirty="0">
              <a:solidFill>
                <a:schemeClr val="bg1"/>
              </a:solidFill>
            </a:endParaRPr>
          </a:p>
        </p:txBody>
      </p:sp>
    </p:spTree>
    <p:extLst>
      <p:ext uri="{BB962C8B-B14F-4D97-AF65-F5344CB8AC3E}">
        <p14:creationId xmlns:p14="http://schemas.microsoft.com/office/powerpoint/2010/main" val="7275354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4B69FC-7095-484C-8030-3CAA2B7D034E}"/>
              </a:ext>
            </a:extLst>
          </p:cNvPr>
          <p:cNvSpPr txBox="1">
            <a:spLocks noGrp="1"/>
          </p:cNvSpPr>
          <p:nvPr>
            <p:ph type="title"/>
          </p:nvPr>
        </p:nvSpPr>
        <p:spPr/>
        <p:txBody>
          <a:bodyPr>
            <a:noAutofit/>
          </a:bodyPr>
          <a:lstStyle/>
          <a:p>
            <a:r>
              <a:rPr lang="en-US" sz="3200" dirty="0">
                <a:solidFill>
                  <a:srgbClr val="104E72"/>
                </a:solidFill>
                <a:latin typeface="Palatino Linotype"/>
              </a:rPr>
              <a:t>Packaging Secure Test Materials to Return </a:t>
            </a:r>
            <a:endParaRPr lang="en-US" sz="3200" dirty="0">
              <a:solidFill>
                <a:srgbClr val="104E72"/>
              </a:solidFill>
            </a:endParaRPr>
          </a:p>
        </p:txBody>
      </p:sp>
      <p:sp>
        <p:nvSpPr>
          <p:cNvPr id="2" name="Text Placeholder 1">
            <a:extLst>
              <a:ext uri="{FF2B5EF4-FFF2-40B4-BE49-F238E27FC236}">
                <a16:creationId xmlns:a16="http://schemas.microsoft.com/office/drawing/2014/main" id="{8D91E71D-D7F6-4045-AE74-4449C7EF309F}"/>
              </a:ext>
            </a:extLst>
          </p:cNvPr>
          <p:cNvSpPr>
            <a:spLocks noGrp="1"/>
          </p:cNvSpPr>
          <p:nvPr>
            <p:ph type="body" sz="quarter" idx="11"/>
          </p:nvPr>
        </p:nvSpPr>
        <p:spPr>
          <a:xfrm>
            <a:off x="171450" y="1126475"/>
            <a:ext cx="11807189" cy="4899675"/>
          </a:xfrm>
        </p:spPr>
        <p:txBody>
          <a:bodyPr vert="horz" lIns="91440" tIns="45720" rIns="822960" bIns="45720" rtlCol="0" anchor="t">
            <a:noAutofit/>
          </a:bodyPr>
          <a:lstStyle/>
          <a:p>
            <a:r>
              <a:rPr lang="en-US" sz="2800" b="1" dirty="0">
                <a:latin typeface="Palatino Linotype"/>
              </a:rPr>
              <a:t>For the NJGPA </a:t>
            </a:r>
            <a:r>
              <a:rPr lang="en-US" sz="2800" dirty="0">
                <a:latin typeface="Palatino Linotype"/>
              </a:rPr>
              <a:t>- All secure test booklets, used or unused, must be returned to the appropriate vendor no later than </a:t>
            </a:r>
            <a:r>
              <a:rPr lang="en-US" sz="2800" dirty="0">
                <a:solidFill>
                  <a:srgbClr val="000000"/>
                </a:solidFill>
                <a:latin typeface="Palatino Linotype"/>
              </a:rPr>
              <a:t>April 2, 2024</a:t>
            </a:r>
            <a:r>
              <a:rPr lang="en-US" sz="2800" dirty="0">
                <a:latin typeface="Palatino Linotype"/>
              </a:rPr>
              <a:t>. </a:t>
            </a:r>
          </a:p>
          <a:p>
            <a:r>
              <a:rPr lang="en-US" sz="2800" b="1" dirty="0">
                <a:latin typeface="Palatino Linotype"/>
              </a:rPr>
              <a:t>For the NJSLA </a:t>
            </a:r>
            <a:r>
              <a:rPr lang="en-US" sz="2800" dirty="0">
                <a:latin typeface="Palatino Linotype"/>
              </a:rPr>
              <a:t>- All secure test booklets, used or unused, must be returned to the appropriate vendor no later than June 7, 2024. </a:t>
            </a:r>
          </a:p>
          <a:p>
            <a:r>
              <a:rPr lang="en-US" sz="2800" b="1" dirty="0">
                <a:latin typeface="Palatino Linotype"/>
              </a:rPr>
              <a:t>Reminder</a:t>
            </a:r>
            <a:r>
              <a:rPr lang="en-US" sz="2800" dirty="0">
                <a:latin typeface="Palatino Linotype"/>
              </a:rPr>
              <a:t>: LEAs are no longer required to transcribe student responses into an answer document. LEAs must now transcribe all student responses directly into TestNav. LEAs are required to create "Transcription” test sessions. </a:t>
            </a:r>
          </a:p>
        </p:txBody>
      </p:sp>
      <p:sp>
        <p:nvSpPr>
          <p:cNvPr id="3" name="Slide Number Placeholder 4">
            <a:extLst>
              <a:ext uri="{FF2B5EF4-FFF2-40B4-BE49-F238E27FC236}">
                <a16:creationId xmlns:a16="http://schemas.microsoft.com/office/drawing/2014/main" id="{716B78BA-9BC5-3FD3-EC80-9B3AF189E921}"/>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127</a:t>
            </a:fld>
            <a:endParaRPr lang="en-US" sz="1400" dirty="0">
              <a:solidFill>
                <a:schemeClr val="bg1"/>
              </a:solidFill>
            </a:endParaRPr>
          </a:p>
        </p:txBody>
      </p:sp>
    </p:spTree>
    <p:extLst>
      <p:ext uri="{BB962C8B-B14F-4D97-AF65-F5344CB8AC3E}">
        <p14:creationId xmlns:p14="http://schemas.microsoft.com/office/powerpoint/2010/main" val="62140865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A25F45-EBC6-469E-94E3-3A96405D2A45}"/>
              </a:ext>
            </a:extLst>
          </p:cNvPr>
          <p:cNvSpPr>
            <a:spLocks noGrp="1"/>
          </p:cNvSpPr>
          <p:nvPr>
            <p:ph type="title"/>
          </p:nvPr>
        </p:nvSpPr>
        <p:spPr>
          <a:xfrm>
            <a:off x="1256841" y="239286"/>
            <a:ext cx="10096959" cy="747579"/>
          </a:xfrm>
        </p:spPr>
        <p:txBody>
          <a:bodyPr/>
          <a:lstStyle/>
          <a:p>
            <a:r>
              <a:rPr lang="en-US" sz="3200" dirty="0">
                <a:solidFill>
                  <a:srgbClr val="104E72"/>
                </a:solidFill>
              </a:rPr>
              <a:t>Sample Materials Return Shipping Label for ELA and Math</a:t>
            </a:r>
          </a:p>
        </p:txBody>
      </p:sp>
      <p:sp>
        <p:nvSpPr>
          <p:cNvPr id="4" name="Text Placeholder 3">
            <a:extLst>
              <a:ext uri="{FF2B5EF4-FFF2-40B4-BE49-F238E27FC236}">
                <a16:creationId xmlns:a16="http://schemas.microsoft.com/office/drawing/2014/main" id="{3068C73C-211B-46E0-88E6-B4ED8B11DCD9}"/>
              </a:ext>
            </a:extLst>
          </p:cNvPr>
          <p:cNvSpPr>
            <a:spLocks noGrp="1"/>
          </p:cNvSpPr>
          <p:nvPr>
            <p:ph type="body" sz="quarter" idx="12"/>
          </p:nvPr>
        </p:nvSpPr>
        <p:spPr>
          <a:xfrm>
            <a:off x="4661693" y="1628385"/>
            <a:ext cx="2868613" cy="469480"/>
          </a:xfrm>
        </p:spPr>
        <p:txBody>
          <a:bodyPr/>
          <a:lstStyle/>
          <a:p>
            <a:r>
              <a:rPr lang="en-US" sz="3200" dirty="0"/>
              <a:t>Nonscorable</a:t>
            </a:r>
          </a:p>
        </p:txBody>
      </p:sp>
      <p:pic>
        <p:nvPicPr>
          <p:cNvPr id="9" name="Content Placeholder 10" descr="Purple colored Pearson non-scorable return shipping label for ELA and Math secure test materials">
            <a:extLst>
              <a:ext uri="{FF2B5EF4-FFF2-40B4-BE49-F238E27FC236}">
                <a16:creationId xmlns:a16="http://schemas.microsoft.com/office/drawing/2014/main" id="{9E18FA79-DEA8-4469-B81D-B821A9FFB6B9}"/>
              </a:ext>
            </a:extLst>
          </p:cNvPr>
          <p:cNvPicPr>
            <a:picLocks noGrp="1" noChangeAspect="1"/>
          </p:cNvPicPr>
          <p:nvPr>
            <p:ph sz="quarter" idx="11"/>
          </p:nvPr>
        </p:nvPicPr>
        <p:blipFill rotWithShape="1">
          <a:blip r:embed="rId3"/>
          <a:stretch/>
        </p:blipFill>
        <p:spPr>
          <a:xfrm>
            <a:off x="4464050" y="2555081"/>
            <a:ext cx="4057650" cy="3143250"/>
          </a:xfrm>
          <a:prstGeom prst="rect">
            <a:avLst/>
          </a:prstGeom>
        </p:spPr>
      </p:pic>
      <p:sp>
        <p:nvSpPr>
          <p:cNvPr id="11" name="Slide Number Placeholder 4">
            <a:extLst>
              <a:ext uri="{FF2B5EF4-FFF2-40B4-BE49-F238E27FC236}">
                <a16:creationId xmlns:a16="http://schemas.microsoft.com/office/drawing/2014/main" id="{5D86A95E-B85C-4465-8347-FB4CDDB89912}"/>
              </a:ext>
            </a:extLst>
          </p:cNvPr>
          <p:cNvSpPr txBox="1">
            <a:spLocks/>
          </p:cNvSpPr>
          <p:nvPr/>
        </p:nvSpPr>
        <p:spPr>
          <a:xfrm>
            <a:off x="8610600" y="6276543"/>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dirty="0" smtClean="0">
                <a:solidFill>
                  <a:schemeClr val="bg1"/>
                </a:solidFill>
              </a:rPr>
              <a:pPr algn="r">
                <a:spcAft>
                  <a:spcPts val="600"/>
                </a:spcAft>
              </a:pPr>
              <a:t>128</a:t>
            </a:fld>
            <a:endParaRPr lang="en-US" sz="1400" dirty="0">
              <a:solidFill>
                <a:schemeClr val="bg1"/>
              </a:solidFill>
            </a:endParaRPr>
          </a:p>
        </p:txBody>
      </p:sp>
    </p:spTree>
    <p:extLst>
      <p:ext uri="{BB962C8B-B14F-4D97-AF65-F5344CB8AC3E}">
        <p14:creationId xmlns:p14="http://schemas.microsoft.com/office/powerpoint/2010/main" val="11143220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278000-6CE0-40FD-9EF6-5BDC0256E5FF}"/>
              </a:ext>
            </a:extLst>
          </p:cNvPr>
          <p:cNvSpPr>
            <a:spLocks noGrp="1"/>
          </p:cNvSpPr>
          <p:nvPr>
            <p:ph type="title"/>
          </p:nvPr>
        </p:nvSpPr>
        <p:spPr>
          <a:xfrm>
            <a:off x="1231789" y="202622"/>
            <a:ext cx="10096959" cy="747579"/>
          </a:xfrm>
        </p:spPr>
        <p:txBody>
          <a:bodyPr>
            <a:noAutofit/>
          </a:bodyPr>
          <a:lstStyle/>
          <a:p>
            <a:r>
              <a:rPr lang="en-US" sz="3200" dirty="0">
                <a:solidFill>
                  <a:srgbClr val="1F4E79"/>
                </a:solidFill>
              </a:rPr>
              <a:t>Sample Test Materials Return Shipping Labels for Science</a:t>
            </a:r>
          </a:p>
        </p:txBody>
      </p:sp>
      <p:sp>
        <p:nvSpPr>
          <p:cNvPr id="2" name="Content Placeholder 1">
            <a:extLst>
              <a:ext uri="{FF2B5EF4-FFF2-40B4-BE49-F238E27FC236}">
                <a16:creationId xmlns:a16="http://schemas.microsoft.com/office/drawing/2014/main" id="{5C005C8B-E7A3-483A-B1E4-1D8386EDED4B}"/>
              </a:ext>
            </a:extLst>
          </p:cNvPr>
          <p:cNvSpPr>
            <a:spLocks noGrp="1"/>
          </p:cNvSpPr>
          <p:nvPr>
            <p:ph idx="1"/>
          </p:nvPr>
        </p:nvSpPr>
        <p:spPr>
          <a:xfrm>
            <a:off x="1549305" y="1370150"/>
            <a:ext cx="9093390" cy="662932"/>
          </a:xfrm>
        </p:spPr>
        <p:txBody>
          <a:bodyPr/>
          <a:lstStyle/>
          <a:p>
            <a:pPr marL="0" indent="0" algn="ctr">
              <a:buNone/>
            </a:pPr>
            <a:r>
              <a:rPr lang="en-US" sz="2800" dirty="0"/>
              <a:t>FedEx to Measurement Incorporated</a:t>
            </a:r>
          </a:p>
        </p:txBody>
      </p:sp>
      <p:pic>
        <p:nvPicPr>
          <p:cNvPr id="7" name="Content Placeholder 6" descr="A picture containing diagram of a nonscorable return label.&#10;&#10;">
            <a:extLst>
              <a:ext uri="{FF2B5EF4-FFF2-40B4-BE49-F238E27FC236}">
                <a16:creationId xmlns:a16="http://schemas.microsoft.com/office/drawing/2014/main" id="{07B4316C-05AF-4498-B2FD-0E5D6A2CF767}"/>
              </a:ext>
            </a:extLst>
          </p:cNvPr>
          <p:cNvPicPr>
            <a:picLocks noGrp="1" noChangeAspect="1"/>
          </p:cNvPicPr>
          <p:nvPr>
            <p:ph idx="13"/>
          </p:nvPr>
        </p:nvPicPr>
        <p:blipFill>
          <a:blip r:embed="rId3"/>
          <a:stretch>
            <a:fillRect/>
          </a:stretch>
        </p:blipFill>
        <p:spPr>
          <a:xfrm>
            <a:off x="3604007" y="2171210"/>
            <a:ext cx="4382402" cy="3444199"/>
          </a:xfrm>
          <a:prstGeom prst="rect">
            <a:avLst/>
          </a:prstGeom>
        </p:spPr>
      </p:pic>
      <p:sp>
        <p:nvSpPr>
          <p:cNvPr id="3" name="Slide Number Placeholder 4">
            <a:extLst>
              <a:ext uri="{FF2B5EF4-FFF2-40B4-BE49-F238E27FC236}">
                <a16:creationId xmlns:a16="http://schemas.microsoft.com/office/drawing/2014/main" id="{137EB2C1-9B05-9362-4CE1-402621455768}"/>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129</a:t>
            </a:fld>
            <a:endParaRPr lang="en-US" sz="1400" dirty="0">
              <a:solidFill>
                <a:schemeClr val="bg1"/>
              </a:solidFill>
            </a:endParaRPr>
          </a:p>
        </p:txBody>
      </p:sp>
    </p:spTree>
    <p:extLst>
      <p:ext uri="{BB962C8B-B14F-4D97-AF65-F5344CB8AC3E}">
        <p14:creationId xmlns:p14="http://schemas.microsoft.com/office/powerpoint/2010/main" val="1200836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733F8CA-9269-46F9-932C-CB92DE34B9E8}"/>
              </a:ext>
            </a:extLst>
          </p:cNvPr>
          <p:cNvSpPr>
            <a:spLocks noGrp="1"/>
          </p:cNvSpPr>
          <p:nvPr>
            <p:ph type="title"/>
          </p:nvPr>
        </p:nvSpPr>
        <p:spPr>
          <a:xfrm>
            <a:off x="1333960" y="235678"/>
            <a:ext cx="10096959" cy="747579"/>
          </a:xfrm>
        </p:spPr>
        <p:txBody>
          <a:bodyPr>
            <a:noAutofit/>
          </a:bodyPr>
          <a:lstStyle/>
          <a:p>
            <a:r>
              <a:rPr lang="en-US" sz="3200" dirty="0">
                <a:solidFill>
                  <a:srgbClr val="1F4E79"/>
                </a:solidFill>
                <a:latin typeface="Palatino Linotype"/>
              </a:rPr>
              <a:t>Graduation Assessment Requirement</a:t>
            </a:r>
            <a:br>
              <a:rPr lang="en-US" sz="3200" dirty="0">
                <a:latin typeface="Palatino Linotype"/>
              </a:rPr>
            </a:br>
            <a:r>
              <a:rPr lang="en-US" sz="3200" dirty="0">
                <a:solidFill>
                  <a:srgbClr val="1F497D"/>
                </a:solidFill>
                <a:latin typeface="Palatino Linotype"/>
              </a:rPr>
              <a:t>Classes of 2024 and 2025 (3 of 6)</a:t>
            </a:r>
          </a:p>
        </p:txBody>
      </p:sp>
      <p:graphicFrame>
        <p:nvGraphicFramePr>
          <p:cNvPr id="9" name="Table 8">
            <a:extLst>
              <a:ext uri="{FF2B5EF4-FFF2-40B4-BE49-F238E27FC236}">
                <a16:creationId xmlns:a16="http://schemas.microsoft.com/office/drawing/2014/main" id="{8C3B6762-2AFD-4227-96E1-E2073CD85393}"/>
              </a:ext>
            </a:extLst>
          </p:cNvPr>
          <p:cNvGraphicFramePr>
            <a:graphicFrameLocks noGrp="1"/>
          </p:cNvGraphicFramePr>
          <p:nvPr>
            <p:extLst>
              <p:ext uri="{D42A27DB-BD31-4B8C-83A1-F6EECF244321}">
                <p14:modId xmlns:p14="http://schemas.microsoft.com/office/powerpoint/2010/main" val="485364487"/>
              </p:ext>
            </p:extLst>
          </p:nvPr>
        </p:nvGraphicFramePr>
        <p:xfrm>
          <a:off x="263587" y="1281061"/>
          <a:ext cx="10912413" cy="1359680"/>
        </p:xfrm>
        <a:graphic>
          <a:graphicData uri="http://schemas.openxmlformats.org/drawingml/2006/table">
            <a:tbl>
              <a:tblPr firstRow="1">
                <a:tableStyleId>{21E4AEA4-8DFA-4A89-87EB-49C32662AFE0}</a:tableStyleId>
              </a:tblPr>
              <a:tblGrid>
                <a:gridCol w="10912413">
                  <a:extLst>
                    <a:ext uri="{9D8B030D-6E8A-4147-A177-3AD203B41FA5}">
                      <a16:colId xmlns:a16="http://schemas.microsoft.com/office/drawing/2014/main" val="1297899006"/>
                    </a:ext>
                  </a:extLst>
                </a:gridCol>
              </a:tblGrid>
              <a:tr h="4267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FFFF"/>
                          </a:solidFill>
                          <a:effectLst/>
                          <a:latin typeface="+mj-lt"/>
                          <a:ea typeface="Calibri" panose="020F0502020204030204" pitchFamily="34" charset="0"/>
                          <a:cs typeface="Times New Roman"/>
                        </a:rPr>
                        <a:t>Second Pathway—Menu of Substitute Competency Tests</a:t>
                      </a:r>
                      <a:endParaRPr lang="en-US" sz="3200" dirty="0">
                        <a:effectLst/>
                        <a:latin typeface="+mj-lt"/>
                        <a:ea typeface="Calibri" panose="020F0502020204030204" pitchFamily="34" charset="0"/>
                        <a:cs typeface="Times New Roman"/>
                      </a:endParaRPr>
                    </a:p>
                  </a:txBody>
                  <a:tcPr marL="64135" marR="641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extLst>
                  <a:ext uri="{0D108BD9-81ED-4DB2-BD59-A6C34878D82A}">
                    <a16:rowId xmlns:a16="http://schemas.microsoft.com/office/drawing/2014/main" val="3042562121"/>
                  </a:ext>
                </a:extLst>
              </a:tr>
              <a:tr h="872000">
                <a:tc>
                  <a:txBody>
                    <a:bodyPr/>
                    <a:lstStyle/>
                    <a:p>
                      <a:pPr marL="0" marR="0" algn="ctr">
                        <a:spcBef>
                          <a:spcPts val="0"/>
                        </a:spcBef>
                        <a:spcAft>
                          <a:spcPts val="0"/>
                        </a:spcAft>
                      </a:pPr>
                      <a:r>
                        <a:rPr lang="en-US" sz="1800" b="0" i="0" dirty="0">
                          <a:solidFill>
                            <a:schemeClr val="tx1"/>
                          </a:solidFill>
                          <a:effectLst/>
                          <a:latin typeface="+mj-lt"/>
                          <a:ea typeface="Calibri" panose="020F0502020204030204" pitchFamily="34" charset="0"/>
                          <a:cs typeface="Times New Roman"/>
                        </a:rPr>
                        <a:t>Demonstrate proficiency in ELA and/or mathematics by meeting the designated cut score on one of the assessments on the menu of substitute competency tests. </a:t>
                      </a:r>
                      <a:endParaRPr lang="en-US" sz="1800" b="0" i="0" dirty="0">
                        <a:solidFill>
                          <a:schemeClr val="tx1"/>
                        </a:solidFill>
                        <a:effectLst/>
                        <a:latin typeface="+mj-lt"/>
                        <a:ea typeface="Calibri" panose="020F0502020204030204" pitchFamily="34" charset="0"/>
                        <a:cs typeface="Times New Roman" panose="02020603050405020304" pitchFamily="18" charset="0"/>
                      </a:endParaRPr>
                    </a:p>
                  </a:txBody>
                  <a:tcPr marL="64135" marR="641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7854079"/>
                  </a:ext>
                </a:extLst>
              </a:tr>
            </a:tbl>
          </a:graphicData>
        </a:graphic>
      </p:graphicFrame>
      <p:graphicFrame>
        <p:nvGraphicFramePr>
          <p:cNvPr id="10" name="Table 9">
            <a:extLst>
              <a:ext uri="{FF2B5EF4-FFF2-40B4-BE49-F238E27FC236}">
                <a16:creationId xmlns:a16="http://schemas.microsoft.com/office/drawing/2014/main" id="{C005EC7A-F1B2-4843-9201-D4F7003278EB}"/>
              </a:ext>
            </a:extLst>
          </p:cNvPr>
          <p:cNvGraphicFramePr>
            <a:graphicFrameLocks noGrp="1"/>
          </p:cNvGraphicFramePr>
          <p:nvPr>
            <p:extLst>
              <p:ext uri="{D42A27DB-BD31-4B8C-83A1-F6EECF244321}">
                <p14:modId xmlns:p14="http://schemas.microsoft.com/office/powerpoint/2010/main" val="2869466123"/>
              </p:ext>
            </p:extLst>
          </p:nvPr>
        </p:nvGraphicFramePr>
        <p:xfrm>
          <a:off x="263587" y="2388380"/>
          <a:ext cx="10912413" cy="3504420"/>
        </p:xfrm>
        <a:graphic>
          <a:graphicData uri="http://schemas.openxmlformats.org/drawingml/2006/table">
            <a:tbl>
              <a:tblPr firstRow="1">
                <a:tableStyleId>{21E4AEA4-8DFA-4A89-87EB-49C32662AFE0}</a:tableStyleId>
              </a:tblPr>
              <a:tblGrid>
                <a:gridCol w="5832413">
                  <a:extLst>
                    <a:ext uri="{9D8B030D-6E8A-4147-A177-3AD203B41FA5}">
                      <a16:colId xmlns:a16="http://schemas.microsoft.com/office/drawing/2014/main" val="1844832436"/>
                    </a:ext>
                  </a:extLst>
                </a:gridCol>
                <a:gridCol w="5080000">
                  <a:extLst>
                    <a:ext uri="{9D8B030D-6E8A-4147-A177-3AD203B41FA5}">
                      <a16:colId xmlns:a16="http://schemas.microsoft.com/office/drawing/2014/main" val="141568168"/>
                    </a:ext>
                  </a:extLst>
                </a:gridCol>
              </a:tblGrid>
              <a:tr h="351972">
                <a:tc>
                  <a:txBody>
                    <a:bodyPr/>
                    <a:lstStyle/>
                    <a:p>
                      <a:pPr marL="0" algn="ctr">
                        <a:lnSpc>
                          <a:spcPct val="130000"/>
                        </a:lnSpc>
                      </a:pPr>
                      <a:r>
                        <a:rPr lang="en-US" sz="1600" b="1" dirty="0">
                          <a:solidFill>
                            <a:schemeClr val="bg1"/>
                          </a:solidFill>
                          <a:effectLst/>
                          <a:latin typeface="+mj-lt"/>
                          <a:cs typeface="Times New Roman"/>
                        </a:rPr>
                        <a:t>ELA</a:t>
                      </a:r>
                    </a:p>
                  </a:txBody>
                  <a:tcPr marL="64135" marR="641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sz="1600" b="1" dirty="0">
                          <a:solidFill>
                            <a:schemeClr val="bg1"/>
                          </a:solidFill>
                          <a:effectLst/>
                          <a:latin typeface="+mj-lt"/>
                          <a:cs typeface="Times New Roman"/>
                        </a:rPr>
                        <a:t>Mathematics</a:t>
                      </a:r>
                    </a:p>
                  </a:txBody>
                  <a:tcPr marL="64135" marR="641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extLst>
                  <a:ext uri="{0D108BD9-81ED-4DB2-BD59-A6C34878D82A}">
                    <a16:rowId xmlns:a16="http://schemas.microsoft.com/office/drawing/2014/main" val="2305029552"/>
                  </a:ext>
                </a:extLst>
              </a:tr>
              <a:tr h="3152448">
                <a:tc>
                  <a:txBody>
                    <a:bodyPr/>
                    <a:lstStyle/>
                    <a:p>
                      <a:pPr marL="0" indent="0" algn="l">
                        <a:lnSpc>
                          <a:spcPct val="100000"/>
                        </a:lnSpc>
                        <a:spcBef>
                          <a:spcPts val="0"/>
                        </a:spcBef>
                        <a:spcAft>
                          <a:spcPts val="0"/>
                        </a:spcAft>
                        <a:buFont typeface="Arial" panose="020B0604020202020204" pitchFamily="34" charset="0"/>
                        <a:buChar char="•"/>
                      </a:pPr>
                      <a:r>
                        <a:rPr lang="en-US" sz="1800" b="0" i="0" u="none" strike="noStrike" noProof="0" dirty="0">
                          <a:solidFill>
                            <a:srgbClr val="212529"/>
                          </a:solidFill>
                          <a:effectLst/>
                        </a:rPr>
                        <a:t>  ACT Reading ≥ 17</a:t>
                      </a:r>
                      <a:endParaRPr lang="en-US" sz="1800" b="0" dirty="0">
                        <a:solidFill>
                          <a:schemeClr val="tx1"/>
                        </a:solidFill>
                        <a:effectLst/>
                        <a:latin typeface="+mj-lt"/>
                        <a:cs typeface="Times New Roman"/>
                      </a:endParaRPr>
                    </a:p>
                    <a:p>
                      <a:pPr marL="0" lvl="0" indent="0" algn="l">
                        <a:lnSpc>
                          <a:spcPct val="100000"/>
                        </a:lnSpc>
                        <a:spcBef>
                          <a:spcPts val="0"/>
                        </a:spcBef>
                        <a:spcAft>
                          <a:spcPts val="0"/>
                        </a:spcAft>
                        <a:buFont typeface="Arial" panose="020B0604020202020204" pitchFamily="34" charset="0"/>
                        <a:buChar char="•"/>
                      </a:pPr>
                      <a:r>
                        <a:rPr lang="en-US" sz="1800" b="0" i="0" u="none" strike="noStrike" noProof="0" dirty="0">
                          <a:solidFill>
                            <a:srgbClr val="212529"/>
                          </a:solidFill>
                          <a:effectLst/>
                        </a:rPr>
                        <a:t>  Accuplacer WritePlacer ≥ 5</a:t>
                      </a:r>
                      <a:endParaRPr lang="en-US" sz="1800" dirty="0"/>
                    </a:p>
                    <a:p>
                      <a:pPr marL="0" lvl="0" indent="0" algn="l">
                        <a:lnSpc>
                          <a:spcPct val="100000"/>
                        </a:lnSpc>
                        <a:spcBef>
                          <a:spcPts val="0"/>
                        </a:spcBef>
                        <a:spcAft>
                          <a:spcPts val="0"/>
                        </a:spcAft>
                        <a:buFont typeface="Arial" panose="020B0604020202020204" pitchFamily="34" charset="0"/>
                        <a:buChar char="•"/>
                      </a:pPr>
                      <a:r>
                        <a:rPr lang="en-US" sz="1800" b="0" i="0" u="none" strike="noStrike" noProof="0" dirty="0">
                          <a:solidFill>
                            <a:srgbClr val="212529"/>
                          </a:solidFill>
                          <a:effectLst/>
                        </a:rPr>
                        <a:t>  Accuplacer WritePlacer English Second Language ≥ 4</a:t>
                      </a:r>
                      <a:endParaRPr lang="en-US" sz="1800" dirty="0"/>
                    </a:p>
                    <a:p>
                      <a:pPr marL="0" lvl="0" indent="0" algn="l">
                        <a:lnSpc>
                          <a:spcPct val="100000"/>
                        </a:lnSpc>
                        <a:spcBef>
                          <a:spcPts val="0"/>
                        </a:spcBef>
                        <a:spcAft>
                          <a:spcPts val="0"/>
                        </a:spcAft>
                        <a:buFont typeface="Arial" panose="020B0604020202020204" pitchFamily="34" charset="0"/>
                        <a:buChar char="•"/>
                      </a:pPr>
                      <a:r>
                        <a:rPr lang="en-US" sz="1800" b="0" i="0" u="none" strike="noStrike" noProof="0" dirty="0">
                          <a:solidFill>
                            <a:srgbClr val="212529"/>
                          </a:solidFill>
                          <a:effectLst/>
                        </a:rPr>
                        <a:t>  PSAT10 Evidence Based Reading and Writing </a:t>
                      </a:r>
                      <a:endParaRPr lang="en-US" sz="1800" dirty="0"/>
                    </a:p>
                    <a:p>
                      <a:pPr marL="0" lvl="0" indent="0" algn="l">
                        <a:lnSpc>
                          <a:spcPct val="100000"/>
                        </a:lnSpc>
                        <a:spcBef>
                          <a:spcPts val="0"/>
                        </a:spcBef>
                        <a:spcAft>
                          <a:spcPts val="0"/>
                        </a:spcAft>
                        <a:buNone/>
                      </a:pPr>
                      <a:r>
                        <a:rPr lang="en-US" sz="1800" b="0" i="0" u="none" strike="noStrike" noProof="0" dirty="0">
                          <a:solidFill>
                            <a:srgbClr val="212529"/>
                          </a:solidFill>
                          <a:effectLst/>
                        </a:rPr>
                        <a:t>   (EBRW) ≥ 420</a:t>
                      </a:r>
                      <a:endParaRPr lang="en-US" sz="1800" dirty="0"/>
                    </a:p>
                    <a:p>
                      <a:pPr marL="0" lvl="0" indent="0" algn="l">
                        <a:lnSpc>
                          <a:spcPct val="100000"/>
                        </a:lnSpc>
                        <a:spcBef>
                          <a:spcPts val="0"/>
                        </a:spcBef>
                        <a:spcAft>
                          <a:spcPts val="0"/>
                        </a:spcAft>
                        <a:buFont typeface="Arial" panose="020B0604020202020204" pitchFamily="34" charset="0"/>
                        <a:buChar char="•"/>
                      </a:pPr>
                      <a:r>
                        <a:rPr lang="en-US" sz="1800" b="0" i="0" u="none" strike="noStrike" noProof="0" dirty="0">
                          <a:solidFill>
                            <a:srgbClr val="212529"/>
                          </a:solidFill>
                          <a:effectLst/>
                        </a:rPr>
                        <a:t>  PSAT10 Reading ≥ 21</a:t>
                      </a:r>
                      <a:endParaRPr lang="en-US" sz="1800" dirty="0"/>
                    </a:p>
                    <a:p>
                      <a:pPr marL="0" lvl="0" indent="0" algn="l">
                        <a:lnSpc>
                          <a:spcPct val="100000"/>
                        </a:lnSpc>
                        <a:spcBef>
                          <a:spcPts val="0"/>
                        </a:spcBef>
                        <a:spcAft>
                          <a:spcPts val="0"/>
                        </a:spcAft>
                        <a:buFont typeface="Arial" panose="020B0604020202020204" pitchFamily="34" charset="0"/>
                        <a:buChar char="•"/>
                      </a:pPr>
                      <a:r>
                        <a:rPr lang="en-US" sz="1800" b="0" i="0" u="none" strike="noStrike" noProof="0" dirty="0">
                          <a:solidFill>
                            <a:srgbClr val="212529"/>
                          </a:solidFill>
                          <a:effectLst/>
                        </a:rPr>
                        <a:t>  PSAT/NMSQT EBRW ≥ 420</a:t>
                      </a:r>
                      <a:endParaRPr lang="en-US" sz="1800" dirty="0"/>
                    </a:p>
                    <a:p>
                      <a:pPr marL="0" lvl="0" indent="0" algn="l">
                        <a:lnSpc>
                          <a:spcPct val="100000"/>
                        </a:lnSpc>
                        <a:spcBef>
                          <a:spcPts val="0"/>
                        </a:spcBef>
                        <a:spcAft>
                          <a:spcPts val="0"/>
                        </a:spcAft>
                        <a:buFont typeface="Arial" panose="020B0604020202020204" pitchFamily="34" charset="0"/>
                        <a:buChar char="•"/>
                      </a:pPr>
                      <a:r>
                        <a:rPr lang="en-US" sz="1800" b="0" i="0" u="none" strike="noStrike" noProof="0" dirty="0">
                          <a:solidFill>
                            <a:srgbClr val="212529"/>
                          </a:solidFill>
                          <a:effectLst/>
                        </a:rPr>
                        <a:t>  PSAT/NMSQT Reading ≥ 21</a:t>
                      </a:r>
                      <a:endParaRPr lang="en-US" sz="1800" dirty="0"/>
                    </a:p>
                    <a:p>
                      <a:pPr marL="0" lvl="0" indent="0" algn="l">
                        <a:lnSpc>
                          <a:spcPct val="100000"/>
                        </a:lnSpc>
                        <a:spcBef>
                          <a:spcPts val="0"/>
                        </a:spcBef>
                        <a:spcAft>
                          <a:spcPts val="0"/>
                        </a:spcAft>
                        <a:buFont typeface="Arial" panose="020B0604020202020204" pitchFamily="34" charset="0"/>
                        <a:buChar char="•"/>
                      </a:pPr>
                      <a:r>
                        <a:rPr lang="en-US" sz="1800" b="0" i="0" u="none" strike="noStrike" noProof="0" dirty="0">
                          <a:solidFill>
                            <a:srgbClr val="212529"/>
                          </a:solidFill>
                          <a:effectLst/>
                        </a:rPr>
                        <a:t>  SAT EBRW ≥ 450</a:t>
                      </a:r>
                      <a:endParaRPr lang="en-US" sz="1800" dirty="0"/>
                    </a:p>
                    <a:p>
                      <a:pPr marL="0" lvl="0" indent="0" algn="l">
                        <a:lnSpc>
                          <a:spcPct val="100000"/>
                        </a:lnSpc>
                        <a:spcBef>
                          <a:spcPts val="0"/>
                        </a:spcBef>
                        <a:spcAft>
                          <a:spcPts val="0"/>
                        </a:spcAft>
                        <a:buFont typeface="Arial" panose="020B0604020202020204" pitchFamily="34" charset="0"/>
                        <a:buChar char="•"/>
                      </a:pPr>
                      <a:r>
                        <a:rPr lang="en-US" sz="1800" b="0" i="0" u="none" strike="noStrike" noProof="0" dirty="0">
                          <a:solidFill>
                            <a:srgbClr val="212529"/>
                          </a:solidFill>
                          <a:effectLst/>
                        </a:rPr>
                        <a:t>  SAT Reading ≥ 23</a:t>
                      </a:r>
                      <a:endParaRPr lang="en-US" sz="1800" dirty="0"/>
                    </a:p>
                  </a:txBody>
                  <a:tcPr marL="64135" marR="641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lvl="0" indent="0" algn="l">
                        <a:lnSpc>
                          <a:spcPct val="100000"/>
                        </a:lnSpc>
                        <a:spcBef>
                          <a:spcPts val="0"/>
                        </a:spcBef>
                        <a:spcAft>
                          <a:spcPts val="0"/>
                        </a:spcAft>
                        <a:buClrTx/>
                        <a:buSzTx/>
                        <a:buFont typeface="Arial" panose="020B0604020202020204" pitchFamily="34" charset="0"/>
                        <a:buChar char="•"/>
                      </a:pPr>
                      <a:r>
                        <a:rPr lang="en-US" sz="1800" b="0" i="0" u="none" strike="noStrike" kern="1200" noProof="0" dirty="0">
                          <a:solidFill>
                            <a:srgbClr val="212529"/>
                          </a:solidFill>
                          <a:effectLst/>
                        </a:rPr>
                        <a:t>  ACT Math ≥ 17</a:t>
                      </a:r>
                      <a:endParaRPr lang="en-US" sz="1800" b="0" strike="sngStrike" kern="1200" dirty="0">
                        <a:solidFill>
                          <a:schemeClr val="tx1"/>
                        </a:solidFill>
                        <a:effectLst/>
                        <a:latin typeface="+mn-lt"/>
                        <a:ea typeface="+mn-ea"/>
                        <a:cs typeface="Times New Roman"/>
                      </a:endParaRPr>
                    </a:p>
                    <a:p>
                      <a:pPr marL="0" lvl="0" indent="0" algn="l">
                        <a:lnSpc>
                          <a:spcPct val="100000"/>
                        </a:lnSpc>
                        <a:spcBef>
                          <a:spcPts val="0"/>
                        </a:spcBef>
                        <a:spcAft>
                          <a:spcPts val="0"/>
                        </a:spcAft>
                        <a:buClrTx/>
                        <a:buSzTx/>
                        <a:buFont typeface="Arial" panose="020B0604020202020204" pitchFamily="34" charset="0"/>
                        <a:buChar char="•"/>
                      </a:pPr>
                      <a:r>
                        <a:rPr lang="en-US" sz="1800" b="0" i="0" u="none" strike="noStrike" kern="1200" noProof="0" dirty="0">
                          <a:solidFill>
                            <a:srgbClr val="212529"/>
                          </a:solidFill>
                          <a:effectLst/>
                        </a:rPr>
                        <a:t>  Accuplacer Elementary Algebra ≥ 49</a:t>
                      </a:r>
                      <a:endParaRPr lang="en-US" sz="1800" dirty="0"/>
                    </a:p>
                    <a:p>
                      <a:pPr marL="0" lvl="0" indent="0" algn="l">
                        <a:lnSpc>
                          <a:spcPct val="100000"/>
                        </a:lnSpc>
                        <a:spcBef>
                          <a:spcPts val="0"/>
                        </a:spcBef>
                        <a:spcAft>
                          <a:spcPts val="0"/>
                        </a:spcAft>
                        <a:buClrTx/>
                        <a:buSzTx/>
                        <a:buFont typeface="Arial" panose="020B0604020202020204" pitchFamily="34" charset="0"/>
                        <a:buChar char="•"/>
                      </a:pPr>
                      <a:r>
                        <a:rPr lang="en-US" sz="1800" b="0" i="0" u="none" strike="noStrike" kern="1200" noProof="0" dirty="0">
                          <a:solidFill>
                            <a:srgbClr val="212529"/>
                          </a:solidFill>
                          <a:effectLst/>
                        </a:rPr>
                        <a:t>  Accuplacer QAS ≥ 250</a:t>
                      </a:r>
                      <a:endParaRPr lang="en-US" sz="1800" dirty="0"/>
                    </a:p>
                    <a:p>
                      <a:pPr marL="0" lvl="0" indent="0" algn="l">
                        <a:lnSpc>
                          <a:spcPct val="100000"/>
                        </a:lnSpc>
                        <a:spcBef>
                          <a:spcPts val="0"/>
                        </a:spcBef>
                        <a:spcAft>
                          <a:spcPts val="0"/>
                        </a:spcAft>
                        <a:buClrTx/>
                        <a:buSzTx/>
                        <a:buFont typeface="Arial" panose="020B0604020202020204" pitchFamily="34" charset="0"/>
                        <a:buChar char="•"/>
                      </a:pPr>
                      <a:r>
                        <a:rPr lang="en-US" sz="1800" b="0" i="0" u="none" strike="noStrike" kern="1200" noProof="0" dirty="0">
                          <a:solidFill>
                            <a:srgbClr val="212529"/>
                          </a:solidFill>
                          <a:effectLst/>
                        </a:rPr>
                        <a:t>  PSAT10 Math Section or PSAT/NMSQT Math</a:t>
                      </a:r>
                      <a:endParaRPr lang="en-US" sz="1800" dirty="0"/>
                    </a:p>
                    <a:p>
                      <a:pPr marL="0" lvl="0" indent="0" algn="l">
                        <a:lnSpc>
                          <a:spcPct val="100000"/>
                        </a:lnSpc>
                        <a:spcBef>
                          <a:spcPts val="0"/>
                        </a:spcBef>
                        <a:spcAft>
                          <a:spcPts val="0"/>
                        </a:spcAft>
                        <a:buClrTx/>
                        <a:buSzTx/>
                        <a:buNone/>
                      </a:pPr>
                      <a:r>
                        <a:rPr lang="en-US" sz="1800" b="0" i="0" u="none" strike="noStrike" kern="1200" noProof="0" dirty="0">
                          <a:solidFill>
                            <a:srgbClr val="212529"/>
                          </a:solidFill>
                          <a:effectLst/>
                        </a:rPr>
                        <a:t>   Section ≥ 420</a:t>
                      </a:r>
                      <a:endParaRPr lang="en-US" sz="1800" dirty="0"/>
                    </a:p>
                    <a:p>
                      <a:pPr marL="0" lvl="0" indent="0" algn="l">
                        <a:lnSpc>
                          <a:spcPct val="100000"/>
                        </a:lnSpc>
                        <a:spcBef>
                          <a:spcPts val="0"/>
                        </a:spcBef>
                        <a:spcAft>
                          <a:spcPts val="0"/>
                        </a:spcAft>
                        <a:buClrTx/>
                        <a:buSzTx/>
                        <a:buFont typeface="Arial" panose="020B0604020202020204" pitchFamily="34" charset="0"/>
                        <a:buChar char="•"/>
                      </a:pPr>
                      <a:r>
                        <a:rPr lang="en-US" sz="1800" b="0" i="0" u="none" strike="noStrike" kern="1200" noProof="0" dirty="0">
                          <a:solidFill>
                            <a:srgbClr val="212529"/>
                          </a:solidFill>
                          <a:effectLst/>
                        </a:rPr>
                        <a:t>  PSAT10 Math or PSAT/NMSQT Math ≥ 21</a:t>
                      </a:r>
                      <a:endParaRPr lang="en-US" sz="1800" dirty="0"/>
                    </a:p>
                    <a:p>
                      <a:pPr marL="0" lvl="0" indent="0" algn="l">
                        <a:lnSpc>
                          <a:spcPct val="100000"/>
                        </a:lnSpc>
                        <a:spcBef>
                          <a:spcPts val="0"/>
                        </a:spcBef>
                        <a:spcAft>
                          <a:spcPts val="0"/>
                        </a:spcAft>
                        <a:buClrTx/>
                        <a:buSzTx/>
                        <a:buFont typeface="Arial" panose="020B0604020202020204" pitchFamily="34" charset="0"/>
                        <a:buChar char="•"/>
                      </a:pPr>
                      <a:r>
                        <a:rPr lang="en-US" sz="1800" b="0" i="0" u="none" strike="noStrike" kern="1200" noProof="0" dirty="0">
                          <a:solidFill>
                            <a:srgbClr val="212529"/>
                          </a:solidFill>
                          <a:effectLst/>
                        </a:rPr>
                        <a:t>  SAT Math Section ≥ 440</a:t>
                      </a:r>
                      <a:endParaRPr lang="en-US" sz="1800" dirty="0"/>
                    </a:p>
                    <a:p>
                      <a:pPr marL="0" lvl="0" indent="0" algn="l">
                        <a:lnSpc>
                          <a:spcPct val="100000"/>
                        </a:lnSpc>
                        <a:spcBef>
                          <a:spcPts val="0"/>
                        </a:spcBef>
                        <a:spcAft>
                          <a:spcPts val="0"/>
                        </a:spcAft>
                        <a:buClrTx/>
                        <a:buSzTx/>
                        <a:buFont typeface="Arial" panose="020B0604020202020204" pitchFamily="34" charset="0"/>
                        <a:buChar char="•"/>
                      </a:pPr>
                      <a:r>
                        <a:rPr lang="en-US" sz="1800" b="0" i="0" u="none" strike="noStrike" kern="1200" noProof="0" dirty="0">
                          <a:solidFill>
                            <a:srgbClr val="212529"/>
                          </a:solidFill>
                          <a:effectLst/>
                        </a:rPr>
                        <a:t>  SAT Math Test ≥ 22</a:t>
                      </a:r>
                      <a:endParaRPr lang="en-US" sz="1800" dirty="0"/>
                    </a:p>
                  </a:txBody>
                  <a:tcPr marL="64135" marR="641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1747095"/>
                  </a:ext>
                </a:extLst>
              </a:tr>
            </a:tbl>
          </a:graphicData>
        </a:graphic>
      </p:graphicFrame>
      <p:sp>
        <p:nvSpPr>
          <p:cNvPr id="4" name="Slide Number Placeholder 4">
            <a:extLst>
              <a:ext uri="{FF2B5EF4-FFF2-40B4-BE49-F238E27FC236}">
                <a16:creationId xmlns:a16="http://schemas.microsoft.com/office/drawing/2014/main" id="{8BEFA640-5204-0BF2-26DD-824CD875CB04}"/>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13</a:t>
            </a:fld>
            <a:endParaRPr lang="en-US" sz="1400" dirty="0">
              <a:solidFill>
                <a:schemeClr val="bg1"/>
              </a:solidFill>
            </a:endParaRPr>
          </a:p>
        </p:txBody>
      </p:sp>
    </p:spTree>
    <p:extLst>
      <p:ext uri="{BB962C8B-B14F-4D97-AF65-F5344CB8AC3E}">
        <p14:creationId xmlns:p14="http://schemas.microsoft.com/office/powerpoint/2010/main" val="233920405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C7465-69FD-1529-7B55-323693CCA7D0}"/>
              </a:ext>
            </a:extLst>
          </p:cNvPr>
          <p:cNvSpPr>
            <a:spLocks noGrp="1"/>
          </p:cNvSpPr>
          <p:nvPr>
            <p:ph type="title"/>
          </p:nvPr>
        </p:nvSpPr>
        <p:spPr/>
        <p:txBody>
          <a:bodyPr/>
          <a:lstStyle/>
          <a:p>
            <a:r>
              <a:rPr lang="en-US" sz="4000" dirty="0">
                <a:solidFill>
                  <a:srgbClr val="1F4E79"/>
                </a:solidFill>
                <a:latin typeface="Palatino Linotype"/>
              </a:rPr>
              <a:t>Helpful Hints (1 of 4)</a:t>
            </a:r>
            <a:endParaRPr lang="en-US" sz="4000" dirty="0">
              <a:solidFill>
                <a:srgbClr val="1F4E79"/>
              </a:solidFill>
            </a:endParaRPr>
          </a:p>
        </p:txBody>
      </p:sp>
      <p:sp>
        <p:nvSpPr>
          <p:cNvPr id="3" name="Text Placeholder 2">
            <a:extLst>
              <a:ext uri="{FF2B5EF4-FFF2-40B4-BE49-F238E27FC236}">
                <a16:creationId xmlns:a16="http://schemas.microsoft.com/office/drawing/2014/main" id="{4AF4E39B-D1B5-BEEA-9EC9-DAAC08C93CAF}"/>
              </a:ext>
            </a:extLst>
          </p:cNvPr>
          <p:cNvSpPr>
            <a:spLocks noGrp="1"/>
          </p:cNvSpPr>
          <p:nvPr>
            <p:ph type="body" sz="quarter" idx="11"/>
          </p:nvPr>
        </p:nvSpPr>
        <p:spPr>
          <a:xfrm>
            <a:off x="171451" y="1126475"/>
            <a:ext cx="11728812" cy="4899675"/>
          </a:xfrm>
        </p:spPr>
        <p:txBody>
          <a:bodyPr vert="horz" lIns="91440" tIns="45720" rIns="822960" bIns="45720" rtlCol="0" anchor="t">
            <a:normAutofit/>
          </a:bodyPr>
          <a:lstStyle/>
          <a:p>
            <a:pPr marL="0" indent="0">
              <a:buNone/>
            </a:pPr>
            <a:r>
              <a:rPr lang="en-US" sz="2500" dirty="0">
                <a:latin typeface="Palatino Linotype"/>
              </a:rPr>
              <a:t>Below are a few helpful hints to remember regarding preparation for delivery of the Human Reader testing support:</a:t>
            </a:r>
          </a:p>
          <a:p>
            <a:r>
              <a:rPr lang="en-US" sz="2500" dirty="0">
                <a:latin typeface="Palatino Linotype"/>
              </a:rPr>
              <a:t>Human Reader scripts are only available for math </a:t>
            </a:r>
            <a:r>
              <a:rPr lang="en-US" sz="2500" b="1" dirty="0">
                <a:latin typeface="Palatino Linotype"/>
              </a:rPr>
              <a:t>and</a:t>
            </a:r>
            <a:r>
              <a:rPr lang="en-US" sz="2500" dirty="0">
                <a:latin typeface="Palatino Linotype"/>
              </a:rPr>
              <a:t> must be returned to vendor.</a:t>
            </a:r>
          </a:p>
          <a:p>
            <a:r>
              <a:rPr lang="en-US" sz="2500" dirty="0">
                <a:latin typeface="Palatino Linotype"/>
              </a:rPr>
              <a:t>Proctor tickets are necessary for ELA and science. </a:t>
            </a:r>
          </a:p>
          <a:p>
            <a:r>
              <a:rPr lang="en-US" sz="2500" dirty="0">
                <a:latin typeface="Palatino Linotype"/>
              </a:rPr>
              <a:t>When creating a Human Reader test session, please check the box titled “Proctor Read Aloud” in the "Create/Edit Session" screen for any/all applicable subject areas.</a:t>
            </a:r>
          </a:p>
        </p:txBody>
      </p:sp>
      <p:sp>
        <p:nvSpPr>
          <p:cNvPr id="4" name="Slide Number Placeholder 4">
            <a:extLst>
              <a:ext uri="{FF2B5EF4-FFF2-40B4-BE49-F238E27FC236}">
                <a16:creationId xmlns:a16="http://schemas.microsoft.com/office/drawing/2014/main" id="{FDDE56DF-8603-A568-16B3-238D515A1DD4}"/>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130</a:t>
            </a:fld>
            <a:endParaRPr lang="en-US" sz="1400" dirty="0">
              <a:solidFill>
                <a:schemeClr val="bg1"/>
              </a:solidFill>
            </a:endParaRPr>
          </a:p>
        </p:txBody>
      </p:sp>
    </p:spTree>
    <p:extLst>
      <p:ext uri="{BB962C8B-B14F-4D97-AF65-F5344CB8AC3E}">
        <p14:creationId xmlns:p14="http://schemas.microsoft.com/office/powerpoint/2010/main" val="288731537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C7465-69FD-1529-7B55-323693CCA7D0}"/>
              </a:ext>
            </a:extLst>
          </p:cNvPr>
          <p:cNvSpPr>
            <a:spLocks noGrp="1"/>
          </p:cNvSpPr>
          <p:nvPr>
            <p:ph type="title"/>
          </p:nvPr>
        </p:nvSpPr>
        <p:spPr/>
        <p:txBody>
          <a:bodyPr/>
          <a:lstStyle/>
          <a:p>
            <a:r>
              <a:rPr lang="en-US" sz="4000" dirty="0">
                <a:solidFill>
                  <a:srgbClr val="1F4E79"/>
                </a:solidFill>
                <a:latin typeface="Palatino Linotype"/>
              </a:rPr>
              <a:t>Helpful Hints (2 of 4)</a:t>
            </a:r>
            <a:endParaRPr lang="en-US" sz="4000" dirty="0">
              <a:solidFill>
                <a:srgbClr val="1F4E79"/>
              </a:solidFill>
            </a:endParaRPr>
          </a:p>
        </p:txBody>
      </p:sp>
      <p:sp>
        <p:nvSpPr>
          <p:cNvPr id="3" name="Text Placeholder 2">
            <a:extLst>
              <a:ext uri="{FF2B5EF4-FFF2-40B4-BE49-F238E27FC236}">
                <a16:creationId xmlns:a16="http://schemas.microsoft.com/office/drawing/2014/main" id="{4AF4E39B-D1B5-BEEA-9EC9-DAAC08C93CAF}"/>
              </a:ext>
            </a:extLst>
          </p:cNvPr>
          <p:cNvSpPr>
            <a:spLocks noGrp="1"/>
          </p:cNvSpPr>
          <p:nvPr>
            <p:ph type="body" sz="quarter" idx="11"/>
          </p:nvPr>
        </p:nvSpPr>
        <p:spPr>
          <a:xfrm>
            <a:off x="171451" y="1126475"/>
            <a:ext cx="11794126" cy="4899675"/>
          </a:xfrm>
        </p:spPr>
        <p:txBody>
          <a:bodyPr vert="horz" lIns="91440" tIns="45720" rIns="822960" bIns="45720" rtlCol="0" anchor="t">
            <a:normAutofit/>
          </a:bodyPr>
          <a:lstStyle/>
          <a:p>
            <a:pPr marL="342900" indent="-342900"/>
            <a:r>
              <a:rPr lang="en-US" sz="2400" dirty="0">
                <a:latin typeface="Palatino Linotype"/>
              </a:rPr>
              <a:t>Remember the following for PBT:</a:t>
            </a:r>
          </a:p>
          <a:p>
            <a:pPr lvl="1"/>
            <a:r>
              <a:rPr lang="en-US" sz="2400" dirty="0">
                <a:latin typeface="Palatino Linotype"/>
              </a:rPr>
              <a:t>Students who will record their responses directly into their test booklet must have their responses transcribed into TestNav.</a:t>
            </a:r>
          </a:p>
          <a:p>
            <a:pPr lvl="1"/>
            <a:r>
              <a:rPr lang="en-US" sz="2400" dirty="0">
                <a:latin typeface="Palatino Linotype"/>
              </a:rPr>
              <a:t>Appendix C in the AF&amp;A Manual must be followed for any student who will participate in paper-based testing via a scribe.</a:t>
            </a:r>
          </a:p>
          <a:p>
            <a:pPr lvl="1"/>
            <a:r>
              <a:rPr lang="en-US" sz="2400" dirty="0">
                <a:latin typeface="Palatino Linotype"/>
              </a:rPr>
              <a:t>Students who will use a braille note taker, braille writer or any assistive technology device to record their responses must have their responses transcribed into their test booklet; afterwards, the responses from the test booklet must be transcribed into TestNav.</a:t>
            </a:r>
            <a:endParaRPr lang="en-US" sz="2400" dirty="0"/>
          </a:p>
        </p:txBody>
      </p:sp>
      <p:sp>
        <p:nvSpPr>
          <p:cNvPr id="4" name="Slide Number Placeholder 4">
            <a:extLst>
              <a:ext uri="{FF2B5EF4-FFF2-40B4-BE49-F238E27FC236}">
                <a16:creationId xmlns:a16="http://schemas.microsoft.com/office/drawing/2014/main" id="{C7D0EC69-0F88-87EC-C018-85BFFB6AC509}"/>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131</a:t>
            </a:fld>
            <a:endParaRPr lang="en-US" sz="1400" dirty="0">
              <a:solidFill>
                <a:schemeClr val="bg1"/>
              </a:solidFill>
            </a:endParaRPr>
          </a:p>
        </p:txBody>
      </p:sp>
    </p:spTree>
    <p:extLst>
      <p:ext uri="{BB962C8B-B14F-4D97-AF65-F5344CB8AC3E}">
        <p14:creationId xmlns:p14="http://schemas.microsoft.com/office/powerpoint/2010/main" val="296767640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C7465-69FD-1529-7B55-323693CCA7D0}"/>
              </a:ext>
            </a:extLst>
          </p:cNvPr>
          <p:cNvSpPr>
            <a:spLocks noGrp="1"/>
          </p:cNvSpPr>
          <p:nvPr>
            <p:ph type="title"/>
          </p:nvPr>
        </p:nvSpPr>
        <p:spPr/>
        <p:txBody>
          <a:bodyPr/>
          <a:lstStyle/>
          <a:p>
            <a:r>
              <a:rPr lang="en-US" sz="4000" dirty="0">
                <a:solidFill>
                  <a:srgbClr val="1F4E79"/>
                </a:solidFill>
                <a:latin typeface="Palatino Linotype"/>
              </a:rPr>
              <a:t>Helpful Hints (3 of 4)</a:t>
            </a:r>
            <a:endParaRPr lang="en-US" sz="4000" dirty="0">
              <a:solidFill>
                <a:srgbClr val="1F4E79"/>
              </a:solidFill>
            </a:endParaRPr>
          </a:p>
        </p:txBody>
      </p:sp>
      <p:sp>
        <p:nvSpPr>
          <p:cNvPr id="3" name="Text Placeholder 2">
            <a:extLst>
              <a:ext uri="{FF2B5EF4-FFF2-40B4-BE49-F238E27FC236}">
                <a16:creationId xmlns:a16="http://schemas.microsoft.com/office/drawing/2014/main" id="{4AF4E39B-D1B5-BEEA-9EC9-DAAC08C93CAF}"/>
              </a:ext>
            </a:extLst>
          </p:cNvPr>
          <p:cNvSpPr>
            <a:spLocks noGrp="1"/>
          </p:cNvSpPr>
          <p:nvPr>
            <p:ph type="body" sz="quarter" idx="11"/>
          </p:nvPr>
        </p:nvSpPr>
        <p:spPr>
          <a:xfrm>
            <a:off x="171450" y="1126475"/>
            <a:ext cx="11741875" cy="4899675"/>
          </a:xfrm>
        </p:spPr>
        <p:txBody>
          <a:bodyPr vert="horz" lIns="91440" tIns="45720" rIns="822960" bIns="45720" rtlCol="0" anchor="t">
            <a:noAutofit/>
          </a:bodyPr>
          <a:lstStyle/>
          <a:p>
            <a:pPr marL="0" indent="0">
              <a:buNone/>
            </a:pPr>
            <a:r>
              <a:rPr lang="en-US" sz="2200" dirty="0">
                <a:latin typeface="Palatino Linotype"/>
              </a:rPr>
              <a:t>Transcription Test Session Guidance:</a:t>
            </a:r>
          </a:p>
          <a:p>
            <a:r>
              <a:rPr lang="en-US" sz="2200" dirty="0">
                <a:latin typeface="Palatino Linotype"/>
              </a:rPr>
              <a:t>LEAs must create "Transcription" test sessions for students taking the PBT and transcribe all responses into TestNav. LEAs that return secure paper test materials to the vendor before transcribing student responses into TestNav will be assessed with a fee of $500, per content area and per student, for scoring.</a:t>
            </a:r>
          </a:p>
          <a:p>
            <a:r>
              <a:rPr lang="en-US" sz="2200" dirty="0">
                <a:latin typeface="Palatino Linotype"/>
              </a:rPr>
              <a:t>Paper tests required by an IEP or 504 Plan, including students with a temporary 504 Plan taking a paper assessment due to a temporary medical situation requiring homebound instruction, must have the Alternate Representation - Paper Test field recorded. Alternate Representation – Paper Test field is not applicable to small number of students taking a paper assessment not required by an IEP or 504 Plan.</a:t>
            </a:r>
          </a:p>
          <a:p>
            <a:pPr marL="0" indent="0">
              <a:buNone/>
            </a:pPr>
            <a:endParaRPr lang="en-US" sz="2100" dirty="0"/>
          </a:p>
        </p:txBody>
      </p:sp>
      <p:sp>
        <p:nvSpPr>
          <p:cNvPr id="4" name="Slide Number Placeholder 4">
            <a:extLst>
              <a:ext uri="{FF2B5EF4-FFF2-40B4-BE49-F238E27FC236}">
                <a16:creationId xmlns:a16="http://schemas.microsoft.com/office/drawing/2014/main" id="{ADCF885B-CDA9-6374-84B1-640957BE8CF8}"/>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132</a:t>
            </a:fld>
            <a:endParaRPr lang="en-US" sz="1400" dirty="0">
              <a:solidFill>
                <a:schemeClr val="bg1"/>
              </a:solidFill>
            </a:endParaRPr>
          </a:p>
        </p:txBody>
      </p:sp>
    </p:spTree>
    <p:extLst>
      <p:ext uri="{BB962C8B-B14F-4D97-AF65-F5344CB8AC3E}">
        <p14:creationId xmlns:p14="http://schemas.microsoft.com/office/powerpoint/2010/main" val="303229766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C7465-69FD-1529-7B55-323693CCA7D0}"/>
              </a:ext>
            </a:extLst>
          </p:cNvPr>
          <p:cNvSpPr>
            <a:spLocks noGrp="1"/>
          </p:cNvSpPr>
          <p:nvPr>
            <p:ph type="title"/>
          </p:nvPr>
        </p:nvSpPr>
        <p:spPr/>
        <p:txBody>
          <a:bodyPr/>
          <a:lstStyle/>
          <a:p>
            <a:r>
              <a:rPr lang="en-US" sz="4000" dirty="0">
                <a:solidFill>
                  <a:srgbClr val="1F4E79"/>
                </a:solidFill>
                <a:latin typeface="Palatino Linotype"/>
              </a:rPr>
              <a:t>Helpful Hints (4 of 4)</a:t>
            </a:r>
            <a:endParaRPr lang="en-US" sz="4000" dirty="0">
              <a:solidFill>
                <a:srgbClr val="1F4E79"/>
              </a:solidFill>
            </a:endParaRPr>
          </a:p>
        </p:txBody>
      </p:sp>
      <p:sp>
        <p:nvSpPr>
          <p:cNvPr id="5" name="Text Placeholder 2">
            <a:extLst>
              <a:ext uri="{FF2B5EF4-FFF2-40B4-BE49-F238E27FC236}">
                <a16:creationId xmlns:a16="http://schemas.microsoft.com/office/drawing/2014/main" id="{521A3D21-6A31-ABE7-28A2-050020B66269}"/>
              </a:ext>
            </a:extLst>
          </p:cNvPr>
          <p:cNvSpPr>
            <a:spLocks noGrp="1"/>
          </p:cNvSpPr>
          <p:nvPr>
            <p:ph type="body" sz="quarter" idx="11"/>
          </p:nvPr>
        </p:nvSpPr>
        <p:spPr>
          <a:xfrm>
            <a:off x="171450" y="1126475"/>
            <a:ext cx="11807189" cy="4899675"/>
          </a:xfrm>
        </p:spPr>
        <p:txBody>
          <a:bodyPr vert="horz" lIns="91440" tIns="45720" rIns="822960" bIns="45720" rtlCol="0" anchor="t">
            <a:noAutofit/>
          </a:bodyPr>
          <a:lstStyle/>
          <a:p>
            <a:pPr marL="0" indent="0">
              <a:spcAft>
                <a:spcPts val="800"/>
              </a:spcAft>
              <a:buNone/>
            </a:pPr>
            <a:r>
              <a:rPr lang="en-US" sz="2100" dirty="0">
                <a:latin typeface="Palatino Linotype"/>
              </a:rPr>
              <a:t>The following scenarios are examples of potential errors associated with transcription test sessions and/or paper-based testing that must be addressed:</a:t>
            </a:r>
            <a:endParaRPr lang="en-US" dirty="0"/>
          </a:p>
          <a:p>
            <a:pPr marL="285750" indent="-285750">
              <a:spcAft>
                <a:spcPts val="800"/>
              </a:spcAft>
            </a:pPr>
            <a:r>
              <a:rPr lang="en-US" sz="2100" dirty="0">
                <a:latin typeface="Palatino Linotype"/>
              </a:rPr>
              <a:t>Student test record indicates PBT; however, paper test materials were not ordered.</a:t>
            </a:r>
            <a:endParaRPr lang="en-US" sz="2400" dirty="0"/>
          </a:p>
          <a:p>
            <a:pPr marL="285750" indent="-285750">
              <a:spcAft>
                <a:spcPts val="800"/>
              </a:spcAft>
            </a:pPr>
            <a:r>
              <a:rPr lang="en-US" sz="2100" dirty="0">
                <a:latin typeface="Palatino Linotype"/>
              </a:rPr>
              <a:t>Student test record indicates PBT; however, the tests were not assigned to a session configured for Transcription.</a:t>
            </a:r>
          </a:p>
          <a:p>
            <a:pPr marL="285750" indent="-285750">
              <a:spcAft>
                <a:spcPts val="800"/>
              </a:spcAft>
            </a:pPr>
            <a:r>
              <a:rPr lang="en-US" sz="2100" dirty="0">
                <a:latin typeface="Palatino Linotype"/>
              </a:rPr>
              <a:t>Student test record appears in a transcription test session; however, paper test materials are not recorded in the SR/PNP.</a:t>
            </a:r>
            <a:endParaRPr lang="en-US" sz="2100" dirty="0"/>
          </a:p>
          <a:p>
            <a:pPr>
              <a:spcAft>
                <a:spcPts val="800"/>
              </a:spcAft>
            </a:pPr>
            <a:r>
              <a:rPr lang="en-US" sz="2100" dirty="0">
                <a:latin typeface="Palatino Linotype"/>
                <a:cs typeface="Calibri"/>
              </a:rPr>
              <a:t>Paper test materials were ordered but do not have transcription sessions setup.</a:t>
            </a:r>
          </a:p>
          <a:p>
            <a:pPr>
              <a:spcAft>
                <a:spcPts val="800"/>
              </a:spcAft>
            </a:pPr>
            <a:r>
              <a:rPr lang="en-US" sz="2100" dirty="0">
                <a:latin typeface="Palatino Linotype"/>
                <a:cs typeface="Calibri"/>
              </a:rPr>
              <a:t>Transcription sessions were setup, but paper test materials were not</a:t>
            </a:r>
            <a:r>
              <a:rPr lang="en-US" sz="2400" dirty="0">
                <a:latin typeface="Palatino Linotype"/>
                <a:cs typeface="Calibri"/>
              </a:rPr>
              <a:t> </a:t>
            </a:r>
            <a:r>
              <a:rPr lang="en-US" sz="2100" dirty="0">
                <a:latin typeface="Palatino Linotype"/>
                <a:cs typeface="Calibri"/>
              </a:rPr>
              <a:t>ordered.</a:t>
            </a:r>
          </a:p>
          <a:p>
            <a:pPr marL="0" indent="0">
              <a:buNone/>
            </a:pPr>
            <a:endParaRPr lang="en-US" sz="2400" dirty="0">
              <a:latin typeface="Palatino Linotype"/>
              <a:cs typeface="Calibri"/>
            </a:endParaRPr>
          </a:p>
          <a:p>
            <a:pPr marL="342900" indent="-342900"/>
            <a:endParaRPr lang="en-US" sz="2100" dirty="0"/>
          </a:p>
          <a:p>
            <a:pPr marL="342900" indent="-342900"/>
            <a:endParaRPr lang="en-US" sz="2100" dirty="0"/>
          </a:p>
        </p:txBody>
      </p:sp>
      <p:sp>
        <p:nvSpPr>
          <p:cNvPr id="3" name="Slide Number Placeholder 4">
            <a:extLst>
              <a:ext uri="{FF2B5EF4-FFF2-40B4-BE49-F238E27FC236}">
                <a16:creationId xmlns:a16="http://schemas.microsoft.com/office/drawing/2014/main" id="{962DC7BB-7711-F158-6441-EDEACB172FEC}"/>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133</a:t>
            </a:fld>
            <a:endParaRPr lang="en-US" sz="1400" dirty="0">
              <a:solidFill>
                <a:schemeClr val="bg1"/>
              </a:solidFill>
            </a:endParaRPr>
          </a:p>
        </p:txBody>
      </p:sp>
    </p:spTree>
    <p:extLst>
      <p:ext uri="{BB962C8B-B14F-4D97-AF65-F5344CB8AC3E}">
        <p14:creationId xmlns:p14="http://schemas.microsoft.com/office/powerpoint/2010/main" val="419501759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p:txBody>
          <a:bodyPr/>
          <a:lstStyle/>
          <a:p>
            <a:r>
              <a:rPr lang="en-US" sz="4000" dirty="0">
                <a:solidFill>
                  <a:srgbClr val="1F4E79"/>
                </a:solidFill>
              </a:rPr>
              <a:t>Thank You!</a:t>
            </a:r>
          </a:p>
        </p:txBody>
      </p:sp>
      <p:sp>
        <p:nvSpPr>
          <p:cNvPr id="4" name="Content Placeholder 3">
            <a:extLst>
              <a:ext uri="{FF2B5EF4-FFF2-40B4-BE49-F238E27FC236}">
                <a16:creationId xmlns:a16="http://schemas.microsoft.com/office/drawing/2014/main" id="{EDD8AD94-2374-409A-9D8E-D445165FCA14}"/>
              </a:ext>
            </a:extLst>
          </p:cNvPr>
          <p:cNvSpPr>
            <a:spLocks noGrp="1"/>
          </p:cNvSpPr>
          <p:nvPr>
            <p:ph idx="1"/>
          </p:nvPr>
        </p:nvSpPr>
        <p:spPr>
          <a:xfrm>
            <a:off x="-3" y="2186818"/>
            <a:ext cx="12192000" cy="747579"/>
          </a:xfrm>
        </p:spPr>
        <p:txBody>
          <a:bodyPr/>
          <a:lstStyle/>
          <a:p>
            <a:r>
              <a:rPr lang="en-US" dirty="0">
                <a:hlinkClick r:id="rId3"/>
              </a:rPr>
              <a:t>nj.gov/education/assessment/</a:t>
            </a:r>
            <a:r>
              <a:rPr lang="en-US" dirty="0"/>
              <a:t> </a:t>
            </a:r>
          </a:p>
        </p:txBody>
      </p:sp>
      <p:sp>
        <p:nvSpPr>
          <p:cNvPr id="20" name="contact info">
            <a:extLst>
              <a:ext uri="{FF2B5EF4-FFF2-40B4-BE49-F238E27FC236}">
                <a16:creationId xmlns:a16="http://schemas.microsoft.com/office/drawing/2014/main" id="{ACF9ECBB-DEA9-4ED4-A2DA-7517CD788761}"/>
              </a:ext>
            </a:extLst>
          </p:cNvPr>
          <p:cNvSpPr>
            <a:spLocks noGrp="1"/>
          </p:cNvSpPr>
          <p:nvPr>
            <p:ph idx="13"/>
          </p:nvPr>
        </p:nvSpPr>
        <p:spPr>
          <a:xfrm>
            <a:off x="1" y="2956033"/>
            <a:ext cx="12191999" cy="640081"/>
          </a:xfrm>
        </p:spPr>
        <p:txBody>
          <a:bodyPr/>
          <a:lstStyle/>
          <a:p>
            <a:r>
              <a:rPr lang="en-US" dirty="0">
                <a:hlinkClick r:id="rId4"/>
              </a:rPr>
              <a:t>Assessment@doe.nj.gov</a:t>
            </a:r>
            <a:endParaRPr lang="en-US" dirty="0"/>
          </a:p>
        </p:txBody>
      </p:sp>
      <p:sp>
        <p:nvSpPr>
          <p:cNvPr id="13" name="follow us">
            <a:extLst>
              <a:ext uri="{FF2B5EF4-FFF2-40B4-BE49-F238E27FC236}">
                <a16:creationId xmlns:a16="http://schemas.microsoft.com/office/drawing/2014/main" id="{77A7B8E1-EB02-481A-BD3A-59EA2A8BC5B0}"/>
              </a:ext>
            </a:extLst>
          </p:cNvPr>
          <p:cNvSpPr>
            <a:spLocks noGrp="1"/>
          </p:cNvSpPr>
          <p:nvPr>
            <p:ph idx="14"/>
          </p:nvPr>
        </p:nvSpPr>
        <p:spPr/>
        <p:txBody>
          <a:bodyPr lIns="0" rIns="0"/>
          <a:lstStyle/>
          <a:p>
            <a:pPr>
              <a:spcBef>
                <a:spcPts val="0"/>
              </a:spcBef>
              <a:spcAft>
                <a:spcPts val="0"/>
              </a:spcAft>
            </a:pPr>
            <a:r>
              <a:rPr lang="en-US" dirty="0"/>
              <a:t>Follow Us!</a:t>
            </a:r>
          </a:p>
        </p:txBody>
      </p:sp>
      <p:sp>
        <p:nvSpPr>
          <p:cNvPr id="14" name="Facebook">
            <a:extLst>
              <a:ext uri="{FF2B5EF4-FFF2-40B4-BE49-F238E27FC236}">
                <a16:creationId xmlns:a16="http://schemas.microsoft.com/office/drawing/2014/main" id="{0CBEF407-C3B6-4B85-8243-D0BA28E5B79E}"/>
              </a:ext>
            </a:extLst>
          </p:cNvPr>
          <p:cNvSpPr>
            <a:spLocks noGrp="1"/>
          </p:cNvSpPr>
          <p:nvPr>
            <p:ph type="body" sz="quarter" idx="15"/>
          </p:nvPr>
        </p:nvSpPr>
        <p:spPr/>
        <p:txBody>
          <a:bodyPr/>
          <a:lstStyle/>
          <a:p>
            <a:r>
              <a:rPr lang="en-US" dirty="0">
                <a:solidFill>
                  <a:srgbClr val="0000FF"/>
                </a:solidFill>
                <a:hlinkClick r:id="rId5">
                  <a:extLst>
                    <a:ext uri="{A12FA001-AC4F-418D-AE19-62706E023703}">
                      <ahyp:hlinkClr xmlns:ahyp="http://schemas.microsoft.com/office/drawing/2018/hyperlinkcolor" val="tx"/>
                    </a:ext>
                  </a:extLst>
                </a:hlinkClick>
              </a:rPr>
              <a:t>Facebook: </a:t>
            </a:r>
            <a:br>
              <a:rPr lang="en-US" dirty="0">
                <a:solidFill>
                  <a:srgbClr val="0000FF"/>
                </a:solidFill>
                <a:hlinkClick r:id="rId5">
                  <a:extLst>
                    <a:ext uri="{A12FA001-AC4F-418D-AE19-62706E023703}">
                      <ahyp:hlinkClr xmlns:ahyp="http://schemas.microsoft.com/office/drawing/2018/hyperlinkcolor" val="tx"/>
                    </a:ext>
                  </a:extLst>
                </a:hlinkClick>
              </a:rPr>
            </a:br>
            <a:r>
              <a:rPr lang="en-US" dirty="0">
                <a:solidFill>
                  <a:srgbClr val="0000FF"/>
                </a:solidFill>
                <a:hlinkClick r:id="rId5">
                  <a:extLst>
                    <a:ext uri="{A12FA001-AC4F-418D-AE19-62706E023703}">
                      <ahyp:hlinkClr xmlns:ahyp="http://schemas.microsoft.com/office/drawing/2018/hyperlinkcolor" val="tx"/>
                    </a:ext>
                  </a:extLst>
                </a:hlinkClick>
              </a:rPr>
              <a:t>@njdeptofed</a:t>
            </a:r>
            <a:endParaRPr lang="en-US" dirty="0">
              <a:solidFill>
                <a:srgbClr val="0000FF"/>
              </a:solidFill>
            </a:endParaRPr>
          </a:p>
        </p:txBody>
      </p:sp>
      <p:sp>
        <p:nvSpPr>
          <p:cNvPr id="15" name="Twitter">
            <a:extLst>
              <a:ext uri="{FF2B5EF4-FFF2-40B4-BE49-F238E27FC236}">
                <a16:creationId xmlns:a16="http://schemas.microsoft.com/office/drawing/2014/main" id="{1A8F26DE-B75D-4EBE-A8B0-CF0F3A1FBE08}"/>
              </a:ext>
            </a:extLst>
          </p:cNvPr>
          <p:cNvSpPr>
            <a:spLocks noGrp="1"/>
          </p:cNvSpPr>
          <p:nvPr>
            <p:ph type="body" sz="quarter" idx="16"/>
          </p:nvPr>
        </p:nvSpPr>
        <p:spPr/>
        <p:txBody>
          <a:bodyPr/>
          <a:lstStyle/>
          <a:p>
            <a:pPr marL="0" indent="0">
              <a:buNone/>
            </a:pPr>
            <a:r>
              <a:rPr lang="en-US" dirty="0">
                <a:solidFill>
                  <a:srgbClr val="0000FF"/>
                </a:solidFill>
                <a:hlinkClick r:id="rId6">
                  <a:extLst>
                    <a:ext uri="{A12FA001-AC4F-418D-AE19-62706E023703}">
                      <ahyp:hlinkClr xmlns:ahyp="http://schemas.microsoft.com/office/drawing/2018/hyperlinkcolor" val="tx"/>
                    </a:ext>
                  </a:extLst>
                </a:hlinkClick>
              </a:rPr>
              <a:t>Twitter: @NewJerseyDOE</a:t>
            </a:r>
            <a:endParaRPr lang="en-US" dirty="0">
              <a:solidFill>
                <a:srgbClr val="0000FF"/>
              </a:solidFill>
            </a:endParaRPr>
          </a:p>
        </p:txBody>
      </p:sp>
      <p:sp>
        <p:nvSpPr>
          <p:cNvPr id="16" name="Instagram">
            <a:extLst>
              <a:ext uri="{FF2B5EF4-FFF2-40B4-BE49-F238E27FC236}">
                <a16:creationId xmlns:a16="http://schemas.microsoft.com/office/drawing/2014/main" id="{58F04EFC-1539-4C41-9563-96A4CBC2B19F}"/>
              </a:ext>
            </a:extLst>
          </p:cNvPr>
          <p:cNvSpPr>
            <a:spLocks noGrp="1"/>
          </p:cNvSpPr>
          <p:nvPr>
            <p:ph type="body" sz="quarter" idx="17"/>
          </p:nvPr>
        </p:nvSpPr>
        <p:spPr/>
        <p:txBody>
          <a:bodyPr/>
          <a:lstStyle/>
          <a:p>
            <a:r>
              <a:rPr lang="en-US" dirty="0">
                <a:solidFill>
                  <a:srgbClr val="0000FF"/>
                </a:solidFill>
                <a:hlinkClick r:id="rId7">
                  <a:extLst>
                    <a:ext uri="{A12FA001-AC4F-418D-AE19-62706E023703}">
                      <ahyp:hlinkClr xmlns:ahyp="http://schemas.microsoft.com/office/drawing/2018/hyperlinkcolor" val="tx"/>
                    </a:ext>
                  </a:extLst>
                </a:hlinkClick>
              </a:rPr>
              <a:t>Instagram: </a:t>
            </a:r>
            <a:br>
              <a:rPr lang="en-US" dirty="0">
                <a:solidFill>
                  <a:srgbClr val="0000FF"/>
                </a:solidFill>
                <a:hlinkClick r:id="rId7">
                  <a:extLst>
                    <a:ext uri="{A12FA001-AC4F-418D-AE19-62706E023703}">
                      <ahyp:hlinkClr xmlns:ahyp="http://schemas.microsoft.com/office/drawing/2018/hyperlinkcolor" val="tx"/>
                    </a:ext>
                  </a:extLst>
                </a:hlinkClick>
              </a:rPr>
            </a:br>
            <a:r>
              <a:rPr lang="en-US" dirty="0">
                <a:solidFill>
                  <a:srgbClr val="0000FF"/>
                </a:solidFill>
                <a:hlinkClick r:id="rId7">
                  <a:extLst>
                    <a:ext uri="{A12FA001-AC4F-418D-AE19-62706E023703}">
                      <ahyp:hlinkClr xmlns:ahyp="http://schemas.microsoft.com/office/drawing/2018/hyperlinkcolor" val="tx"/>
                    </a:ext>
                  </a:extLst>
                </a:hlinkClick>
              </a:rPr>
              <a:t>@NewJerseyDoe</a:t>
            </a:r>
            <a:endParaRPr lang="en-US" dirty="0">
              <a:solidFill>
                <a:srgbClr val="0000FF"/>
              </a:solidFill>
            </a:endParaRPr>
          </a:p>
        </p:txBody>
      </p:sp>
      <p:sp>
        <p:nvSpPr>
          <p:cNvPr id="2" name="Slide Number Placeholder 4">
            <a:extLst>
              <a:ext uri="{FF2B5EF4-FFF2-40B4-BE49-F238E27FC236}">
                <a16:creationId xmlns:a16="http://schemas.microsoft.com/office/drawing/2014/main" id="{CB6C20DF-8A9C-37DC-2423-F67DAFA1A621}"/>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134</a:t>
            </a:fld>
            <a:endParaRPr lang="en-US" sz="1400" dirty="0">
              <a:solidFill>
                <a:schemeClr val="bg1"/>
              </a:solidFill>
            </a:endParaRPr>
          </a:p>
        </p:txBody>
      </p:sp>
    </p:spTree>
    <p:extLst>
      <p:ext uri="{BB962C8B-B14F-4D97-AF65-F5344CB8AC3E}">
        <p14:creationId xmlns:p14="http://schemas.microsoft.com/office/powerpoint/2010/main" val="3232781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733F8CA-9269-46F9-932C-CB92DE34B9E8}"/>
              </a:ext>
            </a:extLst>
          </p:cNvPr>
          <p:cNvSpPr>
            <a:spLocks noGrp="1"/>
          </p:cNvSpPr>
          <p:nvPr>
            <p:ph type="title"/>
          </p:nvPr>
        </p:nvSpPr>
        <p:spPr>
          <a:xfrm>
            <a:off x="1256841" y="225692"/>
            <a:ext cx="10096959" cy="747579"/>
          </a:xfrm>
        </p:spPr>
        <p:txBody>
          <a:bodyPr>
            <a:noAutofit/>
          </a:bodyPr>
          <a:lstStyle/>
          <a:p>
            <a:r>
              <a:rPr lang="en-US" sz="3200" dirty="0">
                <a:solidFill>
                  <a:srgbClr val="1F4E79"/>
                </a:solidFill>
                <a:latin typeface="Palatino Linotype"/>
              </a:rPr>
              <a:t>Graduation Assessment Requirement</a:t>
            </a:r>
            <a:br>
              <a:rPr lang="en-US" sz="3200" dirty="0">
                <a:latin typeface="Palatino Linotype"/>
              </a:rPr>
            </a:br>
            <a:r>
              <a:rPr lang="en-US" sz="3200" dirty="0">
                <a:solidFill>
                  <a:srgbClr val="1F497D"/>
                </a:solidFill>
                <a:latin typeface="Palatino Linotype"/>
              </a:rPr>
              <a:t>Classes of 2024 and 2025 (4 of 6)</a:t>
            </a:r>
          </a:p>
        </p:txBody>
      </p:sp>
      <p:sp>
        <p:nvSpPr>
          <p:cNvPr id="6" name="Content Placeholder 5">
            <a:extLst>
              <a:ext uri="{FF2B5EF4-FFF2-40B4-BE49-F238E27FC236}">
                <a16:creationId xmlns:a16="http://schemas.microsoft.com/office/drawing/2014/main" id="{2DE31826-6E5A-DC7B-8532-51AB534B786C}"/>
              </a:ext>
            </a:extLst>
          </p:cNvPr>
          <p:cNvSpPr>
            <a:spLocks noGrp="1"/>
          </p:cNvSpPr>
          <p:nvPr>
            <p:ph sz="half" idx="1"/>
          </p:nvPr>
        </p:nvSpPr>
        <p:spPr>
          <a:xfrm>
            <a:off x="176269" y="1074199"/>
            <a:ext cx="6344604" cy="4996078"/>
          </a:xfrm>
        </p:spPr>
        <p:txBody>
          <a:bodyPr>
            <a:normAutofit fontScale="85000" lnSpcReduction="10000"/>
          </a:bodyPr>
          <a:lstStyle/>
          <a:p>
            <a:pPr marL="0" indent="0" algn="l" rtl="0" fontAlgn="base">
              <a:lnSpc>
                <a:spcPct val="130000"/>
              </a:lnSpc>
              <a:spcBef>
                <a:spcPts val="600"/>
              </a:spcBef>
              <a:spcAft>
                <a:spcPts val="600"/>
              </a:spcAft>
              <a:buNone/>
            </a:pPr>
            <a:r>
              <a:rPr lang="en-US" sz="2600" b="1" dirty="0">
                <a:solidFill>
                  <a:srgbClr val="000000"/>
                </a:solidFill>
              </a:rPr>
              <a:t>Please note </a:t>
            </a:r>
            <a:r>
              <a:rPr lang="en-US" sz="2600" dirty="0">
                <a:solidFill>
                  <a:srgbClr val="000000"/>
                </a:solidFill>
              </a:rPr>
              <a:t>the following for ELA:</a:t>
            </a:r>
          </a:p>
          <a:p>
            <a:pPr fontAlgn="base">
              <a:lnSpc>
                <a:spcPct val="130000"/>
              </a:lnSpc>
              <a:spcBef>
                <a:spcPts val="600"/>
              </a:spcBef>
              <a:spcAft>
                <a:spcPts val="600"/>
              </a:spcAft>
            </a:pPr>
            <a:r>
              <a:rPr lang="en-US" sz="2300" dirty="0">
                <a:solidFill>
                  <a:srgbClr val="000000"/>
                </a:solidFill>
              </a:rPr>
              <a:t>Beginning in fall 2023, the following scores are no longer provided:</a:t>
            </a:r>
          </a:p>
          <a:p>
            <a:pPr lvl="1" fontAlgn="base">
              <a:lnSpc>
                <a:spcPct val="130000"/>
              </a:lnSpc>
              <a:spcBef>
                <a:spcPts val="600"/>
              </a:spcBef>
              <a:spcAft>
                <a:spcPts val="600"/>
              </a:spcAft>
            </a:pPr>
            <a:r>
              <a:rPr lang="en-US" sz="2100" dirty="0">
                <a:solidFill>
                  <a:srgbClr val="000000"/>
                </a:solidFill>
              </a:rPr>
              <a:t>PSAT10 Reading; and </a:t>
            </a:r>
          </a:p>
          <a:p>
            <a:pPr lvl="1" fontAlgn="base">
              <a:lnSpc>
                <a:spcPct val="130000"/>
              </a:lnSpc>
              <a:spcBef>
                <a:spcPts val="600"/>
              </a:spcBef>
              <a:spcAft>
                <a:spcPts val="600"/>
              </a:spcAft>
            </a:pPr>
            <a:r>
              <a:rPr lang="en-US" sz="2100" dirty="0">
                <a:solidFill>
                  <a:srgbClr val="000000"/>
                </a:solidFill>
              </a:rPr>
              <a:t>PSAT/NMSQT Reading. </a:t>
            </a:r>
          </a:p>
          <a:p>
            <a:pPr fontAlgn="base">
              <a:lnSpc>
                <a:spcPct val="130000"/>
              </a:lnSpc>
              <a:spcBef>
                <a:spcPts val="600"/>
              </a:spcBef>
              <a:spcAft>
                <a:spcPts val="600"/>
              </a:spcAft>
            </a:pPr>
            <a:r>
              <a:rPr lang="en-US" sz="2300" dirty="0">
                <a:solidFill>
                  <a:srgbClr val="000000"/>
                </a:solidFill>
              </a:rPr>
              <a:t>Beginning in 2024, the SAT Reading score is no longer provided. </a:t>
            </a:r>
          </a:p>
          <a:p>
            <a:pPr fontAlgn="base">
              <a:lnSpc>
                <a:spcPct val="130000"/>
              </a:lnSpc>
              <a:spcBef>
                <a:spcPts val="600"/>
              </a:spcBef>
              <a:spcAft>
                <a:spcPts val="600"/>
              </a:spcAft>
            </a:pPr>
            <a:r>
              <a:rPr lang="en-US" sz="2300" dirty="0">
                <a:solidFill>
                  <a:srgbClr val="000000"/>
                </a:solidFill>
              </a:rPr>
              <a:t>For PSAT10, PSAT/NMSQT and SAT, Evidence Based Reading and Writing (EBRW) has been simplified and will use the naming convention Reading and Writing moving forward. </a:t>
            </a:r>
          </a:p>
        </p:txBody>
      </p:sp>
      <p:sp>
        <p:nvSpPr>
          <p:cNvPr id="4" name="Slide Number Placeholder 4">
            <a:extLst>
              <a:ext uri="{FF2B5EF4-FFF2-40B4-BE49-F238E27FC236}">
                <a16:creationId xmlns:a16="http://schemas.microsoft.com/office/drawing/2014/main" id="{8BEFA640-5204-0BF2-26DD-824CD875CB04}"/>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14</a:t>
            </a:fld>
            <a:endParaRPr lang="en-US" sz="1400" dirty="0">
              <a:solidFill>
                <a:schemeClr val="bg1"/>
              </a:solidFill>
            </a:endParaRPr>
          </a:p>
        </p:txBody>
      </p:sp>
      <p:graphicFrame>
        <p:nvGraphicFramePr>
          <p:cNvPr id="11" name="Table 10">
            <a:extLst>
              <a:ext uri="{FF2B5EF4-FFF2-40B4-BE49-F238E27FC236}">
                <a16:creationId xmlns:a16="http://schemas.microsoft.com/office/drawing/2014/main" id="{BE04FEDE-4CBF-5250-2660-EE6F80F68AFB}"/>
              </a:ext>
            </a:extLst>
          </p:cNvPr>
          <p:cNvGraphicFramePr>
            <a:graphicFrameLocks noGrp="1"/>
          </p:cNvGraphicFramePr>
          <p:nvPr>
            <p:extLst>
              <p:ext uri="{D42A27DB-BD31-4B8C-83A1-F6EECF244321}">
                <p14:modId xmlns:p14="http://schemas.microsoft.com/office/powerpoint/2010/main" val="3941175882"/>
              </p:ext>
            </p:extLst>
          </p:nvPr>
        </p:nvGraphicFramePr>
        <p:xfrm>
          <a:off x="5975928" y="1782618"/>
          <a:ext cx="5876284" cy="4287658"/>
        </p:xfrm>
        <a:graphic>
          <a:graphicData uri="http://schemas.openxmlformats.org/drawingml/2006/table">
            <a:tbl>
              <a:tblPr firstRow="1">
                <a:tableStyleId>{21E4AEA4-8DFA-4A89-87EB-49C32662AFE0}</a:tableStyleId>
              </a:tblPr>
              <a:tblGrid>
                <a:gridCol w="5876284">
                  <a:extLst>
                    <a:ext uri="{9D8B030D-6E8A-4147-A177-3AD203B41FA5}">
                      <a16:colId xmlns:a16="http://schemas.microsoft.com/office/drawing/2014/main" val="1844832436"/>
                    </a:ext>
                  </a:extLst>
                </a:gridCol>
              </a:tblGrid>
              <a:tr h="1053703">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sz="2000" b="1" kern="1200" dirty="0">
                          <a:solidFill>
                            <a:srgbClr val="FFFFFF"/>
                          </a:solidFill>
                          <a:effectLst/>
                          <a:latin typeface="+mn-lt"/>
                          <a:ea typeface="Calibri" panose="020F0502020204030204" pitchFamily="34" charset="0"/>
                          <a:cs typeface="Times New Roman"/>
                        </a:rPr>
                        <a:t>Second Pathway—Menu of Substitute Competency Tests</a:t>
                      </a:r>
                      <a:endParaRPr lang="en-US" sz="2000" b="1" kern="1200" dirty="0">
                        <a:solidFill>
                          <a:schemeClr val="lt1"/>
                        </a:solidFill>
                        <a:effectLst/>
                        <a:latin typeface="+mn-lt"/>
                        <a:ea typeface="Calibri" panose="020F0502020204030204" pitchFamily="34" charset="0"/>
                        <a:cs typeface="Times New Roman"/>
                      </a:endParaRPr>
                    </a:p>
                    <a:p>
                      <a:pPr marL="0" algn="ctr">
                        <a:lnSpc>
                          <a:spcPct val="130000"/>
                        </a:lnSpc>
                      </a:pPr>
                      <a:r>
                        <a:rPr lang="en-US" sz="2000" b="1" dirty="0">
                          <a:solidFill>
                            <a:schemeClr val="bg1"/>
                          </a:solidFill>
                          <a:effectLst/>
                          <a:latin typeface="+mj-lt"/>
                          <a:cs typeface="Times New Roman"/>
                        </a:rPr>
                        <a:t>ELA</a:t>
                      </a:r>
                    </a:p>
                  </a:txBody>
                  <a:tcPr marL="64135" marR="641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extLst>
                  <a:ext uri="{0D108BD9-81ED-4DB2-BD59-A6C34878D82A}">
                    <a16:rowId xmlns:a16="http://schemas.microsoft.com/office/drawing/2014/main" val="2305029552"/>
                  </a:ext>
                </a:extLst>
              </a:tr>
              <a:tr h="3130370">
                <a:tc>
                  <a:txBody>
                    <a:bodyPr/>
                    <a:lstStyle/>
                    <a:p>
                      <a:pPr marL="285750" indent="-285750" algn="l">
                        <a:lnSpc>
                          <a:spcPct val="110000"/>
                        </a:lnSpc>
                        <a:spcBef>
                          <a:spcPts val="0"/>
                        </a:spcBef>
                        <a:spcAft>
                          <a:spcPts val="0"/>
                        </a:spcAft>
                        <a:buFont typeface="Arial" panose="020B0604020202020204" pitchFamily="34" charset="0"/>
                        <a:buChar char="•"/>
                      </a:pPr>
                      <a:r>
                        <a:rPr lang="en-US" sz="1800" b="0" i="0" u="none" strike="noStrike" noProof="0" dirty="0">
                          <a:solidFill>
                            <a:srgbClr val="212529"/>
                          </a:solidFill>
                          <a:effectLst/>
                        </a:rPr>
                        <a:t>ACT Reading ≥ 17</a:t>
                      </a:r>
                      <a:endParaRPr lang="en-US" sz="1800" b="0" i="0" u="none" strike="noStrike" noProof="0" dirty="0">
                        <a:solidFill>
                          <a:schemeClr val="tx1"/>
                        </a:solidFill>
                        <a:effectLst/>
                        <a:latin typeface="+mj-lt"/>
                        <a:cs typeface="Times New Roman"/>
                      </a:endParaRPr>
                    </a:p>
                    <a:p>
                      <a:pPr marL="285750" indent="-285750" algn="l">
                        <a:lnSpc>
                          <a:spcPct val="110000"/>
                        </a:lnSpc>
                        <a:spcBef>
                          <a:spcPts val="0"/>
                        </a:spcBef>
                        <a:spcAft>
                          <a:spcPts val="0"/>
                        </a:spcAft>
                        <a:buFont typeface="Arial" panose="020B0604020202020204" pitchFamily="34" charset="0"/>
                        <a:buChar char="•"/>
                      </a:pPr>
                      <a:r>
                        <a:rPr lang="en-US" sz="1800" b="0" i="0" u="none" strike="noStrike" noProof="0" dirty="0">
                          <a:solidFill>
                            <a:srgbClr val="212529"/>
                          </a:solidFill>
                          <a:effectLst/>
                        </a:rPr>
                        <a:t>Accuplacer WritePlacer ≥ 5</a:t>
                      </a:r>
                      <a:endParaRPr lang="en-US" sz="1800" b="0" i="0" u="none" strike="noStrike" noProof="0" dirty="0">
                        <a:solidFill>
                          <a:schemeClr val="dk1"/>
                        </a:solidFill>
                        <a:effectLst/>
                      </a:endParaRPr>
                    </a:p>
                    <a:p>
                      <a:pPr marL="285750" indent="-285750" algn="l">
                        <a:lnSpc>
                          <a:spcPct val="110000"/>
                        </a:lnSpc>
                        <a:spcBef>
                          <a:spcPts val="0"/>
                        </a:spcBef>
                        <a:spcAft>
                          <a:spcPts val="0"/>
                        </a:spcAft>
                        <a:buFont typeface="Arial" panose="020B0604020202020204" pitchFamily="34" charset="0"/>
                        <a:buChar char="•"/>
                      </a:pPr>
                      <a:r>
                        <a:rPr lang="en-US" sz="1800" b="0" i="0" u="none" strike="noStrike" noProof="0" dirty="0">
                          <a:solidFill>
                            <a:srgbClr val="212529"/>
                          </a:solidFill>
                          <a:effectLst/>
                        </a:rPr>
                        <a:t>Accuplacer WritePlacer English Second Language ≥ 4</a:t>
                      </a:r>
                      <a:endParaRPr lang="en-US" sz="1800" b="0" i="0" u="none" strike="noStrike" noProof="0" dirty="0">
                        <a:solidFill>
                          <a:schemeClr val="dk1"/>
                        </a:solidFill>
                        <a:effectLst/>
                      </a:endParaRPr>
                    </a:p>
                    <a:p>
                      <a:pPr marL="285750" indent="-285750" algn="l">
                        <a:lnSpc>
                          <a:spcPct val="110000"/>
                        </a:lnSpc>
                        <a:spcBef>
                          <a:spcPts val="0"/>
                        </a:spcBef>
                        <a:spcAft>
                          <a:spcPts val="0"/>
                        </a:spcAft>
                        <a:buFont typeface="Arial" panose="020B0604020202020204" pitchFamily="34" charset="0"/>
                        <a:buChar char="•"/>
                      </a:pPr>
                      <a:r>
                        <a:rPr lang="en-US" sz="1800" b="0" i="0" u="none" strike="noStrike" noProof="0" dirty="0">
                          <a:solidFill>
                            <a:srgbClr val="212529"/>
                          </a:solidFill>
                          <a:effectLst/>
                        </a:rPr>
                        <a:t>PSAT10 EBRW ≥ 420</a:t>
                      </a:r>
                      <a:endParaRPr lang="en-US" sz="1800" b="0" i="0" u="none" strike="noStrike" noProof="0" dirty="0">
                        <a:solidFill>
                          <a:schemeClr val="dk1"/>
                        </a:solidFill>
                        <a:effectLst/>
                      </a:endParaRPr>
                    </a:p>
                    <a:p>
                      <a:pPr marL="285750" indent="-285750" algn="l">
                        <a:lnSpc>
                          <a:spcPct val="110000"/>
                        </a:lnSpc>
                        <a:spcBef>
                          <a:spcPts val="0"/>
                        </a:spcBef>
                        <a:spcAft>
                          <a:spcPts val="0"/>
                        </a:spcAft>
                        <a:buFont typeface="Arial" panose="020B0604020202020204" pitchFamily="34" charset="0"/>
                        <a:buChar char="•"/>
                      </a:pPr>
                      <a:r>
                        <a:rPr lang="en-US" sz="1800" b="0" i="0" u="none" strike="noStrike" noProof="0" dirty="0">
                          <a:solidFill>
                            <a:srgbClr val="212529"/>
                          </a:solidFill>
                          <a:effectLst/>
                        </a:rPr>
                        <a:t>PSAT10 Reading ≥ 21</a:t>
                      </a:r>
                      <a:endParaRPr lang="en-US" sz="1800" b="0" i="0" u="none" strike="noStrike" noProof="0" dirty="0">
                        <a:solidFill>
                          <a:schemeClr val="dk1"/>
                        </a:solidFill>
                        <a:effectLst/>
                      </a:endParaRPr>
                    </a:p>
                    <a:p>
                      <a:pPr marL="285750" indent="-285750" algn="l">
                        <a:lnSpc>
                          <a:spcPct val="110000"/>
                        </a:lnSpc>
                        <a:spcBef>
                          <a:spcPts val="0"/>
                        </a:spcBef>
                        <a:spcAft>
                          <a:spcPts val="0"/>
                        </a:spcAft>
                        <a:buFont typeface="Arial" panose="020B0604020202020204" pitchFamily="34" charset="0"/>
                        <a:buChar char="•"/>
                      </a:pPr>
                      <a:r>
                        <a:rPr lang="en-US" sz="1800" b="0" i="0" u="none" strike="noStrike" noProof="0" dirty="0">
                          <a:solidFill>
                            <a:srgbClr val="212529"/>
                          </a:solidFill>
                          <a:effectLst/>
                        </a:rPr>
                        <a:t>PSAT/NMSQT EBRW ≥ 420</a:t>
                      </a:r>
                      <a:endParaRPr lang="en-US" sz="1800" b="0" i="0" u="none" strike="noStrike" noProof="0" dirty="0">
                        <a:solidFill>
                          <a:schemeClr val="dk1"/>
                        </a:solidFill>
                        <a:effectLst/>
                      </a:endParaRPr>
                    </a:p>
                    <a:p>
                      <a:pPr marL="285750" indent="-285750" algn="l">
                        <a:lnSpc>
                          <a:spcPct val="110000"/>
                        </a:lnSpc>
                        <a:spcBef>
                          <a:spcPts val="0"/>
                        </a:spcBef>
                        <a:spcAft>
                          <a:spcPts val="0"/>
                        </a:spcAft>
                        <a:buFont typeface="Arial" panose="020B0604020202020204" pitchFamily="34" charset="0"/>
                        <a:buChar char="•"/>
                      </a:pPr>
                      <a:r>
                        <a:rPr lang="en-US" sz="1800" b="0" i="0" u="none" strike="noStrike" noProof="0" dirty="0">
                          <a:solidFill>
                            <a:srgbClr val="212529"/>
                          </a:solidFill>
                          <a:effectLst/>
                        </a:rPr>
                        <a:t>PSAT/NMSQT Reading ≥ 21</a:t>
                      </a:r>
                      <a:endParaRPr lang="en-US" sz="1800" b="0" i="0" u="none" strike="noStrike" noProof="0" dirty="0">
                        <a:solidFill>
                          <a:schemeClr val="dk1"/>
                        </a:solidFill>
                        <a:effectLst/>
                      </a:endParaRPr>
                    </a:p>
                    <a:p>
                      <a:pPr marL="285750" indent="-285750" algn="l">
                        <a:lnSpc>
                          <a:spcPct val="110000"/>
                        </a:lnSpc>
                        <a:spcBef>
                          <a:spcPts val="0"/>
                        </a:spcBef>
                        <a:spcAft>
                          <a:spcPts val="0"/>
                        </a:spcAft>
                        <a:buFont typeface="Arial" panose="020B0604020202020204" pitchFamily="34" charset="0"/>
                        <a:buChar char="•"/>
                      </a:pPr>
                      <a:r>
                        <a:rPr lang="en-US" sz="1800" b="0" i="0" u="none" strike="noStrike" noProof="0" dirty="0">
                          <a:solidFill>
                            <a:srgbClr val="212529"/>
                          </a:solidFill>
                          <a:effectLst/>
                        </a:rPr>
                        <a:t>SAT EBRW ≥ 450</a:t>
                      </a:r>
                      <a:endParaRPr lang="en-US" sz="1800" b="0" i="0" u="none" strike="noStrike" noProof="0" dirty="0">
                        <a:solidFill>
                          <a:schemeClr val="dk1"/>
                        </a:solidFill>
                        <a:effectLst/>
                      </a:endParaRPr>
                    </a:p>
                    <a:p>
                      <a:pPr marL="285750" indent="-285750" algn="l">
                        <a:lnSpc>
                          <a:spcPct val="110000"/>
                        </a:lnSpc>
                        <a:spcBef>
                          <a:spcPts val="0"/>
                        </a:spcBef>
                        <a:spcAft>
                          <a:spcPts val="0"/>
                        </a:spcAft>
                        <a:buFont typeface="Arial" panose="020B0604020202020204" pitchFamily="34" charset="0"/>
                        <a:buChar char="•"/>
                      </a:pPr>
                      <a:r>
                        <a:rPr lang="en-US" sz="1800" b="0" i="0" u="none" strike="noStrike" noProof="0" dirty="0">
                          <a:solidFill>
                            <a:srgbClr val="212529"/>
                          </a:solidFill>
                          <a:effectLst/>
                        </a:rPr>
                        <a:t>SAT Reading ≥ 23</a:t>
                      </a:r>
                      <a:endParaRPr lang="en-US" sz="1800" dirty="0"/>
                    </a:p>
                  </a:txBody>
                  <a:tcPr marL="64135" marR="641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1747095"/>
                  </a:ext>
                </a:extLst>
              </a:tr>
            </a:tbl>
          </a:graphicData>
        </a:graphic>
      </p:graphicFrame>
    </p:spTree>
    <p:extLst>
      <p:ext uri="{BB962C8B-B14F-4D97-AF65-F5344CB8AC3E}">
        <p14:creationId xmlns:p14="http://schemas.microsoft.com/office/powerpoint/2010/main" val="3343535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733F8CA-9269-46F9-932C-CB92DE34B9E8}"/>
              </a:ext>
            </a:extLst>
          </p:cNvPr>
          <p:cNvSpPr>
            <a:spLocks noGrp="1"/>
          </p:cNvSpPr>
          <p:nvPr>
            <p:ph type="title"/>
          </p:nvPr>
        </p:nvSpPr>
        <p:spPr>
          <a:xfrm>
            <a:off x="1256841" y="225692"/>
            <a:ext cx="10096959" cy="747579"/>
          </a:xfrm>
        </p:spPr>
        <p:txBody>
          <a:bodyPr>
            <a:noAutofit/>
          </a:bodyPr>
          <a:lstStyle/>
          <a:p>
            <a:r>
              <a:rPr lang="en-US" sz="3200" dirty="0">
                <a:solidFill>
                  <a:srgbClr val="1F4E79"/>
                </a:solidFill>
                <a:latin typeface="Palatino Linotype"/>
              </a:rPr>
              <a:t>Graduation Assessment Requirement</a:t>
            </a:r>
            <a:br>
              <a:rPr lang="en-US" sz="3200" dirty="0">
                <a:latin typeface="Palatino Linotype"/>
              </a:rPr>
            </a:br>
            <a:r>
              <a:rPr lang="en-US" sz="3200" dirty="0">
                <a:solidFill>
                  <a:srgbClr val="1F497D"/>
                </a:solidFill>
                <a:latin typeface="Palatino Linotype"/>
              </a:rPr>
              <a:t>Classes of 2024 and 2025 (5 of 6)</a:t>
            </a:r>
          </a:p>
        </p:txBody>
      </p:sp>
      <p:sp>
        <p:nvSpPr>
          <p:cNvPr id="6" name="Content Placeholder 5">
            <a:extLst>
              <a:ext uri="{FF2B5EF4-FFF2-40B4-BE49-F238E27FC236}">
                <a16:creationId xmlns:a16="http://schemas.microsoft.com/office/drawing/2014/main" id="{2DE31826-6E5A-DC7B-8532-51AB534B786C}"/>
              </a:ext>
            </a:extLst>
          </p:cNvPr>
          <p:cNvSpPr>
            <a:spLocks noGrp="1"/>
          </p:cNvSpPr>
          <p:nvPr>
            <p:ph sz="half" idx="1"/>
          </p:nvPr>
        </p:nvSpPr>
        <p:spPr>
          <a:xfrm>
            <a:off x="176269" y="1057275"/>
            <a:ext cx="6566276" cy="5013001"/>
          </a:xfrm>
        </p:spPr>
        <p:txBody>
          <a:bodyPr>
            <a:normAutofit fontScale="92500" lnSpcReduction="10000"/>
          </a:bodyPr>
          <a:lstStyle/>
          <a:p>
            <a:pPr marL="0" indent="0" algn="l" rtl="0" fontAlgn="base">
              <a:lnSpc>
                <a:spcPct val="130000"/>
              </a:lnSpc>
              <a:spcBef>
                <a:spcPts val="600"/>
              </a:spcBef>
              <a:spcAft>
                <a:spcPts val="600"/>
              </a:spcAft>
              <a:buNone/>
            </a:pPr>
            <a:r>
              <a:rPr lang="en-US" sz="2400" b="1" dirty="0">
                <a:solidFill>
                  <a:srgbClr val="000000"/>
                </a:solidFill>
              </a:rPr>
              <a:t>Please note </a:t>
            </a:r>
            <a:r>
              <a:rPr lang="en-US" sz="2400" dirty="0">
                <a:solidFill>
                  <a:srgbClr val="000000"/>
                </a:solidFill>
              </a:rPr>
              <a:t>the following for mathematics:</a:t>
            </a:r>
          </a:p>
          <a:p>
            <a:pPr fontAlgn="base">
              <a:lnSpc>
                <a:spcPct val="130000"/>
              </a:lnSpc>
              <a:spcBef>
                <a:spcPts val="600"/>
              </a:spcBef>
              <a:spcAft>
                <a:spcPts val="600"/>
              </a:spcAft>
            </a:pPr>
            <a:r>
              <a:rPr lang="en-US" sz="2200" dirty="0">
                <a:solidFill>
                  <a:srgbClr val="000000"/>
                </a:solidFill>
              </a:rPr>
              <a:t>As of </a:t>
            </a:r>
            <a:r>
              <a:rPr lang="en-US" sz="2200" b="1" dirty="0">
                <a:solidFill>
                  <a:srgbClr val="000000"/>
                </a:solidFill>
              </a:rPr>
              <a:t>Monday, January 28, 2019</a:t>
            </a:r>
            <a:r>
              <a:rPr lang="en-US" sz="2200" dirty="0">
                <a:solidFill>
                  <a:srgbClr val="000000"/>
                </a:solidFill>
              </a:rPr>
              <a:t>, Accuplacer Elementary Algebra is no longer administered but may be used for students who have historic qualifying results. </a:t>
            </a:r>
          </a:p>
          <a:p>
            <a:pPr fontAlgn="base">
              <a:lnSpc>
                <a:spcPct val="130000"/>
              </a:lnSpc>
              <a:spcBef>
                <a:spcPts val="600"/>
              </a:spcBef>
              <a:spcAft>
                <a:spcPts val="600"/>
              </a:spcAft>
            </a:pPr>
            <a:r>
              <a:rPr lang="en-US" sz="2200" dirty="0">
                <a:solidFill>
                  <a:srgbClr val="000000"/>
                </a:solidFill>
              </a:rPr>
              <a:t>Beginning in fall 2023, the following scores are no longer provided:</a:t>
            </a:r>
          </a:p>
          <a:p>
            <a:pPr lvl="1" fontAlgn="base">
              <a:lnSpc>
                <a:spcPct val="130000"/>
              </a:lnSpc>
              <a:spcBef>
                <a:spcPts val="600"/>
              </a:spcBef>
              <a:spcAft>
                <a:spcPts val="600"/>
              </a:spcAft>
            </a:pPr>
            <a:r>
              <a:rPr lang="en-US" sz="1900" dirty="0">
                <a:solidFill>
                  <a:srgbClr val="000000"/>
                </a:solidFill>
              </a:rPr>
              <a:t>PSAT10 Math; and </a:t>
            </a:r>
          </a:p>
          <a:p>
            <a:pPr lvl="1" fontAlgn="base">
              <a:lnSpc>
                <a:spcPct val="130000"/>
              </a:lnSpc>
              <a:spcBef>
                <a:spcPts val="600"/>
              </a:spcBef>
              <a:spcAft>
                <a:spcPts val="600"/>
              </a:spcAft>
            </a:pPr>
            <a:r>
              <a:rPr lang="en-US" sz="1900" dirty="0">
                <a:solidFill>
                  <a:srgbClr val="000000"/>
                </a:solidFill>
              </a:rPr>
              <a:t>PSAT/NMSQT Math. </a:t>
            </a:r>
          </a:p>
          <a:p>
            <a:pPr fontAlgn="base">
              <a:lnSpc>
                <a:spcPct val="130000"/>
              </a:lnSpc>
              <a:spcBef>
                <a:spcPts val="600"/>
              </a:spcBef>
              <a:spcAft>
                <a:spcPts val="600"/>
              </a:spcAft>
            </a:pPr>
            <a:r>
              <a:rPr lang="en-US" sz="2200" dirty="0">
                <a:solidFill>
                  <a:srgbClr val="000000"/>
                </a:solidFill>
              </a:rPr>
              <a:t>Beginning in 2024, the SAT Math score is no longer provided.</a:t>
            </a:r>
          </a:p>
        </p:txBody>
      </p:sp>
      <p:sp>
        <p:nvSpPr>
          <p:cNvPr id="4" name="Slide Number Placeholder 4">
            <a:extLst>
              <a:ext uri="{FF2B5EF4-FFF2-40B4-BE49-F238E27FC236}">
                <a16:creationId xmlns:a16="http://schemas.microsoft.com/office/drawing/2014/main" id="{8BEFA640-5204-0BF2-26DD-824CD875CB04}"/>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15</a:t>
            </a:fld>
            <a:endParaRPr lang="en-US" sz="1400" dirty="0">
              <a:solidFill>
                <a:schemeClr val="bg1"/>
              </a:solidFill>
            </a:endParaRPr>
          </a:p>
        </p:txBody>
      </p:sp>
      <p:graphicFrame>
        <p:nvGraphicFramePr>
          <p:cNvPr id="11" name="Table 10">
            <a:extLst>
              <a:ext uri="{FF2B5EF4-FFF2-40B4-BE49-F238E27FC236}">
                <a16:creationId xmlns:a16="http://schemas.microsoft.com/office/drawing/2014/main" id="{BE04FEDE-4CBF-5250-2660-EE6F80F68AFB}"/>
              </a:ext>
            </a:extLst>
          </p:cNvPr>
          <p:cNvGraphicFramePr>
            <a:graphicFrameLocks noGrp="1"/>
          </p:cNvGraphicFramePr>
          <p:nvPr>
            <p:extLst>
              <p:ext uri="{D42A27DB-BD31-4B8C-83A1-F6EECF244321}">
                <p14:modId xmlns:p14="http://schemas.microsoft.com/office/powerpoint/2010/main" val="3241439528"/>
              </p:ext>
            </p:extLst>
          </p:nvPr>
        </p:nvGraphicFramePr>
        <p:xfrm>
          <a:off x="6299200" y="1782618"/>
          <a:ext cx="5553012" cy="4287658"/>
        </p:xfrm>
        <a:graphic>
          <a:graphicData uri="http://schemas.openxmlformats.org/drawingml/2006/table">
            <a:tbl>
              <a:tblPr firstRow="1">
                <a:tableStyleId>{21E4AEA4-8DFA-4A89-87EB-49C32662AFE0}</a:tableStyleId>
              </a:tblPr>
              <a:tblGrid>
                <a:gridCol w="5553012">
                  <a:extLst>
                    <a:ext uri="{9D8B030D-6E8A-4147-A177-3AD203B41FA5}">
                      <a16:colId xmlns:a16="http://schemas.microsoft.com/office/drawing/2014/main" val="1844832436"/>
                    </a:ext>
                  </a:extLst>
                </a:gridCol>
              </a:tblGrid>
              <a:tr h="1053703">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sz="2000" b="1" kern="1200" dirty="0">
                          <a:solidFill>
                            <a:srgbClr val="FFFFFF"/>
                          </a:solidFill>
                          <a:effectLst/>
                          <a:latin typeface="+mn-lt"/>
                          <a:ea typeface="Calibri" panose="020F0502020204030204" pitchFamily="34" charset="0"/>
                          <a:cs typeface="Times New Roman"/>
                        </a:rPr>
                        <a:t>Second Pathway—Menu of Substitute Competency Tests</a:t>
                      </a:r>
                      <a:endParaRPr lang="en-US" sz="2000" b="1" kern="1200" dirty="0">
                        <a:solidFill>
                          <a:schemeClr val="lt1"/>
                        </a:solidFill>
                        <a:effectLst/>
                        <a:latin typeface="+mn-lt"/>
                        <a:ea typeface="Calibri" panose="020F0502020204030204" pitchFamily="34" charset="0"/>
                        <a:cs typeface="Times New Roman"/>
                      </a:endParaRPr>
                    </a:p>
                    <a:p>
                      <a:pPr marL="0" algn="ctr">
                        <a:lnSpc>
                          <a:spcPct val="130000"/>
                        </a:lnSpc>
                      </a:pPr>
                      <a:r>
                        <a:rPr lang="en-US" sz="2000" b="1" dirty="0">
                          <a:solidFill>
                            <a:schemeClr val="bg1"/>
                          </a:solidFill>
                          <a:effectLst/>
                          <a:latin typeface="+mj-lt"/>
                          <a:cs typeface="Times New Roman"/>
                        </a:rPr>
                        <a:t>Mathematics</a:t>
                      </a:r>
                    </a:p>
                  </a:txBody>
                  <a:tcPr marL="64135" marR="641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extLst>
                  <a:ext uri="{0D108BD9-81ED-4DB2-BD59-A6C34878D82A}">
                    <a16:rowId xmlns:a16="http://schemas.microsoft.com/office/drawing/2014/main" val="2305029552"/>
                  </a:ext>
                </a:extLst>
              </a:tr>
              <a:tr h="3130370">
                <a:tc>
                  <a:txBody>
                    <a:bodyPr/>
                    <a:lstStyle/>
                    <a:p>
                      <a:pPr marL="285750" lvl="0" indent="-285750" algn="l">
                        <a:lnSpc>
                          <a:spcPct val="110000"/>
                        </a:lnSpc>
                        <a:spcBef>
                          <a:spcPts val="0"/>
                        </a:spcBef>
                        <a:spcAft>
                          <a:spcPts val="0"/>
                        </a:spcAft>
                        <a:buClrTx/>
                        <a:buSzTx/>
                        <a:buFont typeface="Arial" panose="020B0604020202020204" pitchFamily="34" charset="0"/>
                        <a:buChar char="•"/>
                      </a:pPr>
                      <a:r>
                        <a:rPr lang="en-US" sz="1800" b="0" i="0" u="none" strike="noStrike" kern="1200" noProof="0" dirty="0">
                          <a:solidFill>
                            <a:srgbClr val="212529"/>
                          </a:solidFill>
                          <a:effectLst/>
                        </a:rPr>
                        <a:t>ACT Math ≥ 17</a:t>
                      </a:r>
                      <a:endParaRPr lang="en-US" sz="1800" b="0" i="0" u="none" strike="sngStrike" kern="1200" noProof="0" dirty="0">
                        <a:solidFill>
                          <a:schemeClr val="tx1"/>
                        </a:solidFill>
                        <a:effectLst/>
                        <a:latin typeface="+mn-lt"/>
                        <a:ea typeface="+mn-ea"/>
                        <a:cs typeface="Times New Roman"/>
                      </a:endParaRPr>
                    </a:p>
                    <a:p>
                      <a:pPr marL="285750" lvl="0" indent="-285750" algn="l">
                        <a:lnSpc>
                          <a:spcPct val="110000"/>
                        </a:lnSpc>
                        <a:spcBef>
                          <a:spcPts val="0"/>
                        </a:spcBef>
                        <a:spcAft>
                          <a:spcPts val="0"/>
                        </a:spcAft>
                        <a:buClrTx/>
                        <a:buSzTx/>
                        <a:buFont typeface="Arial" panose="020B0604020202020204" pitchFamily="34" charset="0"/>
                        <a:buChar char="•"/>
                      </a:pPr>
                      <a:r>
                        <a:rPr lang="en-US" sz="1800" b="0" i="0" u="none" strike="noStrike" kern="1200" noProof="0" dirty="0">
                          <a:solidFill>
                            <a:srgbClr val="212529"/>
                          </a:solidFill>
                          <a:effectLst/>
                        </a:rPr>
                        <a:t>Accuplacer Elementary Algebra ≥ 49</a:t>
                      </a:r>
                      <a:endParaRPr lang="en-US" sz="1800" b="0" i="0" u="none" strike="noStrike" kern="1200" noProof="0" dirty="0">
                        <a:solidFill>
                          <a:schemeClr val="dk1"/>
                        </a:solidFill>
                        <a:effectLst/>
                      </a:endParaRPr>
                    </a:p>
                    <a:p>
                      <a:pPr marL="285750" lvl="0" indent="-285750" algn="l">
                        <a:lnSpc>
                          <a:spcPct val="110000"/>
                        </a:lnSpc>
                        <a:spcBef>
                          <a:spcPts val="0"/>
                        </a:spcBef>
                        <a:spcAft>
                          <a:spcPts val="0"/>
                        </a:spcAft>
                        <a:buClrTx/>
                        <a:buSzTx/>
                        <a:buFont typeface="Arial" panose="020B0604020202020204" pitchFamily="34" charset="0"/>
                        <a:buChar char="•"/>
                      </a:pPr>
                      <a:r>
                        <a:rPr lang="en-US" sz="1800" b="0" i="0" u="none" strike="noStrike" kern="1200" noProof="0" dirty="0">
                          <a:solidFill>
                            <a:srgbClr val="212529"/>
                          </a:solidFill>
                          <a:effectLst/>
                        </a:rPr>
                        <a:t>Accuplacer QAS ≥ 250</a:t>
                      </a:r>
                      <a:endParaRPr lang="en-US" sz="1800" b="0" i="0" u="none" strike="noStrike" kern="1200" noProof="0" dirty="0">
                        <a:solidFill>
                          <a:schemeClr val="dk1"/>
                        </a:solidFill>
                        <a:effectLst/>
                      </a:endParaRPr>
                    </a:p>
                    <a:p>
                      <a:pPr marL="285750" lvl="0" indent="-285750" algn="l">
                        <a:lnSpc>
                          <a:spcPct val="110000"/>
                        </a:lnSpc>
                        <a:spcBef>
                          <a:spcPts val="0"/>
                        </a:spcBef>
                        <a:spcAft>
                          <a:spcPts val="0"/>
                        </a:spcAft>
                        <a:buClrTx/>
                        <a:buSzTx/>
                        <a:buFont typeface="Arial" panose="020B0604020202020204" pitchFamily="34" charset="0"/>
                        <a:buChar char="•"/>
                      </a:pPr>
                      <a:r>
                        <a:rPr lang="en-US" sz="1800" b="0" i="0" u="none" strike="noStrike" kern="1200" noProof="0" dirty="0">
                          <a:solidFill>
                            <a:srgbClr val="212529"/>
                          </a:solidFill>
                          <a:effectLst/>
                        </a:rPr>
                        <a:t>PSAT10 Math Section or PSAT/NMSQT Math</a:t>
                      </a:r>
                      <a:r>
                        <a:rPr lang="en-US" sz="1800" b="0" i="0" u="none" strike="noStrike" kern="1200" noProof="0" dirty="0">
                          <a:solidFill>
                            <a:schemeClr val="dk1"/>
                          </a:solidFill>
                          <a:effectLst/>
                        </a:rPr>
                        <a:t> </a:t>
                      </a:r>
                      <a:r>
                        <a:rPr lang="en-US" sz="1800" b="0" i="0" u="none" strike="noStrike" kern="1200" noProof="0" dirty="0">
                          <a:solidFill>
                            <a:srgbClr val="212529"/>
                          </a:solidFill>
                          <a:effectLst/>
                        </a:rPr>
                        <a:t>Section ≥ 420</a:t>
                      </a:r>
                      <a:endParaRPr lang="en-US" sz="1800" b="0" i="0" u="none" strike="noStrike" kern="1200" noProof="0" dirty="0">
                        <a:solidFill>
                          <a:schemeClr val="dk1"/>
                        </a:solidFill>
                        <a:effectLst/>
                      </a:endParaRPr>
                    </a:p>
                    <a:p>
                      <a:pPr marL="285750" lvl="0" indent="-285750" algn="l">
                        <a:lnSpc>
                          <a:spcPct val="110000"/>
                        </a:lnSpc>
                        <a:spcBef>
                          <a:spcPts val="0"/>
                        </a:spcBef>
                        <a:spcAft>
                          <a:spcPts val="0"/>
                        </a:spcAft>
                        <a:buClrTx/>
                        <a:buSzTx/>
                        <a:buFont typeface="Arial" panose="020B0604020202020204" pitchFamily="34" charset="0"/>
                        <a:buChar char="•"/>
                      </a:pPr>
                      <a:r>
                        <a:rPr lang="en-US" sz="1800" b="0" i="0" u="none" strike="noStrike" kern="1200" noProof="0" dirty="0">
                          <a:solidFill>
                            <a:srgbClr val="212529"/>
                          </a:solidFill>
                          <a:effectLst/>
                        </a:rPr>
                        <a:t>PSAT10 Math or PSAT/NMSQT Math ≥ 21</a:t>
                      </a:r>
                      <a:endParaRPr lang="en-US" sz="1800" b="0" i="0" u="none" strike="noStrike" kern="1200" noProof="0" dirty="0">
                        <a:solidFill>
                          <a:schemeClr val="dk1"/>
                        </a:solidFill>
                        <a:effectLst/>
                      </a:endParaRPr>
                    </a:p>
                    <a:p>
                      <a:pPr marL="285750" lvl="0" indent="-285750" algn="l">
                        <a:lnSpc>
                          <a:spcPct val="110000"/>
                        </a:lnSpc>
                        <a:spcBef>
                          <a:spcPts val="0"/>
                        </a:spcBef>
                        <a:spcAft>
                          <a:spcPts val="0"/>
                        </a:spcAft>
                        <a:buClrTx/>
                        <a:buSzTx/>
                        <a:buFont typeface="Arial" panose="020B0604020202020204" pitchFamily="34" charset="0"/>
                        <a:buChar char="•"/>
                      </a:pPr>
                      <a:r>
                        <a:rPr lang="en-US" sz="1800" b="0" i="0" u="none" strike="noStrike" kern="1200" noProof="0" dirty="0">
                          <a:solidFill>
                            <a:srgbClr val="212529"/>
                          </a:solidFill>
                          <a:effectLst/>
                        </a:rPr>
                        <a:t>SAT Math Section ≥ 440</a:t>
                      </a:r>
                      <a:endParaRPr lang="en-US" sz="1800" b="0" i="0" u="none" strike="noStrike" kern="1200" noProof="0" dirty="0">
                        <a:solidFill>
                          <a:schemeClr val="dk1"/>
                        </a:solidFill>
                        <a:effectLst/>
                      </a:endParaRPr>
                    </a:p>
                    <a:p>
                      <a:pPr marL="285750" lvl="0" indent="-285750" algn="l">
                        <a:lnSpc>
                          <a:spcPct val="110000"/>
                        </a:lnSpc>
                        <a:spcBef>
                          <a:spcPts val="0"/>
                        </a:spcBef>
                        <a:spcAft>
                          <a:spcPts val="0"/>
                        </a:spcAft>
                        <a:buClrTx/>
                        <a:buSzTx/>
                        <a:buFont typeface="Arial" panose="020B0604020202020204" pitchFamily="34" charset="0"/>
                        <a:buChar char="•"/>
                      </a:pPr>
                      <a:r>
                        <a:rPr lang="en-US" sz="1800" b="0" i="0" u="none" strike="noStrike" kern="1200" noProof="0" dirty="0">
                          <a:solidFill>
                            <a:srgbClr val="212529"/>
                          </a:solidFill>
                          <a:effectLst/>
                        </a:rPr>
                        <a:t>SAT Math Test ≥ 22</a:t>
                      </a:r>
                      <a:endParaRPr lang="en-US" sz="1800" dirty="0"/>
                    </a:p>
                  </a:txBody>
                  <a:tcPr marL="64135" marR="641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1747095"/>
                  </a:ext>
                </a:extLst>
              </a:tr>
            </a:tbl>
          </a:graphicData>
        </a:graphic>
      </p:graphicFrame>
    </p:spTree>
    <p:extLst>
      <p:ext uri="{BB962C8B-B14F-4D97-AF65-F5344CB8AC3E}">
        <p14:creationId xmlns:p14="http://schemas.microsoft.com/office/powerpoint/2010/main" val="2716972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4DE76FD-0911-4650-9D9A-56E1EDAE9F6D}"/>
              </a:ext>
            </a:extLst>
          </p:cNvPr>
          <p:cNvSpPr>
            <a:spLocks noGrp="1"/>
          </p:cNvSpPr>
          <p:nvPr>
            <p:ph type="title"/>
          </p:nvPr>
        </p:nvSpPr>
        <p:spPr>
          <a:xfrm>
            <a:off x="1233394" y="235678"/>
            <a:ext cx="10096959" cy="747579"/>
          </a:xfrm>
        </p:spPr>
        <p:txBody>
          <a:bodyPr>
            <a:noAutofit/>
          </a:bodyPr>
          <a:lstStyle/>
          <a:p>
            <a:pPr>
              <a:tabLst>
                <a:tab pos="9204325" algn="l"/>
              </a:tabLst>
            </a:pPr>
            <a:r>
              <a:rPr lang="en-US" sz="3200" dirty="0">
                <a:solidFill>
                  <a:srgbClr val="1F4E79"/>
                </a:solidFill>
                <a:latin typeface="Palatino Linotype"/>
              </a:rPr>
              <a:t>Graduation Assessment Requirement</a:t>
            </a:r>
            <a:br>
              <a:rPr lang="en-US" sz="3200" dirty="0">
                <a:latin typeface="Palatino Linotype"/>
              </a:rPr>
            </a:br>
            <a:r>
              <a:rPr lang="en-US" sz="3200" dirty="0">
                <a:solidFill>
                  <a:srgbClr val="1F497D"/>
                </a:solidFill>
                <a:latin typeface="Palatino Linotype"/>
              </a:rPr>
              <a:t>Classes of 2024 and 2025 (6 of 6)</a:t>
            </a:r>
          </a:p>
        </p:txBody>
      </p:sp>
      <p:graphicFrame>
        <p:nvGraphicFramePr>
          <p:cNvPr id="13" name="Table 12">
            <a:extLst>
              <a:ext uri="{FF2B5EF4-FFF2-40B4-BE49-F238E27FC236}">
                <a16:creationId xmlns:a16="http://schemas.microsoft.com/office/drawing/2014/main" id="{50BCB077-4074-4C13-9BF4-8C11E1888CDB}"/>
              </a:ext>
            </a:extLst>
          </p:cNvPr>
          <p:cNvGraphicFramePr>
            <a:graphicFrameLocks noGrp="1"/>
          </p:cNvGraphicFramePr>
          <p:nvPr>
            <p:extLst>
              <p:ext uri="{D42A27DB-BD31-4B8C-83A1-F6EECF244321}">
                <p14:modId xmlns:p14="http://schemas.microsoft.com/office/powerpoint/2010/main" val="2237515876"/>
              </p:ext>
            </p:extLst>
          </p:nvPr>
        </p:nvGraphicFramePr>
        <p:xfrm>
          <a:off x="435006" y="1691068"/>
          <a:ext cx="10359697" cy="1454461"/>
        </p:xfrm>
        <a:graphic>
          <a:graphicData uri="http://schemas.openxmlformats.org/drawingml/2006/table">
            <a:tbl>
              <a:tblPr firstRow="1">
                <a:tableStyleId>{21E4AEA4-8DFA-4A89-87EB-49C32662AFE0}</a:tableStyleId>
              </a:tblPr>
              <a:tblGrid>
                <a:gridCol w="10359697">
                  <a:extLst>
                    <a:ext uri="{9D8B030D-6E8A-4147-A177-3AD203B41FA5}">
                      <a16:colId xmlns:a16="http://schemas.microsoft.com/office/drawing/2014/main" val="1297899006"/>
                    </a:ext>
                  </a:extLst>
                </a:gridCol>
              </a:tblGrid>
              <a:tr h="3034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FFFF"/>
                          </a:solidFill>
                          <a:effectLst/>
                          <a:latin typeface="+mj-lt"/>
                          <a:ea typeface="Calibri" panose="020F0502020204030204" pitchFamily="34" charset="0"/>
                          <a:cs typeface="Times New Roman"/>
                        </a:rPr>
                        <a:t>Third Pathway—Portfolio Appeals</a:t>
                      </a:r>
                      <a:endParaRPr lang="en-US" sz="3200" dirty="0">
                        <a:effectLst/>
                        <a:latin typeface="+mj-lt"/>
                        <a:ea typeface="Calibri" panose="020F0502020204030204" pitchFamily="34" charset="0"/>
                        <a:cs typeface="Times New Roman"/>
                      </a:endParaRPr>
                    </a:p>
                  </a:txBody>
                  <a:tcPr marL="64135" marR="641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extLst>
                  <a:ext uri="{0D108BD9-81ED-4DB2-BD59-A6C34878D82A}">
                    <a16:rowId xmlns:a16="http://schemas.microsoft.com/office/drawing/2014/main" val="3042562121"/>
                  </a:ext>
                </a:extLst>
              </a:tr>
              <a:tr h="966781">
                <a:tc>
                  <a:txBody>
                    <a:bodyPr/>
                    <a:lstStyle/>
                    <a:p>
                      <a:pPr marL="0" marR="0" algn="ctr">
                        <a:spcBef>
                          <a:spcPts val="0"/>
                        </a:spcBef>
                        <a:spcAft>
                          <a:spcPts val="0"/>
                        </a:spcAft>
                      </a:pPr>
                      <a:r>
                        <a:rPr lang="en-US" sz="2400" b="0" i="0" kern="1200" dirty="0">
                          <a:solidFill>
                            <a:schemeClr val="tx1"/>
                          </a:solidFill>
                          <a:effectLst/>
                          <a:latin typeface="+mn-lt"/>
                          <a:ea typeface="Calibri" panose="020F0502020204030204" pitchFamily="34" charset="0"/>
                          <a:cs typeface="Times New Roman"/>
                        </a:rPr>
                        <a:t>Demonstrate proficiency in ELA and/or mathematics through a portfolio appeal in grade 12.</a:t>
                      </a:r>
                      <a:endParaRPr lang="en-US" sz="2300" b="1" i="0" dirty="0">
                        <a:solidFill>
                          <a:srgbClr val="0070C0"/>
                        </a:solidFill>
                        <a:effectLst/>
                        <a:latin typeface="+mj-lt"/>
                        <a:ea typeface="Calibri" panose="020F0502020204030204" pitchFamily="34" charset="0"/>
                        <a:cs typeface="Times New Roman"/>
                      </a:endParaRPr>
                    </a:p>
                  </a:txBody>
                  <a:tcPr marL="64135" marR="641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7854079"/>
                  </a:ext>
                </a:extLst>
              </a:tr>
            </a:tbl>
          </a:graphicData>
        </a:graphic>
      </p:graphicFrame>
      <p:graphicFrame>
        <p:nvGraphicFramePr>
          <p:cNvPr id="16" name="Table 15">
            <a:extLst>
              <a:ext uri="{FF2B5EF4-FFF2-40B4-BE49-F238E27FC236}">
                <a16:creationId xmlns:a16="http://schemas.microsoft.com/office/drawing/2014/main" id="{3D2D0823-71D5-4721-9B92-CEBA5D6CCF75}"/>
              </a:ext>
            </a:extLst>
          </p:cNvPr>
          <p:cNvGraphicFramePr>
            <a:graphicFrameLocks noGrp="1"/>
          </p:cNvGraphicFramePr>
          <p:nvPr>
            <p:extLst>
              <p:ext uri="{D42A27DB-BD31-4B8C-83A1-F6EECF244321}">
                <p14:modId xmlns:p14="http://schemas.microsoft.com/office/powerpoint/2010/main" val="1659402541"/>
              </p:ext>
            </p:extLst>
          </p:nvPr>
        </p:nvGraphicFramePr>
        <p:xfrm>
          <a:off x="435002" y="3143642"/>
          <a:ext cx="10359697" cy="1890562"/>
        </p:xfrm>
        <a:graphic>
          <a:graphicData uri="http://schemas.openxmlformats.org/drawingml/2006/table">
            <a:tbl>
              <a:tblPr firstRow="1">
                <a:tableStyleId>{21E4AEA4-8DFA-4A89-87EB-49C32662AFE0}</a:tableStyleId>
              </a:tblPr>
              <a:tblGrid>
                <a:gridCol w="5174991">
                  <a:extLst>
                    <a:ext uri="{9D8B030D-6E8A-4147-A177-3AD203B41FA5}">
                      <a16:colId xmlns:a16="http://schemas.microsoft.com/office/drawing/2014/main" val="1949371056"/>
                    </a:ext>
                  </a:extLst>
                </a:gridCol>
                <a:gridCol w="5184706">
                  <a:extLst>
                    <a:ext uri="{9D8B030D-6E8A-4147-A177-3AD203B41FA5}">
                      <a16:colId xmlns:a16="http://schemas.microsoft.com/office/drawing/2014/main" val="4200027718"/>
                    </a:ext>
                  </a:extLst>
                </a:gridCol>
              </a:tblGrid>
              <a:tr h="718202">
                <a:tc>
                  <a:txBody>
                    <a:bodyPr/>
                    <a:lstStyle/>
                    <a:p>
                      <a:pPr marL="0" marR="0" algn="ctr">
                        <a:spcBef>
                          <a:spcPts val="0"/>
                        </a:spcBef>
                        <a:spcAft>
                          <a:spcPts val="0"/>
                        </a:spcAft>
                      </a:pPr>
                      <a:r>
                        <a:rPr lang="en-US" sz="2400" b="1" dirty="0">
                          <a:solidFill>
                            <a:schemeClr val="bg1"/>
                          </a:solidFill>
                          <a:effectLst/>
                          <a:latin typeface="+mj-lt"/>
                          <a:ea typeface="Calibri" panose="020F0502020204030204" pitchFamily="34" charset="0"/>
                          <a:cs typeface="Times New Roman"/>
                        </a:rPr>
                        <a:t>ELA</a:t>
                      </a:r>
                      <a:endParaRPr lang="en-US" sz="2400" dirty="0">
                        <a:solidFill>
                          <a:schemeClr val="bg1"/>
                        </a:solidFill>
                        <a:effectLst/>
                        <a:latin typeface="+mj-lt"/>
                        <a:ea typeface="Calibri" panose="020F0502020204030204" pitchFamily="34" charset="0"/>
                        <a:cs typeface="Times New Roman"/>
                      </a:endParaRPr>
                    </a:p>
                  </a:txBody>
                  <a:tcPr marL="64135" marR="641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tc>
                  <a:txBody>
                    <a:bodyPr/>
                    <a:lstStyle/>
                    <a:p>
                      <a:pPr marL="0" marR="0" algn="ctr">
                        <a:spcBef>
                          <a:spcPts val="0"/>
                        </a:spcBef>
                        <a:spcAft>
                          <a:spcPts val="0"/>
                        </a:spcAft>
                      </a:pPr>
                      <a:r>
                        <a:rPr lang="en-US" sz="2400" b="1" dirty="0">
                          <a:solidFill>
                            <a:schemeClr val="bg1"/>
                          </a:solidFill>
                          <a:effectLst/>
                          <a:latin typeface="+mj-lt"/>
                          <a:ea typeface="Calibri" panose="020F0502020204030204" pitchFamily="34" charset="0"/>
                          <a:cs typeface="Times New Roman"/>
                        </a:rPr>
                        <a:t>Mathematics</a:t>
                      </a:r>
                      <a:endParaRPr lang="en-US" sz="2400" dirty="0">
                        <a:solidFill>
                          <a:schemeClr val="bg1"/>
                        </a:solidFill>
                        <a:effectLst/>
                        <a:latin typeface="+mj-lt"/>
                        <a:ea typeface="Calibri" panose="020F0502020204030204" pitchFamily="34" charset="0"/>
                        <a:cs typeface="Times New Roman"/>
                      </a:endParaRPr>
                    </a:p>
                  </a:txBody>
                  <a:tcPr marL="64135" marR="641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9"/>
                    </a:solidFill>
                  </a:tcPr>
                </a:tc>
                <a:extLst>
                  <a:ext uri="{0D108BD9-81ED-4DB2-BD59-A6C34878D82A}">
                    <a16:rowId xmlns:a16="http://schemas.microsoft.com/office/drawing/2014/main" val="1622711133"/>
                  </a:ext>
                </a:extLst>
              </a:tr>
              <a:tr h="1172360">
                <a:tc>
                  <a:txBody>
                    <a:bodyPr/>
                    <a:lstStyle/>
                    <a:p>
                      <a:pPr marL="0" marR="0" algn="ctr">
                        <a:spcBef>
                          <a:spcPts val="0"/>
                        </a:spcBef>
                        <a:spcAft>
                          <a:spcPts val="0"/>
                        </a:spcAft>
                      </a:pPr>
                      <a:r>
                        <a:rPr lang="en-US" sz="2300" b="0" dirty="0">
                          <a:solidFill>
                            <a:schemeClr val="tx1"/>
                          </a:solidFill>
                          <a:effectLst/>
                          <a:latin typeface="+mj-lt"/>
                          <a:ea typeface="Calibri" panose="020F0502020204030204" pitchFamily="34" charset="0"/>
                          <a:cs typeface="Times New Roman"/>
                        </a:rPr>
                        <a:t>Meet the criteria of the NJDOE Portfolio Appeal for ELA</a:t>
                      </a:r>
                      <a:endParaRPr lang="en-US" sz="2300" b="0" dirty="0">
                        <a:solidFill>
                          <a:schemeClr val="tx1"/>
                        </a:solidFill>
                        <a:effectLst/>
                        <a:latin typeface="+mj-lt"/>
                        <a:ea typeface="Calibri" panose="020F0502020204030204" pitchFamily="34" charset="0"/>
                        <a:cs typeface="Times New Roman" panose="02020603050405020304" pitchFamily="18" charset="0"/>
                      </a:endParaRPr>
                    </a:p>
                  </a:txBody>
                  <a:tcPr marL="64135" marR="641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300" b="0" kern="1200" dirty="0">
                          <a:solidFill>
                            <a:schemeClr val="tx1"/>
                          </a:solidFill>
                          <a:effectLst/>
                          <a:latin typeface="+mn-lt"/>
                          <a:ea typeface="Calibri" panose="020F0502020204030204" pitchFamily="34" charset="0"/>
                          <a:cs typeface="Times New Roman"/>
                        </a:rPr>
                        <a:t>Meet the criteria of the NJDOE Portfolio Appeal for Math</a:t>
                      </a:r>
                      <a:endParaRPr lang="en-US" sz="2300" b="0" kern="1200" dirty="0">
                        <a:solidFill>
                          <a:schemeClr val="tx1"/>
                        </a:solidFill>
                        <a:effectLst/>
                        <a:latin typeface="+mn-lt"/>
                        <a:ea typeface="Calibri" panose="020F0502020204030204" pitchFamily="34" charset="0"/>
                        <a:cs typeface="Times New Roman" panose="02020603050405020304" pitchFamily="18" charset="0"/>
                      </a:endParaRPr>
                    </a:p>
                  </a:txBody>
                  <a:tcPr marL="64135" marR="641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51162450"/>
                  </a:ext>
                </a:extLst>
              </a:tr>
            </a:tbl>
          </a:graphicData>
        </a:graphic>
      </p:graphicFrame>
      <p:sp>
        <p:nvSpPr>
          <p:cNvPr id="2" name="Slide Number Placeholder 4">
            <a:extLst>
              <a:ext uri="{FF2B5EF4-FFF2-40B4-BE49-F238E27FC236}">
                <a16:creationId xmlns:a16="http://schemas.microsoft.com/office/drawing/2014/main" id="{2649C3CE-9D16-8518-45E5-7EF719493C9E}"/>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16</a:t>
            </a:fld>
            <a:endParaRPr lang="en-US" sz="1400" dirty="0">
              <a:solidFill>
                <a:schemeClr val="bg1"/>
              </a:solidFill>
            </a:endParaRPr>
          </a:p>
        </p:txBody>
      </p:sp>
    </p:spTree>
    <p:extLst>
      <p:ext uri="{BB962C8B-B14F-4D97-AF65-F5344CB8AC3E}">
        <p14:creationId xmlns:p14="http://schemas.microsoft.com/office/powerpoint/2010/main" val="2179188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31ABF9-CDAC-4681-AADF-AADE175EAC54}"/>
              </a:ext>
            </a:extLst>
          </p:cNvPr>
          <p:cNvSpPr>
            <a:spLocks noGrp="1"/>
          </p:cNvSpPr>
          <p:nvPr>
            <p:ph type="title"/>
          </p:nvPr>
        </p:nvSpPr>
        <p:spPr/>
        <p:txBody>
          <a:bodyPr>
            <a:normAutofit/>
          </a:bodyPr>
          <a:lstStyle/>
          <a:p>
            <a:r>
              <a:rPr lang="en-US" sz="4000" b="1" dirty="0">
                <a:solidFill>
                  <a:srgbClr val="1F497D"/>
                </a:solidFill>
              </a:rPr>
              <a:t>Unit Test Times for NJGPA</a:t>
            </a:r>
          </a:p>
        </p:txBody>
      </p:sp>
      <p:graphicFrame>
        <p:nvGraphicFramePr>
          <p:cNvPr id="7" name="Table 7">
            <a:extLst>
              <a:ext uri="{FF2B5EF4-FFF2-40B4-BE49-F238E27FC236}">
                <a16:creationId xmlns:a16="http://schemas.microsoft.com/office/drawing/2014/main" id="{47F5C49B-1060-4AA2-81DA-D1087D8AC2A6}"/>
              </a:ext>
            </a:extLst>
          </p:cNvPr>
          <p:cNvGraphicFramePr>
            <a:graphicFrameLocks noGrp="1"/>
          </p:cNvGraphicFramePr>
          <p:nvPr>
            <p:ph type="tbl" sz="quarter" idx="12"/>
            <p:extLst>
              <p:ext uri="{D42A27DB-BD31-4B8C-83A1-F6EECF244321}">
                <p14:modId xmlns:p14="http://schemas.microsoft.com/office/powerpoint/2010/main" val="2169192028"/>
              </p:ext>
            </p:extLst>
          </p:nvPr>
        </p:nvGraphicFramePr>
        <p:xfrm>
          <a:off x="770584" y="1571846"/>
          <a:ext cx="10096960" cy="1828932"/>
        </p:xfrm>
        <a:graphic>
          <a:graphicData uri="http://schemas.openxmlformats.org/drawingml/2006/table">
            <a:tbl>
              <a:tblPr firstRow="1" bandRow="1">
                <a:tableStyleId>{5C22544A-7EE6-4342-B048-85BDC9FD1C3A}</a:tableStyleId>
              </a:tblPr>
              <a:tblGrid>
                <a:gridCol w="2524240">
                  <a:extLst>
                    <a:ext uri="{9D8B030D-6E8A-4147-A177-3AD203B41FA5}">
                      <a16:colId xmlns:a16="http://schemas.microsoft.com/office/drawing/2014/main" val="3609354051"/>
                    </a:ext>
                  </a:extLst>
                </a:gridCol>
                <a:gridCol w="2524240">
                  <a:extLst>
                    <a:ext uri="{9D8B030D-6E8A-4147-A177-3AD203B41FA5}">
                      <a16:colId xmlns:a16="http://schemas.microsoft.com/office/drawing/2014/main" val="1415213387"/>
                    </a:ext>
                  </a:extLst>
                </a:gridCol>
                <a:gridCol w="2524240">
                  <a:extLst>
                    <a:ext uri="{9D8B030D-6E8A-4147-A177-3AD203B41FA5}">
                      <a16:colId xmlns:a16="http://schemas.microsoft.com/office/drawing/2014/main" val="324637567"/>
                    </a:ext>
                  </a:extLst>
                </a:gridCol>
                <a:gridCol w="2524240">
                  <a:extLst>
                    <a:ext uri="{9D8B030D-6E8A-4147-A177-3AD203B41FA5}">
                      <a16:colId xmlns:a16="http://schemas.microsoft.com/office/drawing/2014/main" val="481271986"/>
                    </a:ext>
                  </a:extLst>
                </a:gridCol>
              </a:tblGrid>
              <a:tr h="609644">
                <a:tc>
                  <a:txBody>
                    <a:bodyPr/>
                    <a:lstStyle/>
                    <a:p>
                      <a:pPr algn="ctr"/>
                      <a:r>
                        <a:rPr lang="en-US" sz="2400" dirty="0">
                          <a:latin typeface="+mj-lt"/>
                        </a:rPr>
                        <a:t>Subject</a:t>
                      </a:r>
                      <a:endParaRPr lang="en-US" sz="2400" dirty="0">
                        <a:highlight>
                          <a:srgbClr val="FFFF00"/>
                        </a:highlight>
                        <a:latin typeface="+mj-lt"/>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5">
                        <a:lumMod val="50000"/>
                      </a:schemeClr>
                    </a:solidFill>
                  </a:tcPr>
                </a:tc>
                <a:tc>
                  <a:txBody>
                    <a:bodyPr/>
                    <a:lstStyle/>
                    <a:p>
                      <a:pPr algn="ctr"/>
                      <a:r>
                        <a:rPr lang="en-US" sz="2400" dirty="0">
                          <a:latin typeface="+mj-lt"/>
                        </a:rPr>
                        <a:t>Unit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5">
                        <a:lumMod val="50000"/>
                      </a:schemeClr>
                    </a:solidFill>
                  </a:tcPr>
                </a:tc>
                <a:tc>
                  <a:txBody>
                    <a:bodyPr/>
                    <a:lstStyle/>
                    <a:p>
                      <a:pPr algn="ctr"/>
                      <a:r>
                        <a:rPr lang="en-US" sz="2400" dirty="0">
                          <a:latin typeface="+mj-lt"/>
                        </a:rPr>
                        <a:t>Unit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5">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latin typeface="+mj-lt"/>
                        </a:rPr>
                        <a:t>Total Test Time</a:t>
                      </a:r>
                      <a:endParaRPr kumimoji="0" lang="en-US" sz="2400" b="1" i="0" u="none" strike="noStrike" kern="1200" cap="none" spc="0" normalizeH="0" baseline="0" noProof="0" dirty="0">
                        <a:ln>
                          <a:noFill/>
                        </a:ln>
                        <a:solidFill>
                          <a:prstClr val="white"/>
                        </a:solidFill>
                        <a:effectLst/>
                        <a:uLnTx/>
                        <a:uFillTx/>
                        <a:latin typeface="+mj-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58134914"/>
                  </a:ext>
                </a:extLst>
              </a:tr>
              <a:tr h="609644">
                <a:tc>
                  <a:txBody>
                    <a:bodyPr/>
                    <a:lstStyle/>
                    <a:p>
                      <a:pPr algn="ctr"/>
                      <a:r>
                        <a:rPr lang="en-US" sz="2300" dirty="0">
                          <a:latin typeface="+mj-lt"/>
                          <a:cs typeface="Calibri"/>
                        </a:rPr>
                        <a:t>ELA</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en-US" sz="2400" dirty="0">
                          <a:latin typeface="+mj-lt"/>
                          <a:cs typeface="Calibri"/>
                        </a:rPr>
                        <a:t>90 minutes</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en-US" sz="2400" dirty="0">
                          <a:latin typeface="+mj-lt"/>
                          <a:cs typeface="Calibri"/>
                        </a:rPr>
                        <a:t>90 minutes</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en-US" sz="2400" dirty="0">
                          <a:latin typeface="+mj-lt"/>
                          <a:cs typeface="Calibri"/>
                        </a:rPr>
                        <a:t>3 hours</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980207927"/>
                  </a:ext>
                </a:extLst>
              </a:tr>
              <a:tr h="609644">
                <a:tc>
                  <a:txBody>
                    <a:bodyPr/>
                    <a:lstStyle/>
                    <a:p>
                      <a:pPr algn="ctr"/>
                      <a:r>
                        <a:rPr lang="en-US" sz="2300" dirty="0">
                          <a:latin typeface="+mj-lt"/>
                          <a:cs typeface="Calibri"/>
                        </a:rPr>
                        <a:t>Mathematics</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en-US" sz="2400" dirty="0">
                          <a:latin typeface="+mj-lt"/>
                          <a:cs typeface="Calibri"/>
                        </a:rPr>
                        <a:t>90 minutes</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en-US" sz="2400" dirty="0">
                          <a:latin typeface="+mj-lt"/>
                          <a:cs typeface="Calibri"/>
                        </a:rPr>
                        <a:t>90 minutes</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tc>
                  <a:txBody>
                    <a:bodyPr/>
                    <a:lstStyle/>
                    <a:p>
                      <a:pPr algn="ctr"/>
                      <a:r>
                        <a:rPr lang="en-US" sz="2400" dirty="0">
                          <a:latin typeface="+mj-lt"/>
                          <a:cs typeface="Calibri"/>
                        </a:rPr>
                        <a:t>3 hours</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843895025"/>
                  </a:ext>
                </a:extLst>
              </a:tr>
            </a:tbl>
          </a:graphicData>
        </a:graphic>
      </p:graphicFrame>
      <p:sp>
        <p:nvSpPr>
          <p:cNvPr id="2" name="Content Placeholder 1">
            <a:extLst>
              <a:ext uri="{FF2B5EF4-FFF2-40B4-BE49-F238E27FC236}">
                <a16:creationId xmlns:a16="http://schemas.microsoft.com/office/drawing/2014/main" id="{EB68C947-26E1-4330-9190-AB4001E9CFE0}"/>
              </a:ext>
            </a:extLst>
          </p:cNvPr>
          <p:cNvSpPr>
            <a:spLocks noGrp="1"/>
          </p:cNvSpPr>
          <p:nvPr>
            <p:ph sz="quarter" idx="11"/>
          </p:nvPr>
        </p:nvSpPr>
        <p:spPr>
          <a:xfrm>
            <a:off x="679004" y="3901778"/>
            <a:ext cx="11115109" cy="1384376"/>
          </a:xfrm>
        </p:spPr>
        <p:txBody>
          <a:bodyPr vert="horz" lIns="91440" tIns="45720" rIns="822960" bIns="45720" rtlCol="0" anchor="t">
            <a:noAutofit/>
          </a:bodyPr>
          <a:lstStyle/>
          <a:p>
            <a:r>
              <a:rPr lang="en-US" sz="2400" b="1" dirty="0">
                <a:latin typeface="Palatino Linotype"/>
              </a:rPr>
              <a:t>Note:</a:t>
            </a:r>
            <a:r>
              <a:rPr lang="en-US" sz="2400" dirty="0">
                <a:latin typeface="Palatino Linotype"/>
              </a:rPr>
              <a:t> Unit times do not include the recommended 25 to 30 minutes for logging students on, reading directions to students from the test administrator script and logging students off.</a:t>
            </a:r>
          </a:p>
          <a:p>
            <a:endParaRPr lang="en-US" sz="2400" dirty="0">
              <a:solidFill>
                <a:srgbClr val="104E72"/>
              </a:solidFill>
              <a:latin typeface="Palatino Linotype"/>
            </a:endParaRPr>
          </a:p>
        </p:txBody>
      </p:sp>
      <p:sp>
        <p:nvSpPr>
          <p:cNvPr id="3" name="Slide Number Placeholder 4">
            <a:extLst>
              <a:ext uri="{FF2B5EF4-FFF2-40B4-BE49-F238E27FC236}">
                <a16:creationId xmlns:a16="http://schemas.microsoft.com/office/drawing/2014/main" id="{5CFE9808-C43E-19DD-5196-26172B83057A}"/>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17</a:t>
            </a:fld>
            <a:endParaRPr lang="en-US" sz="1400" dirty="0">
              <a:solidFill>
                <a:schemeClr val="bg1"/>
              </a:solidFill>
            </a:endParaRPr>
          </a:p>
        </p:txBody>
      </p:sp>
    </p:spTree>
    <p:extLst>
      <p:ext uri="{BB962C8B-B14F-4D97-AF65-F5344CB8AC3E}">
        <p14:creationId xmlns:p14="http://schemas.microsoft.com/office/powerpoint/2010/main" val="2857222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CAF96-A5EB-4DFD-9F9C-4E9EB0E08A89}"/>
              </a:ext>
            </a:extLst>
          </p:cNvPr>
          <p:cNvSpPr>
            <a:spLocks noGrp="1"/>
          </p:cNvSpPr>
          <p:nvPr>
            <p:ph type="title"/>
          </p:nvPr>
        </p:nvSpPr>
        <p:spPr/>
        <p:txBody>
          <a:bodyPr>
            <a:normAutofit/>
          </a:bodyPr>
          <a:lstStyle/>
          <a:p>
            <a:r>
              <a:rPr lang="en-US" sz="4000" dirty="0">
                <a:solidFill>
                  <a:srgbClr val="1F497D"/>
                </a:solidFill>
                <a:latin typeface="Palatino Linotype"/>
              </a:rPr>
              <a:t>Key NJGPA Dates for 2024</a:t>
            </a:r>
          </a:p>
        </p:txBody>
      </p:sp>
      <p:sp>
        <p:nvSpPr>
          <p:cNvPr id="3" name="Content Placeholder 2">
            <a:extLst>
              <a:ext uri="{FF2B5EF4-FFF2-40B4-BE49-F238E27FC236}">
                <a16:creationId xmlns:a16="http://schemas.microsoft.com/office/drawing/2014/main" id="{89FE983C-4178-40CF-96AA-EC20E8CCB3A9}"/>
              </a:ext>
            </a:extLst>
          </p:cNvPr>
          <p:cNvSpPr>
            <a:spLocks noGrp="1"/>
          </p:cNvSpPr>
          <p:nvPr>
            <p:ph sz="quarter" idx="11"/>
          </p:nvPr>
        </p:nvSpPr>
        <p:spPr>
          <a:xfrm>
            <a:off x="176260" y="1097289"/>
            <a:ext cx="11457552" cy="747579"/>
          </a:xfrm>
        </p:spPr>
        <p:txBody>
          <a:bodyPr vert="horz" lIns="91440" tIns="45720" rIns="365760" bIns="45720" rtlCol="0" anchor="t">
            <a:noAutofit/>
          </a:bodyPr>
          <a:lstStyle/>
          <a:p>
            <a:r>
              <a:rPr lang="en-US" sz="1750" dirty="0">
                <a:latin typeface="Palatino Linotype"/>
              </a:rPr>
              <a:t>The following LEA-led activities represent a selection from the assessment administration process. For specific activities and dates, please review the </a:t>
            </a:r>
            <a:r>
              <a:rPr lang="en-US" sz="1750" dirty="0">
                <a:latin typeface="Palatino Linotype"/>
                <a:hlinkClick r:id="rId3"/>
              </a:rPr>
              <a:t>Spring 2024 Assessment Administration Key Dates</a:t>
            </a:r>
            <a:r>
              <a:rPr lang="en-US" sz="1750" dirty="0">
                <a:latin typeface="Palatino Linotype"/>
              </a:rPr>
              <a:t> posted online.</a:t>
            </a:r>
          </a:p>
        </p:txBody>
      </p:sp>
      <p:graphicFrame>
        <p:nvGraphicFramePr>
          <p:cNvPr id="5" name="Table Placeholder 4">
            <a:extLst>
              <a:ext uri="{FF2B5EF4-FFF2-40B4-BE49-F238E27FC236}">
                <a16:creationId xmlns:a16="http://schemas.microsoft.com/office/drawing/2014/main" id="{CB8D6D91-4456-4385-BE34-8656C15878B8}"/>
              </a:ext>
            </a:extLst>
          </p:cNvPr>
          <p:cNvGraphicFramePr>
            <a:graphicFrameLocks noGrp="1"/>
          </p:cNvGraphicFramePr>
          <p:nvPr>
            <p:ph type="tbl" sz="quarter" idx="12"/>
            <p:extLst>
              <p:ext uri="{D42A27DB-BD31-4B8C-83A1-F6EECF244321}">
                <p14:modId xmlns:p14="http://schemas.microsoft.com/office/powerpoint/2010/main" val="3597078354"/>
              </p:ext>
            </p:extLst>
          </p:nvPr>
        </p:nvGraphicFramePr>
        <p:xfrm>
          <a:off x="273132" y="1852551"/>
          <a:ext cx="11566983" cy="4076250"/>
        </p:xfrm>
        <a:graphic>
          <a:graphicData uri="http://schemas.openxmlformats.org/drawingml/2006/table">
            <a:tbl>
              <a:tblPr firstRow="1" bandRow="1">
                <a:tableStyleId>{69012ECD-51FC-41F1-AA8D-1B2483CD663E}</a:tableStyleId>
              </a:tblPr>
              <a:tblGrid>
                <a:gridCol w="5664530">
                  <a:extLst>
                    <a:ext uri="{9D8B030D-6E8A-4147-A177-3AD203B41FA5}">
                      <a16:colId xmlns:a16="http://schemas.microsoft.com/office/drawing/2014/main" val="2790946844"/>
                    </a:ext>
                  </a:extLst>
                </a:gridCol>
                <a:gridCol w="5902453">
                  <a:extLst>
                    <a:ext uri="{9D8B030D-6E8A-4147-A177-3AD203B41FA5}">
                      <a16:colId xmlns:a16="http://schemas.microsoft.com/office/drawing/2014/main" val="2585194564"/>
                    </a:ext>
                  </a:extLst>
                </a:gridCol>
              </a:tblGrid>
              <a:tr h="392001">
                <a:tc>
                  <a:txBody>
                    <a:bodyPr/>
                    <a:lstStyle/>
                    <a:p>
                      <a:pPr algn="ctr"/>
                      <a:r>
                        <a:rPr lang="en-US" sz="2000" dirty="0">
                          <a:latin typeface="+mj-lt"/>
                        </a:rPr>
                        <a:t>Activity</a:t>
                      </a:r>
                      <a:endParaRPr lang="en-US" sz="20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4E72"/>
                    </a:solidFill>
                  </a:tcPr>
                </a:tc>
                <a:tc>
                  <a:txBody>
                    <a:bodyPr/>
                    <a:lstStyle/>
                    <a:p>
                      <a:pPr algn="ctr"/>
                      <a:r>
                        <a:rPr lang="en-US" sz="2000" dirty="0">
                          <a:latin typeface="+mj-lt"/>
                        </a:rPr>
                        <a:t>Key Dates</a:t>
                      </a:r>
                      <a:endParaRPr lang="en-US" sz="20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4E72"/>
                    </a:solidFill>
                  </a:tcPr>
                </a:tc>
                <a:extLst>
                  <a:ext uri="{0D108BD9-81ED-4DB2-BD59-A6C34878D82A}">
                    <a16:rowId xmlns:a16="http://schemas.microsoft.com/office/drawing/2014/main" val="4223746647"/>
                  </a:ext>
                </a:extLst>
              </a:tr>
              <a:tr h="904618">
                <a:tc>
                  <a:txBody>
                    <a:bodyPr/>
                    <a:lstStyle/>
                    <a:p>
                      <a:pPr algn="l"/>
                      <a:r>
                        <a:rPr lang="en-US" sz="1800" dirty="0"/>
                        <a:t>Review and Update Student Registration/Personal</a:t>
                      </a:r>
                      <a:r>
                        <a:rPr lang="en-US" sz="1800" baseline="0" dirty="0"/>
                        <a:t> Needs Profile (</a:t>
                      </a:r>
                      <a:r>
                        <a:rPr lang="en-US" sz="1800" dirty="0"/>
                        <a:t>SR/PNP) information in PAN</a:t>
                      </a: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dirty="0"/>
                        <a:t>Starting January 23, 2024</a:t>
                      </a:r>
                      <a:endParaRPr lang="en-US" sz="1800" strike="sngStrik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2277394"/>
                  </a:ext>
                </a:extLst>
              </a:tr>
              <a:tr h="471413">
                <a:tc>
                  <a:txBody>
                    <a:bodyPr/>
                    <a:lstStyle/>
                    <a:p>
                      <a:pPr algn="l"/>
                      <a:r>
                        <a:rPr lang="en-US" sz="1800" dirty="0"/>
                        <a:t>Infrastructure Trial Begins</a:t>
                      </a: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strike="noStrike" dirty="0"/>
                        <a:t>February 12,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6432282"/>
                  </a:ext>
                </a:extLst>
              </a:tr>
              <a:tr h="1091775">
                <a:tc>
                  <a:txBody>
                    <a:bodyPr/>
                    <a:lstStyle/>
                    <a:p>
                      <a:pPr algn="l"/>
                      <a:r>
                        <a:rPr lang="en-US" sz="1800" dirty="0"/>
                        <a:t>Paper Materials Arrive in District</a:t>
                      </a: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sz="1800" kern="1200" dirty="0">
                          <a:solidFill>
                            <a:schemeClr val="tx1"/>
                          </a:solidFill>
                          <a:latin typeface="+mn-lt"/>
                          <a:ea typeface="+mn-ea"/>
                          <a:cs typeface="+mn-cs"/>
                        </a:rPr>
                        <a:t>All paper assessment materials (i.e., large print test booklets, mathematics human reader scripts, etc.) must be ordered through the additional order process.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7196474"/>
                  </a:ext>
                </a:extLst>
              </a:tr>
              <a:tr h="606102">
                <a:tc>
                  <a:txBody>
                    <a:bodyPr/>
                    <a:lstStyle/>
                    <a:p>
                      <a:pPr algn="l"/>
                      <a:r>
                        <a:rPr lang="en-US" sz="1800" b="0" dirty="0"/>
                        <a:t>Additional Order Window Begins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b="0" i="0" strike="noStrike" kern="1200" dirty="0">
                          <a:solidFill>
                            <a:schemeClr val="tx1"/>
                          </a:solidFill>
                          <a:effectLst/>
                          <a:latin typeface="+mn-lt"/>
                          <a:ea typeface="+mn-ea"/>
                          <a:cs typeface="+mn-cs"/>
                        </a:rPr>
                        <a:t>February 19, 2024 to March 15,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138097"/>
                  </a:ext>
                </a:extLst>
              </a:tr>
              <a:tr h="606102">
                <a:tc>
                  <a:txBody>
                    <a:bodyPr/>
                    <a:lstStyle/>
                    <a:p>
                      <a:pPr marL="0" marR="0" lvl="0" indent="0" algn="l" rtl="0" eaLnBrk="1" fontAlgn="auto" latinLnBrk="0" hangingPunct="1">
                        <a:lnSpc>
                          <a:spcPct val="100000"/>
                        </a:lnSpc>
                        <a:spcBef>
                          <a:spcPts val="0"/>
                        </a:spcBef>
                        <a:spcAft>
                          <a:spcPts val="0"/>
                        </a:spcAft>
                        <a:buClrTx/>
                        <a:buSzTx/>
                        <a:buFontTx/>
                        <a:buNone/>
                      </a:pPr>
                      <a:r>
                        <a:rPr lang="en-US" sz="1800" b="0" dirty="0"/>
                        <a:t>Deadline to Transcribe Paper Tests to TestNav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b="0" i="0" strike="noStrike" kern="1200" dirty="0">
                          <a:solidFill>
                            <a:schemeClr val="tx1"/>
                          </a:solidFill>
                          <a:effectLst/>
                          <a:latin typeface="+mn-lt"/>
                          <a:ea typeface="+mn-ea"/>
                          <a:cs typeface="+mn-cs"/>
                        </a:rPr>
                        <a:t>March 22, 2024</a:t>
                      </a:r>
                      <a:endParaRPr lang="en-US" sz="1800" strike="noStrik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9068772"/>
                  </a:ext>
                </a:extLst>
              </a:tr>
            </a:tbl>
          </a:graphicData>
        </a:graphic>
      </p:graphicFrame>
      <p:sp>
        <p:nvSpPr>
          <p:cNvPr id="4" name="Slide Number Placeholder 4">
            <a:extLst>
              <a:ext uri="{FF2B5EF4-FFF2-40B4-BE49-F238E27FC236}">
                <a16:creationId xmlns:a16="http://schemas.microsoft.com/office/drawing/2014/main" id="{24134D65-493C-DBF2-F7E8-FF4C221C6353}"/>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18</a:t>
            </a:fld>
            <a:endParaRPr lang="en-US" sz="1400" dirty="0">
              <a:solidFill>
                <a:schemeClr val="bg1"/>
              </a:solidFill>
            </a:endParaRPr>
          </a:p>
        </p:txBody>
      </p:sp>
    </p:spTree>
    <p:extLst>
      <p:ext uri="{BB962C8B-B14F-4D97-AF65-F5344CB8AC3E}">
        <p14:creationId xmlns:p14="http://schemas.microsoft.com/office/powerpoint/2010/main" val="1077744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70785B-5A7E-42ED-A731-A6607977A1DC}"/>
              </a:ext>
            </a:extLst>
          </p:cNvPr>
          <p:cNvSpPr txBox="1">
            <a:spLocks noGrp="1"/>
          </p:cNvSpPr>
          <p:nvPr>
            <p:ph type="title"/>
          </p:nvPr>
        </p:nvSpPr>
        <p:spPr>
          <a:xfrm>
            <a:off x="1244141" y="454920"/>
            <a:ext cx="10096959" cy="646331"/>
          </a:xfrm>
          <a:prstGeom prst="rect">
            <a:avLst/>
          </a:prstGeom>
          <a:noFill/>
        </p:spPr>
        <p:txBody>
          <a:bodyPr wrap="square" rtlCol="0">
            <a:spAutoFit/>
          </a:bodyPr>
          <a:lstStyle/>
          <a:p>
            <a:r>
              <a:rPr lang="en-US" sz="4000" b="1" dirty="0">
                <a:solidFill>
                  <a:srgbClr val="1F4E79"/>
                </a:solidFill>
              </a:rPr>
              <a:t>Graduation Assessment Testing Schedule</a:t>
            </a:r>
          </a:p>
        </p:txBody>
      </p:sp>
      <p:graphicFrame>
        <p:nvGraphicFramePr>
          <p:cNvPr id="6" name="Content Placeholder 5">
            <a:extLst>
              <a:ext uri="{FF2B5EF4-FFF2-40B4-BE49-F238E27FC236}">
                <a16:creationId xmlns:a16="http://schemas.microsoft.com/office/drawing/2014/main" id="{52A0131A-9D32-4B5A-8CCA-7443FFBF8D11}"/>
              </a:ext>
            </a:extLst>
          </p:cNvPr>
          <p:cNvGraphicFramePr>
            <a:graphicFrameLocks noGrp="1"/>
          </p:cNvGraphicFramePr>
          <p:nvPr>
            <p:ph idx="4294967295"/>
            <p:extLst>
              <p:ext uri="{D42A27DB-BD31-4B8C-83A1-F6EECF244321}">
                <p14:modId xmlns:p14="http://schemas.microsoft.com/office/powerpoint/2010/main" val="512321496"/>
              </p:ext>
            </p:extLst>
          </p:nvPr>
        </p:nvGraphicFramePr>
        <p:xfrm>
          <a:off x="355107" y="1618074"/>
          <a:ext cx="10848512" cy="3518432"/>
        </p:xfrm>
        <a:graphic>
          <a:graphicData uri="http://schemas.openxmlformats.org/drawingml/2006/table">
            <a:tbl>
              <a:tblPr firstRow="1" bandRow="1">
                <a:tableStyleId>{69012ECD-51FC-41F1-AA8D-1B2483CD663E}</a:tableStyleId>
              </a:tblPr>
              <a:tblGrid>
                <a:gridCol w="4074807">
                  <a:extLst>
                    <a:ext uri="{9D8B030D-6E8A-4147-A177-3AD203B41FA5}">
                      <a16:colId xmlns:a16="http://schemas.microsoft.com/office/drawing/2014/main" val="4038670534"/>
                    </a:ext>
                  </a:extLst>
                </a:gridCol>
                <a:gridCol w="1739977">
                  <a:extLst>
                    <a:ext uri="{9D8B030D-6E8A-4147-A177-3AD203B41FA5}">
                      <a16:colId xmlns:a16="http://schemas.microsoft.com/office/drawing/2014/main" val="2868419015"/>
                    </a:ext>
                  </a:extLst>
                </a:gridCol>
                <a:gridCol w="5033728">
                  <a:extLst>
                    <a:ext uri="{9D8B030D-6E8A-4147-A177-3AD203B41FA5}">
                      <a16:colId xmlns:a16="http://schemas.microsoft.com/office/drawing/2014/main" val="713626635"/>
                    </a:ext>
                  </a:extLst>
                </a:gridCol>
              </a:tblGrid>
              <a:tr h="584200">
                <a:tc>
                  <a:txBody>
                    <a:bodyPr/>
                    <a:lstStyle/>
                    <a:p>
                      <a:pPr algn="ctr"/>
                      <a:r>
                        <a:rPr lang="en-US" sz="2000" dirty="0">
                          <a:latin typeface="+mj-lt"/>
                        </a:rPr>
                        <a:t>Assessment</a:t>
                      </a:r>
                    </a:p>
                  </a:txBody>
                  <a:tcPr anchor="ctr">
                    <a:lnL w="12700" cap="flat" cmpd="sng" algn="ctr">
                      <a:solidFill>
                        <a:schemeClr val="tx1"/>
                      </a:solid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4E72"/>
                    </a:solidFill>
                  </a:tcPr>
                </a:tc>
                <a:tc>
                  <a:txBody>
                    <a:bodyPr/>
                    <a:lstStyle/>
                    <a:p>
                      <a:pPr algn="ctr"/>
                      <a:r>
                        <a:rPr lang="en-US" sz="2000" dirty="0">
                          <a:latin typeface="+mj-lt"/>
                        </a:rPr>
                        <a:t>Grades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4E72"/>
                    </a:solidFill>
                  </a:tcPr>
                </a:tc>
                <a:tc>
                  <a:txBody>
                    <a:bodyPr/>
                    <a:lstStyle/>
                    <a:p>
                      <a:pPr algn="ctr"/>
                      <a:r>
                        <a:rPr lang="en-US" sz="2000" dirty="0">
                          <a:latin typeface="+mj-lt"/>
                        </a:rPr>
                        <a:t>Computer-Based</a:t>
                      </a:r>
                      <a:r>
                        <a:rPr lang="en-US" sz="2000" baseline="0" dirty="0">
                          <a:latin typeface="+mj-lt"/>
                        </a:rPr>
                        <a:t> Testing (CBT) &amp; Paper-Based Testing (PBT)</a:t>
                      </a:r>
                      <a:endParaRPr lang="en-US" sz="2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4E72"/>
                    </a:solidFill>
                  </a:tcPr>
                </a:tc>
                <a:extLst>
                  <a:ext uri="{0D108BD9-81ED-4DB2-BD59-A6C34878D82A}">
                    <a16:rowId xmlns:a16="http://schemas.microsoft.com/office/drawing/2014/main" val="2369809198"/>
                  </a:ext>
                </a:extLst>
              </a:tr>
              <a:tr h="1016116">
                <a:tc>
                  <a:txBody>
                    <a:bodyPr/>
                    <a:lstStyle/>
                    <a:p>
                      <a:pPr algn="l"/>
                      <a:r>
                        <a:rPr lang="en-US" sz="1800" b="1" i="0" kern="1200" dirty="0">
                          <a:solidFill>
                            <a:schemeClr val="tx1"/>
                          </a:solidFill>
                          <a:effectLst/>
                          <a:latin typeface="+mn-lt"/>
                          <a:ea typeface="+mn-ea"/>
                          <a:cs typeface="+mn-cs"/>
                        </a:rPr>
                        <a:t>NJGPA Spring Administration</a:t>
                      </a:r>
                      <a:endParaRPr lang="en-US" sz="1800" b="1" dirty="0">
                        <a:solidFill>
                          <a:schemeClr val="tx1"/>
                        </a:solidFill>
                        <a:latin typeface="+mn-lt"/>
                      </a:endParaRPr>
                    </a:p>
                  </a:txBody>
                  <a:tcPr anchor="ctr">
                    <a:lnL w="12700" cap="flat" cmpd="sng" algn="ctr">
                      <a:solidFill>
                        <a:schemeClr val="tx1"/>
                      </a:solid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algn="l">
                        <a:lnSpc>
                          <a:spcPct val="107000"/>
                        </a:lnSpc>
                        <a:spcBef>
                          <a:spcPts val="0"/>
                        </a:spcBef>
                        <a:spcAft>
                          <a:spcPts val="0"/>
                        </a:spcAft>
                        <a:buNone/>
                      </a:pPr>
                      <a:r>
                        <a:rPr lang="en-US" sz="1800" b="0" dirty="0">
                          <a:solidFill>
                            <a:schemeClr val="tx1"/>
                          </a:solidFill>
                          <a:effectLst/>
                          <a:latin typeface="+mn-lt"/>
                          <a:cs typeface="Times New Roman"/>
                        </a:rPr>
                        <a:t>11 and 12</a:t>
                      </a:r>
                      <a:endParaRPr lang="en-US" dirty="0"/>
                    </a:p>
                  </a:txBody>
                  <a:tcPr marL="101600" marR="69850" marT="33655" marB="31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31750" algn="l">
                        <a:lnSpc>
                          <a:spcPct val="107000"/>
                        </a:lnSpc>
                        <a:spcBef>
                          <a:spcPts val="0"/>
                        </a:spcBef>
                        <a:spcAft>
                          <a:spcPts val="1800"/>
                        </a:spcAft>
                      </a:pPr>
                      <a:r>
                        <a:rPr lang="en-US" sz="1800" b="0" dirty="0">
                          <a:solidFill>
                            <a:schemeClr val="tx1"/>
                          </a:solidFill>
                          <a:effectLst/>
                          <a:latin typeface="+mn-lt"/>
                          <a:ea typeface="Calibri"/>
                          <a:cs typeface="Times New Roman"/>
                        </a:rPr>
                        <a:t>March 11, 2024 to March 15, 2024</a:t>
                      </a:r>
                    </a:p>
                    <a:p>
                      <a:pPr marL="0" marR="31750" lvl="0" algn="l">
                        <a:lnSpc>
                          <a:spcPct val="107000"/>
                        </a:lnSpc>
                        <a:spcBef>
                          <a:spcPts val="0"/>
                        </a:spcBef>
                        <a:spcAft>
                          <a:spcPts val="0"/>
                        </a:spcAft>
                        <a:buNone/>
                      </a:pPr>
                      <a:r>
                        <a:rPr lang="en-US" sz="1800" b="1" dirty="0">
                          <a:solidFill>
                            <a:schemeClr val="tx1"/>
                          </a:solidFill>
                          <a:effectLst/>
                          <a:latin typeface="+mn-lt"/>
                          <a:ea typeface="Calibri"/>
                          <a:cs typeface="Times New Roman"/>
                        </a:rPr>
                        <a:t>Makeup: </a:t>
                      </a:r>
                      <a:r>
                        <a:rPr lang="en-US" sz="1800" b="0" dirty="0">
                          <a:solidFill>
                            <a:schemeClr val="tx1"/>
                          </a:solidFill>
                          <a:effectLst/>
                          <a:latin typeface="+mn-lt"/>
                          <a:ea typeface="Calibri"/>
                          <a:cs typeface="Times New Roman"/>
                        </a:rPr>
                        <a:t>March 18, 2024 to March 22, 2024</a:t>
                      </a:r>
                      <a:endParaRPr lang="en-US" dirty="0">
                        <a:ea typeface="Calibri"/>
                      </a:endParaRPr>
                    </a:p>
                  </a:txBody>
                  <a:tcPr marL="101600" marR="69850" marT="33655" marB="31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8381500"/>
                  </a:ext>
                </a:extLst>
              </a:tr>
              <a:tr h="993256">
                <a:tc>
                  <a:txBody>
                    <a:bodyPr/>
                    <a:lstStyle/>
                    <a:p>
                      <a:pPr lvl="0" algn="l">
                        <a:buNone/>
                      </a:pPr>
                      <a:r>
                        <a:rPr lang="en-US" sz="1800" b="1" dirty="0">
                          <a:solidFill>
                            <a:schemeClr val="tx1"/>
                          </a:solidFill>
                          <a:latin typeface="+mn-lt"/>
                        </a:rPr>
                        <a:t>NJGPA Summer Administration</a:t>
                      </a:r>
                      <a:endParaRPr lang="en-US" dirty="0"/>
                    </a:p>
                  </a:txBody>
                  <a:tcPr anchor="ctr">
                    <a:lnL w="12700" cap="flat" cmpd="sng" algn="ctr">
                      <a:solidFill>
                        <a:schemeClr val="tx1"/>
                      </a:solid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algn="l">
                        <a:lnSpc>
                          <a:spcPct val="107000"/>
                        </a:lnSpc>
                        <a:spcBef>
                          <a:spcPts val="0"/>
                        </a:spcBef>
                        <a:spcAft>
                          <a:spcPts val="0"/>
                        </a:spcAft>
                        <a:buNone/>
                      </a:pPr>
                      <a:r>
                        <a:rPr lang="en-US" sz="1800" b="0" dirty="0">
                          <a:solidFill>
                            <a:schemeClr val="tx1"/>
                          </a:solidFill>
                          <a:effectLst/>
                          <a:latin typeface="+mn-lt"/>
                          <a:cs typeface="Times New Roman"/>
                        </a:rPr>
                        <a:t>11 and 12</a:t>
                      </a:r>
                      <a:endParaRPr lang="en-US" dirty="0"/>
                    </a:p>
                  </a:txBody>
                  <a:tcPr marL="101600" marR="69850" marT="33655" marB="31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spcAft>
                          <a:spcPts val="1800"/>
                        </a:spcAft>
                        <a:buNone/>
                      </a:pPr>
                      <a:r>
                        <a:rPr lang="en-US" sz="1800" b="0" dirty="0">
                          <a:solidFill>
                            <a:schemeClr val="tx1"/>
                          </a:solidFill>
                          <a:effectLst/>
                        </a:rPr>
                        <a:t>July 22, 2024 to July 26,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effectLst/>
                          <a:latin typeface="+mn-lt"/>
                          <a:ea typeface="Calibri"/>
                          <a:cs typeface="Times New Roman"/>
                        </a:rPr>
                        <a:t>Makeup: </a:t>
                      </a:r>
                      <a:r>
                        <a:rPr lang="en-US" sz="1800" b="0" dirty="0">
                          <a:solidFill>
                            <a:schemeClr val="tx1"/>
                          </a:solidFill>
                          <a:effectLst/>
                          <a:latin typeface="+mn-lt"/>
                          <a:ea typeface="Calibri"/>
                          <a:cs typeface="Times New Roman"/>
                        </a:rPr>
                        <a:t>July 29, 2024 to August 1, 2024</a:t>
                      </a:r>
                      <a:endParaRPr lang="en-US" dirty="0">
                        <a:ea typeface="Calibri"/>
                      </a:endParaRPr>
                    </a:p>
                  </a:txBody>
                  <a:tcPr marL="57150" marR="57150" marT="57150" marB="571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4712505"/>
                  </a:ext>
                </a:extLst>
              </a:tr>
              <a:tr h="808020">
                <a:tc>
                  <a:txBody>
                    <a:bodyPr/>
                    <a:lstStyle/>
                    <a:p>
                      <a:pPr algn="l"/>
                      <a:r>
                        <a:rPr lang="en-US" sz="1800" b="1" dirty="0">
                          <a:solidFill>
                            <a:schemeClr val="tx1"/>
                          </a:solidFill>
                          <a:latin typeface="+mn-lt"/>
                        </a:rPr>
                        <a:t>Portfolio Appeals</a:t>
                      </a:r>
                    </a:p>
                  </a:txBody>
                  <a:tcPr anchor="ctr">
                    <a:lnL w="12700" cap="flat" cmpd="sng" algn="ctr">
                      <a:solidFill>
                        <a:schemeClr val="tx1"/>
                      </a:solid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31115" algn="l">
                        <a:lnSpc>
                          <a:spcPct val="107000"/>
                        </a:lnSpc>
                        <a:spcBef>
                          <a:spcPts val="0"/>
                        </a:spcBef>
                        <a:spcAft>
                          <a:spcPts val="0"/>
                        </a:spcAft>
                      </a:pPr>
                      <a:r>
                        <a:rPr lang="en-US" sz="1800" dirty="0">
                          <a:solidFill>
                            <a:srgbClr val="000000"/>
                          </a:solidFill>
                          <a:effectLst/>
                          <a:latin typeface="+mn-lt"/>
                          <a:ea typeface="Calibri"/>
                          <a:cs typeface="Times New Roman"/>
                        </a:rPr>
                        <a:t>12 </a:t>
                      </a:r>
                      <a:endParaRPr lang="en-US" sz="1800" dirty="0">
                        <a:solidFill>
                          <a:srgbClr val="000000"/>
                        </a:solidFill>
                        <a:effectLst/>
                        <a:latin typeface="+mn-lt"/>
                        <a:ea typeface="Calibri"/>
                        <a:cs typeface="Times New Roman" panose="02020603050405020304" pitchFamily="18" charset="0"/>
                      </a:endParaRPr>
                    </a:p>
                  </a:txBody>
                  <a:tcPr marL="101600" marR="69850" marT="33655" marB="31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spcAft>
                          <a:spcPts val="1800"/>
                        </a:spcAft>
                        <a:buNone/>
                      </a:pPr>
                      <a:r>
                        <a:rPr lang="en-US" sz="1800" b="0" dirty="0">
                          <a:solidFill>
                            <a:schemeClr val="tx1"/>
                          </a:solidFill>
                          <a:effectLst/>
                        </a:rPr>
                        <a:t>January 2, 2024 to May 3, 2024</a:t>
                      </a:r>
                    </a:p>
                  </a:txBody>
                  <a:tcPr marL="101600" marR="69850" marT="33655" marB="31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2740836"/>
                  </a:ext>
                </a:extLst>
              </a:tr>
            </a:tbl>
          </a:graphicData>
        </a:graphic>
      </p:graphicFrame>
      <p:sp>
        <p:nvSpPr>
          <p:cNvPr id="2" name="Slide Number Placeholder 4">
            <a:extLst>
              <a:ext uri="{FF2B5EF4-FFF2-40B4-BE49-F238E27FC236}">
                <a16:creationId xmlns:a16="http://schemas.microsoft.com/office/drawing/2014/main" id="{BD6D88E4-32AC-D795-68FD-46789D1923D0}"/>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19</a:t>
            </a:fld>
            <a:endParaRPr lang="en-US" sz="1400" dirty="0">
              <a:solidFill>
                <a:schemeClr val="bg1"/>
              </a:solidFill>
            </a:endParaRPr>
          </a:p>
        </p:txBody>
      </p:sp>
    </p:spTree>
    <p:extLst>
      <p:ext uri="{BB962C8B-B14F-4D97-AF65-F5344CB8AC3E}">
        <p14:creationId xmlns:p14="http://schemas.microsoft.com/office/powerpoint/2010/main" val="339743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1F40CC0-DF6E-4948-A301-C91EC7389A65}"/>
              </a:ext>
            </a:extLst>
          </p:cNvPr>
          <p:cNvSpPr>
            <a:spLocks noGrp="1"/>
          </p:cNvSpPr>
          <p:nvPr>
            <p:ph type="title"/>
          </p:nvPr>
        </p:nvSpPr>
        <p:spPr/>
        <p:txBody>
          <a:bodyPr vert="horz" lIns="91440" tIns="45720" rIns="91440" bIns="45720" rtlCol="0" anchor="ctr">
            <a:normAutofit/>
          </a:bodyPr>
          <a:lstStyle/>
          <a:p>
            <a:r>
              <a:rPr lang="en-US" sz="4000" kern="1200" dirty="0">
                <a:solidFill>
                  <a:srgbClr val="1F497D"/>
                </a:solidFill>
                <a:latin typeface="+mj-lt"/>
                <a:ea typeface="+mj-ea"/>
                <a:cs typeface="+mj-cs"/>
              </a:rPr>
              <a:t>Your Contribution and Impact</a:t>
            </a:r>
          </a:p>
        </p:txBody>
      </p:sp>
      <p:sp>
        <p:nvSpPr>
          <p:cNvPr id="10" name="Content Placeholder 9">
            <a:extLst>
              <a:ext uri="{FF2B5EF4-FFF2-40B4-BE49-F238E27FC236}">
                <a16:creationId xmlns:a16="http://schemas.microsoft.com/office/drawing/2014/main" id="{946743F7-7309-40CC-A3E2-F6B53D1FD3F9}"/>
              </a:ext>
            </a:extLst>
          </p:cNvPr>
          <p:cNvSpPr>
            <a:spLocks noGrp="1"/>
          </p:cNvSpPr>
          <p:nvPr>
            <p:ph type="body" sz="quarter" idx="11"/>
          </p:nvPr>
        </p:nvSpPr>
        <p:spPr>
          <a:xfrm>
            <a:off x="4236865" y="1126475"/>
            <a:ext cx="7260982" cy="4803775"/>
          </a:xfrm>
        </p:spPr>
        <p:txBody>
          <a:bodyPr vert="horz" lIns="91440" tIns="45720" rIns="91440" bIns="45720" rtlCol="0" anchor="ctr">
            <a:normAutofit/>
          </a:bodyPr>
          <a:lstStyle/>
          <a:p>
            <a:pPr marL="400050" indent="-400050">
              <a:spcBef>
                <a:spcPts val="1200"/>
              </a:spcBef>
              <a:spcAft>
                <a:spcPts val="600"/>
              </a:spcAft>
              <a:buFont typeface="Palatino Linotype" panose="02040502050505030304" pitchFamily="18" charset="0"/>
              <a:buChar char="›"/>
            </a:pPr>
            <a:r>
              <a:rPr lang="en-US" sz="1800" dirty="0">
                <a:latin typeface="Palatino Linotype"/>
              </a:rPr>
              <a:t>Turn-key training is a vital component to ensuring that students are supported through the assessment process and data is secure and accurate.</a:t>
            </a:r>
            <a:endParaRPr lang="en-US" sz="1800" dirty="0">
              <a:latin typeface="Palatino Linotype"/>
              <a:cs typeface="Calibri"/>
            </a:endParaRPr>
          </a:p>
          <a:p>
            <a:pPr marL="401320" indent="-401320">
              <a:spcBef>
                <a:spcPts val="1200"/>
              </a:spcBef>
              <a:spcAft>
                <a:spcPts val="600"/>
              </a:spcAft>
              <a:buFont typeface="Calibri" panose="020F0502020204030204" pitchFamily="34" charset="0"/>
              <a:buChar char="›"/>
            </a:pPr>
            <a:r>
              <a:rPr lang="en-US" sz="1800" dirty="0">
                <a:latin typeface="Palatino Linotype"/>
              </a:rPr>
              <a:t>District Test Coordinators (DTCs) are responsible for ensuring that </a:t>
            </a:r>
            <a:r>
              <a:rPr lang="en-US" sz="1800" b="1" dirty="0">
                <a:latin typeface="Palatino Linotype"/>
              </a:rPr>
              <a:t>all local education agencies (LEA's) and school personnel</a:t>
            </a:r>
            <a:r>
              <a:rPr lang="en-US" sz="1800" dirty="0">
                <a:latin typeface="Palatino Linotype"/>
              </a:rPr>
              <a:t> involved in the administration of New Jersey state assessment programs have been trained.</a:t>
            </a:r>
            <a:endParaRPr lang="en-US" sz="1800" dirty="0">
              <a:latin typeface="Palatino Linotype"/>
              <a:cs typeface="Calibri"/>
            </a:endParaRPr>
          </a:p>
          <a:p>
            <a:pPr marL="401320" indent="-401320">
              <a:spcBef>
                <a:spcPts val="1200"/>
              </a:spcBef>
              <a:spcAft>
                <a:spcPts val="600"/>
              </a:spcAft>
              <a:buFont typeface="Calibri" panose="020F0502020204030204" pitchFamily="34" charset="0"/>
              <a:buChar char="›"/>
            </a:pPr>
            <a:r>
              <a:rPr lang="en-US" sz="1800" dirty="0">
                <a:latin typeface="Palatino Linotype"/>
              </a:rPr>
              <a:t>State assessment coordinators are available to support districts in ensuring the statewide assessment program is implemented with fidelity.</a:t>
            </a:r>
            <a:endParaRPr lang="en-US" sz="1800" dirty="0">
              <a:latin typeface="Palatino Linotype"/>
              <a:cs typeface="Calibri"/>
            </a:endParaRPr>
          </a:p>
          <a:p>
            <a:pPr marL="401320" indent="-401320">
              <a:spcBef>
                <a:spcPts val="1200"/>
              </a:spcBef>
              <a:spcAft>
                <a:spcPts val="600"/>
              </a:spcAft>
              <a:buFont typeface="Calibri" panose="020F0502020204030204" pitchFamily="34" charset="0"/>
              <a:buChar char="›"/>
            </a:pPr>
            <a:r>
              <a:rPr lang="en-US" sz="1800" b="1" dirty="0">
                <a:latin typeface="Palatino Linotype"/>
                <a:cs typeface="Calibri"/>
              </a:rPr>
              <a:t>Thank you </a:t>
            </a:r>
            <a:r>
              <a:rPr lang="en-US" sz="1800" dirty="0">
                <a:latin typeface="Palatino Linotype"/>
                <a:cs typeface="Calibri"/>
              </a:rPr>
              <a:t>for your tireless efforts and leadership in supporting New Jersey's students!</a:t>
            </a:r>
          </a:p>
        </p:txBody>
      </p:sp>
      <p:sp>
        <p:nvSpPr>
          <p:cNvPr id="3" name="Slide Number Placeholder 4">
            <a:extLst>
              <a:ext uri="{FF2B5EF4-FFF2-40B4-BE49-F238E27FC236}">
                <a16:creationId xmlns:a16="http://schemas.microsoft.com/office/drawing/2014/main" id="{24A9BAC6-A1A4-9199-B2BE-860C395802A0}"/>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2</a:t>
            </a:fld>
            <a:endParaRPr lang="en-US" sz="1400" dirty="0">
              <a:solidFill>
                <a:schemeClr val="bg1"/>
              </a:solidFill>
            </a:endParaRPr>
          </a:p>
        </p:txBody>
      </p:sp>
    </p:spTree>
    <p:extLst>
      <p:ext uri="{BB962C8B-B14F-4D97-AF65-F5344CB8AC3E}">
        <p14:creationId xmlns:p14="http://schemas.microsoft.com/office/powerpoint/2010/main" val="1031210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04E7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BA1B8-41EF-42C6-9EC7-02E89113EA1C}"/>
              </a:ext>
            </a:extLst>
          </p:cNvPr>
          <p:cNvSpPr>
            <a:spLocks noGrp="1"/>
          </p:cNvSpPr>
          <p:nvPr>
            <p:ph type="title"/>
          </p:nvPr>
        </p:nvSpPr>
        <p:spPr/>
        <p:txBody>
          <a:bodyPr vert="horz" lIns="91440" tIns="45720" rIns="91440" bIns="45720" rtlCol="0" anchor="b">
            <a:noAutofit/>
          </a:bodyPr>
          <a:lstStyle/>
          <a:p>
            <a:r>
              <a:rPr lang="en-US" sz="5400" dirty="0">
                <a:solidFill>
                  <a:srgbClr val="FFFFFF"/>
                </a:solidFill>
                <a:latin typeface="Palatino Linotype"/>
              </a:rPr>
              <a:t>Federal Accountability Updates</a:t>
            </a:r>
            <a:endParaRPr lang="en-US" sz="5400" kern="1200" dirty="0">
              <a:solidFill>
                <a:srgbClr val="FFFFFF"/>
              </a:solidFill>
              <a:latin typeface="Palatino Linotype"/>
            </a:endParaRPr>
          </a:p>
        </p:txBody>
      </p:sp>
      <p:pic>
        <p:nvPicPr>
          <p:cNvPr id="10" name="Graphic 9">
            <a:extLst>
              <a:ext uri="{FF2B5EF4-FFF2-40B4-BE49-F238E27FC236}">
                <a16:creationId xmlns:a16="http://schemas.microsoft.com/office/drawing/2014/main" id="{DDB4B8BA-56B1-43BD-A3DA-67A837469C4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25616" y="3832375"/>
            <a:ext cx="1347329" cy="1347329"/>
          </a:xfrm>
          <a:prstGeom prst="rect">
            <a:avLst/>
          </a:prstGeom>
        </p:spPr>
      </p:pic>
    </p:spTree>
    <p:extLst>
      <p:ext uri="{BB962C8B-B14F-4D97-AF65-F5344CB8AC3E}">
        <p14:creationId xmlns:p14="http://schemas.microsoft.com/office/powerpoint/2010/main" val="582420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A31D5-0E82-4660-A231-31DD17113994}"/>
              </a:ext>
            </a:extLst>
          </p:cNvPr>
          <p:cNvSpPr>
            <a:spLocks noGrp="1"/>
          </p:cNvSpPr>
          <p:nvPr>
            <p:ph type="title"/>
          </p:nvPr>
        </p:nvSpPr>
        <p:spPr>
          <a:xfrm>
            <a:off x="1256841" y="186675"/>
            <a:ext cx="10096959" cy="747579"/>
          </a:xfrm>
        </p:spPr>
        <p:txBody>
          <a:bodyPr>
            <a:noAutofit/>
          </a:bodyPr>
          <a:lstStyle/>
          <a:p>
            <a:r>
              <a:rPr lang="en-US" sz="3200" dirty="0">
                <a:solidFill>
                  <a:srgbClr val="1F4E79"/>
                </a:solidFill>
                <a:latin typeface="Palatino Linotype"/>
              </a:rPr>
              <a:t>Adjusted Rules for Calculating the Academic Achievement Indicator for High School Mathematics</a:t>
            </a:r>
          </a:p>
        </p:txBody>
      </p:sp>
      <p:sp>
        <p:nvSpPr>
          <p:cNvPr id="7" name="Content Placeholder 2">
            <a:extLst>
              <a:ext uri="{FF2B5EF4-FFF2-40B4-BE49-F238E27FC236}">
                <a16:creationId xmlns:a16="http://schemas.microsoft.com/office/drawing/2014/main" id="{89D87474-7B20-4B2F-913E-EF57A1EB4C93}"/>
              </a:ext>
            </a:extLst>
          </p:cNvPr>
          <p:cNvSpPr>
            <a:spLocks noGrp="1"/>
          </p:cNvSpPr>
          <p:nvPr>
            <p:ph type="body" sz="quarter" idx="11"/>
          </p:nvPr>
        </p:nvSpPr>
        <p:spPr/>
        <p:txBody>
          <a:bodyPr vert="horz" lIns="91440" tIns="45720" rIns="91440" bIns="45720" rtlCol="0" anchor="t">
            <a:noAutofit/>
          </a:bodyPr>
          <a:lstStyle/>
          <a:p>
            <a:pPr marL="0" indent="0">
              <a:buNone/>
            </a:pPr>
            <a:r>
              <a:rPr lang="en-US" sz="2000" dirty="0">
                <a:latin typeface="Palatino Linotype"/>
              </a:rPr>
              <a:t>In response to the federal Performance Review, the NJDOE has adjusted its rules for calculating the academic achievement indicator for mathematics. Under the </a:t>
            </a:r>
            <a:r>
              <a:rPr lang="en-US" sz="2000" i="1" dirty="0">
                <a:latin typeface="Palatino Linotype"/>
              </a:rPr>
              <a:t>Every Student Succeeds Act </a:t>
            </a:r>
            <a:r>
              <a:rPr lang="en-US" sz="2000" dirty="0">
                <a:latin typeface="Palatino Linotype"/>
              </a:rPr>
              <a:t>(ESSA), all students must test at least once in high school and the academic achievement indicator must measure participation and proficiency based on the required high school assessment.</a:t>
            </a:r>
            <a:endParaRPr lang="en-US" sz="2000" i="1" dirty="0">
              <a:latin typeface="Palatino Linotype"/>
              <a:cs typeface="Times New Roman"/>
            </a:endParaRPr>
          </a:p>
          <a:p>
            <a:pPr marL="457200" indent="-457200"/>
            <a:r>
              <a:rPr lang="en-US" sz="2000" dirty="0">
                <a:latin typeface="Palatino Linotype"/>
                <a:ea typeface="Calibri" panose="020F0502020204030204" pitchFamily="34" charset="0"/>
                <a:cs typeface="Times New Roman"/>
              </a:rPr>
              <a:t>Participation and proficiency calculations are </a:t>
            </a:r>
            <a:r>
              <a:rPr lang="en-US" sz="2000" b="1" dirty="0">
                <a:latin typeface="Palatino Linotype"/>
                <a:ea typeface="Calibri" panose="020F0502020204030204" pitchFamily="34" charset="0"/>
                <a:cs typeface="Times New Roman"/>
              </a:rPr>
              <a:t>no longer </a:t>
            </a:r>
            <a:r>
              <a:rPr lang="en-US" sz="2000" dirty="0">
                <a:latin typeface="Palatino Linotype"/>
                <a:ea typeface="Calibri" panose="020F0502020204030204" pitchFamily="34" charset="0"/>
                <a:cs typeface="Times New Roman"/>
              </a:rPr>
              <a:t>based on students taking end-of-course mathematics assessments in grades 9 and 10, regardless of which assessment was taken (Algebra I, Geometry, or Algebra II).</a:t>
            </a:r>
            <a:endParaRPr lang="en-US" sz="2000" dirty="0"/>
          </a:p>
          <a:p>
            <a:pPr marL="457200" indent="-457200"/>
            <a:r>
              <a:rPr lang="en-US" sz="2000" dirty="0">
                <a:latin typeface="Palatino Linotype"/>
                <a:cs typeface="Times New Roman"/>
              </a:rPr>
              <a:t>Under the adjusted rules, all high school students taking Algebra I, regardless of grade level, or who </a:t>
            </a:r>
            <a:r>
              <a:rPr lang="en-US" sz="2000" dirty="0"/>
              <a:t>qualify for an approved exception</a:t>
            </a:r>
            <a:r>
              <a:rPr lang="en-US" sz="2000" dirty="0">
                <a:latin typeface="Palatino Linotype"/>
                <a:cs typeface="Times New Roman"/>
              </a:rPr>
              <a:t>, will be included in the calculation.</a:t>
            </a:r>
          </a:p>
          <a:p>
            <a:pPr marL="0" indent="0">
              <a:buNone/>
            </a:pPr>
            <a:r>
              <a:rPr lang="en-US" sz="2000" dirty="0">
                <a:latin typeface="Palatino Linotype"/>
                <a:cs typeface="Times New Roman"/>
              </a:rPr>
              <a:t>Please note these changes are to comply with federal accountability rules; the NJGPA is administered to comply with state law and cannot be used for federal accountability purposes.</a:t>
            </a:r>
            <a:endParaRPr lang="en-US" sz="2000" dirty="0">
              <a:cs typeface="Times New Roman"/>
            </a:endParaRPr>
          </a:p>
        </p:txBody>
      </p:sp>
      <p:sp>
        <p:nvSpPr>
          <p:cNvPr id="3" name="Slide Number Placeholder 4">
            <a:extLst>
              <a:ext uri="{FF2B5EF4-FFF2-40B4-BE49-F238E27FC236}">
                <a16:creationId xmlns:a16="http://schemas.microsoft.com/office/drawing/2014/main" id="{B379EC62-F0E3-0EEB-469F-9F7D7E5F836F}"/>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21</a:t>
            </a:fld>
            <a:endParaRPr lang="en-US" sz="1400" dirty="0">
              <a:solidFill>
                <a:schemeClr val="bg1"/>
              </a:solidFill>
            </a:endParaRPr>
          </a:p>
        </p:txBody>
      </p:sp>
    </p:spTree>
    <p:extLst>
      <p:ext uri="{BB962C8B-B14F-4D97-AF65-F5344CB8AC3E}">
        <p14:creationId xmlns:p14="http://schemas.microsoft.com/office/powerpoint/2010/main" val="4017184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A31D5-0E82-4660-A231-31DD17113994}"/>
              </a:ext>
            </a:extLst>
          </p:cNvPr>
          <p:cNvSpPr>
            <a:spLocks noGrp="1"/>
          </p:cNvSpPr>
          <p:nvPr>
            <p:ph type="title"/>
          </p:nvPr>
        </p:nvSpPr>
        <p:spPr>
          <a:xfrm>
            <a:off x="1244315" y="241109"/>
            <a:ext cx="10096959" cy="747579"/>
          </a:xfrm>
        </p:spPr>
        <p:txBody>
          <a:bodyPr>
            <a:noAutofit/>
          </a:bodyPr>
          <a:lstStyle/>
          <a:p>
            <a:r>
              <a:rPr lang="en-US" sz="3200" dirty="0">
                <a:solidFill>
                  <a:srgbClr val="1F4E79"/>
                </a:solidFill>
                <a:latin typeface="Palatino Linotype"/>
              </a:rPr>
              <a:t>ESSA Required High School Mathematics Assessment</a:t>
            </a:r>
          </a:p>
        </p:txBody>
      </p:sp>
      <p:sp>
        <p:nvSpPr>
          <p:cNvPr id="3" name="Content Placeholder 2">
            <a:extLst>
              <a:ext uri="{FF2B5EF4-FFF2-40B4-BE49-F238E27FC236}">
                <a16:creationId xmlns:a16="http://schemas.microsoft.com/office/drawing/2014/main" id="{76610EAD-DE02-4D3A-950A-602BBCFD6715}"/>
              </a:ext>
            </a:extLst>
          </p:cNvPr>
          <p:cNvSpPr>
            <a:spLocks noGrp="1"/>
          </p:cNvSpPr>
          <p:nvPr>
            <p:ph type="body" sz="quarter" idx="11"/>
          </p:nvPr>
        </p:nvSpPr>
        <p:spPr>
          <a:xfrm>
            <a:off x="171450" y="1029490"/>
            <a:ext cx="11798877" cy="5080361"/>
          </a:xfrm>
        </p:spPr>
        <p:txBody>
          <a:bodyPr vert="horz" lIns="91440" tIns="45720" rIns="91440" bIns="45720" rtlCol="0" anchor="t">
            <a:noAutofit/>
          </a:bodyPr>
          <a:lstStyle/>
          <a:p>
            <a:pPr marL="0" indent="0">
              <a:lnSpc>
                <a:spcPct val="100000"/>
              </a:lnSpc>
              <a:spcBef>
                <a:spcPts val="600"/>
              </a:spcBef>
              <a:spcAft>
                <a:spcPts val="1200"/>
              </a:spcAft>
              <a:buNone/>
            </a:pPr>
            <a:r>
              <a:rPr lang="en-US" sz="1800" dirty="0">
                <a:latin typeface="Palatino Linotype"/>
              </a:rPr>
              <a:t>To meet ESSA requirements, all students must take the Algebra I state assessment in high school with the following exceptions:</a:t>
            </a:r>
          </a:p>
          <a:p>
            <a:pPr>
              <a:lnSpc>
                <a:spcPct val="100000"/>
              </a:lnSpc>
              <a:spcBef>
                <a:spcPts val="600"/>
              </a:spcBef>
              <a:spcAft>
                <a:spcPts val="1200"/>
              </a:spcAft>
            </a:pPr>
            <a:r>
              <a:rPr lang="en-US" sz="1600" dirty="0">
                <a:latin typeface="Palatino Linotype"/>
              </a:rPr>
              <a:t>Students who take the DLM mathematics assessment in high school.</a:t>
            </a:r>
          </a:p>
          <a:p>
            <a:pPr>
              <a:lnSpc>
                <a:spcPct val="100000"/>
              </a:lnSpc>
              <a:spcBef>
                <a:spcPts val="600"/>
              </a:spcBef>
              <a:spcAft>
                <a:spcPts val="1200"/>
              </a:spcAft>
            </a:pPr>
            <a:r>
              <a:rPr lang="en-US" sz="1600" dirty="0">
                <a:latin typeface="Palatino Linotype"/>
              </a:rPr>
              <a:t>Students who took the Algebra I state assessment in middle school.</a:t>
            </a:r>
            <a:endParaRPr lang="en-US" sz="1600" dirty="0"/>
          </a:p>
          <a:p>
            <a:pPr lvl="1">
              <a:lnSpc>
                <a:spcPct val="100000"/>
              </a:lnSpc>
              <a:spcBef>
                <a:spcPts val="600"/>
              </a:spcBef>
              <a:spcAft>
                <a:spcPts val="1200"/>
              </a:spcAft>
            </a:pPr>
            <a:r>
              <a:rPr lang="en-US" sz="1600" dirty="0">
                <a:latin typeface="Palatino Linotype"/>
              </a:rPr>
              <a:t>Students who have not taken both Geometry and Algebra II in middle school must take either Geometry or Algebra II in high school.</a:t>
            </a:r>
          </a:p>
          <a:p>
            <a:pPr lvl="1">
              <a:lnSpc>
                <a:spcPct val="100000"/>
              </a:lnSpc>
              <a:spcBef>
                <a:spcPts val="600"/>
              </a:spcBef>
              <a:spcAft>
                <a:spcPts val="1200"/>
              </a:spcAft>
            </a:pPr>
            <a:r>
              <a:rPr lang="en-US" sz="1600" dirty="0">
                <a:latin typeface="Palatino Linotype"/>
              </a:rPr>
              <a:t>Students who take Algebra I or Geometry in grade 6 are required to take both the Mathematics Grade 6 and the corresponding end-of-course assessment (Algebra I or Geometry) as 6th graders; the end-of-course assessment results will be used to meet the ESSA high school mathematics requirements when the student enters grade 9.</a:t>
            </a:r>
          </a:p>
          <a:p>
            <a:pPr marL="63500" lvl="1" indent="0" fontAlgn="base">
              <a:lnSpc>
                <a:spcPct val="100000"/>
              </a:lnSpc>
              <a:spcBef>
                <a:spcPts val="600"/>
              </a:spcBef>
              <a:spcAft>
                <a:spcPts val="600"/>
              </a:spcAft>
              <a:buNone/>
              <a:tabLst>
                <a:tab pos="0" algn="l"/>
              </a:tabLst>
            </a:pPr>
            <a:r>
              <a:rPr lang="en-US" sz="1800" dirty="0">
                <a:latin typeface="Palatino Linotype"/>
              </a:rPr>
              <a:t>Students who do not take Algebra I, or qualify for one of the exceptions listed, will be counted as non-participants in participation calculations as grade 12 students. </a:t>
            </a:r>
          </a:p>
          <a:p>
            <a:pPr marL="63500" lvl="1" indent="0" fontAlgn="base">
              <a:lnSpc>
                <a:spcPct val="100000"/>
              </a:lnSpc>
              <a:spcBef>
                <a:spcPts val="600"/>
              </a:spcBef>
              <a:spcAft>
                <a:spcPts val="600"/>
              </a:spcAft>
              <a:buNone/>
              <a:tabLst>
                <a:tab pos="0" algn="l"/>
              </a:tabLst>
            </a:pPr>
            <a:r>
              <a:rPr lang="en-US" sz="1800" b="1" dirty="0">
                <a:latin typeface="Palatino Linotype"/>
                <a:cs typeface="Calibri"/>
              </a:rPr>
              <a:t>Note: </a:t>
            </a:r>
            <a:r>
              <a:rPr lang="en-US" sz="1800" dirty="0">
                <a:latin typeface="Palatino Linotype"/>
                <a:cs typeface="Calibri"/>
              </a:rPr>
              <a:t>If LEAs have unique scenarios where students would complete all three high school mathematics courses in middle school but started taking high school mathematics courses after grade 6, they should contact the Office of Assessments to establish a plan that ensures students will meet the federal testing requirement.</a:t>
            </a:r>
            <a:endParaRPr lang="en-US" sz="1800" b="1" dirty="0">
              <a:cs typeface="Calibri"/>
            </a:endParaRPr>
          </a:p>
        </p:txBody>
      </p:sp>
      <p:sp>
        <p:nvSpPr>
          <p:cNvPr id="4" name="Slide Number Placeholder 4">
            <a:extLst>
              <a:ext uri="{FF2B5EF4-FFF2-40B4-BE49-F238E27FC236}">
                <a16:creationId xmlns:a16="http://schemas.microsoft.com/office/drawing/2014/main" id="{44D5035C-6886-9CFB-554F-C90929F65534}"/>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22</a:t>
            </a:fld>
            <a:endParaRPr lang="en-US" sz="1400" dirty="0">
              <a:solidFill>
                <a:schemeClr val="bg1"/>
              </a:solidFill>
            </a:endParaRPr>
          </a:p>
        </p:txBody>
      </p:sp>
    </p:spTree>
    <p:extLst>
      <p:ext uri="{BB962C8B-B14F-4D97-AF65-F5344CB8AC3E}">
        <p14:creationId xmlns:p14="http://schemas.microsoft.com/office/powerpoint/2010/main" val="2090811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A31D5-0E82-4660-A231-31DD17113994}"/>
              </a:ext>
            </a:extLst>
          </p:cNvPr>
          <p:cNvSpPr>
            <a:spLocks noGrp="1"/>
          </p:cNvSpPr>
          <p:nvPr>
            <p:ph type="title"/>
          </p:nvPr>
        </p:nvSpPr>
        <p:spPr>
          <a:xfrm>
            <a:off x="1229179" y="421937"/>
            <a:ext cx="10253534" cy="747579"/>
          </a:xfrm>
        </p:spPr>
        <p:txBody>
          <a:bodyPr>
            <a:noAutofit/>
          </a:bodyPr>
          <a:lstStyle/>
          <a:p>
            <a:r>
              <a:rPr lang="en-US" sz="3200" dirty="0">
                <a:solidFill>
                  <a:srgbClr val="1F4E79"/>
                </a:solidFill>
                <a:latin typeface="Palatino Linotype"/>
              </a:rPr>
              <a:t>Calculating Participation and Academic Achievement</a:t>
            </a:r>
          </a:p>
        </p:txBody>
      </p:sp>
      <p:sp>
        <p:nvSpPr>
          <p:cNvPr id="3" name="Content Placeholder 2">
            <a:extLst>
              <a:ext uri="{FF2B5EF4-FFF2-40B4-BE49-F238E27FC236}">
                <a16:creationId xmlns:a16="http://schemas.microsoft.com/office/drawing/2014/main" id="{76610EAD-DE02-4D3A-950A-602BBCFD6715}"/>
              </a:ext>
            </a:extLst>
          </p:cNvPr>
          <p:cNvSpPr>
            <a:spLocks noGrp="1"/>
          </p:cNvSpPr>
          <p:nvPr>
            <p:ph type="body" sz="quarter" idx="11"/>
          </p:nvPr>
        </p:nvSpPr>
        <p:spPr>
          <a:xfrm>
            <a:off x="167014" y="1222501"/>
            <a:ext cx="10928349" cy="474213"/>
          </a:xfrm>
        </p:spPr>
        <p:txBody>
          <a:bodyPr vert="horz" lIns="91440" tIns="45720" rIns="91440" bIns="45720" rtlCol="0" anchor="t">
            <a:noAutofit/>
          </a:bodyPr>
          <a:lstStyle/>
          <a:p>
            <a:pPr marL="0" indent="0">
              <a:lnSpc>
                <a:spcPct val="107000"/>
              </a:lnSpc>
              <a:spcBef>
                <a:spcPts val="0"/>
              </a:spcBef>
              <a:spcAft>
                <a:spcPts val="800"/>
              </a:spcAft>
              <a:buNone/>
            </a:pPr>
            <a:r>
              <a:rPr lang="en-US" sz="2000" dirty="0">
                <a:latin typeface="+mj-lt"/>
                <a:ea typeface="Calibri" panose="020F0502020204030204" pitchFamily="34" charset="0"/>
                <a:cs typeface="Times New Roman"/>
              </a:rPr>
              <a:t>Business rules for calculating participation and academic achievement.</a:t>
            </a:r>
          </a:p>
        </p:txBody>
      </p:sp>
      <p:graphicFrame>
        <p:nvGraphicFramePr>
          <p:cNvPr id="8" name="Table 7"/>
          <p:cNvGraphicFramePr>
            <a:graphicFrameLocks noGrp="1"/>
          </p:cNvGraphicFramePr>
          <p:nvPr>
            <p:extLst>
              <p:ext uri="{D42A27DB-BD31-4B8C-83A1-F6EECF244321}">
                <p14:modId xmlns:p14="http://schemas.microsoft.com/office/powerpoint/2010/main" val="4153098540"/>
              </p:ext>
            </p:extLst>
          </p:nvPr>
        </p:nvGraphicFramePr>
        <p:xfrm>
          <a:off x="167014" y="1871160"/>
          <a:ext cx="11430312" cy="3737409"/>
        </p:xfrm>
        <a:graphic>
          <a:graphicData uri="http://schemas.openxmlformats.org/drawingml/2006/table">
            <a:tbl>
              <a:tblPr firstRow="1" bandRow="1">
                <a:tableStyleId>{5C22544A-7EE6-4342-B048-85BDC9FD1C3A}</a:tableStyleId>
              </a:tblPr>
              <a:tblGrid>
                <a:gridCol w="5715156">
                  <a:extLst>
                    <a:ext uri="{9D8B030D-6E8A-4147-A177-3AD203B41FA5}">
                      <a16:colId xmlns:a16="http://schemas.microsoft.com/office/drawing/2014/main" val="1917766932"/>
                    </a:ext>
                  </a:extLst>
                </a:gridCol>
                <a:gridCol w="5715156">
                  <a:extLst>
                    <a:ext uri="{9D8B030D-6E8A-4147-A177-3AD203B41FA5}">
                      <a16:colId xmlns:a16="http://schemas.microsoft.com/office/drawing/2014/main" val="1046229511"/>
                    </a:ext>
                  </a:extLst>
                </a:gridCol>
              </a:tblGrid>
              <a:tr h="482889">
                <a:tc>
                  <a:txBody>
                    <a:bodyPr/>
                    <a:lstStyle/>
                    <a:p>
                      <a:pPr algn="ctr"/>
                      <a:r>
                        <a:rPr lang="en-US" dirty="0"/>
                        <a:t>Previous (</a:t>
                      </a:r>
                      <a:r>
                        <a:rPr lang="en-US" i="1" dirty="0"/>
                        <a:t>Prior to </a:t>
                      </a:r>
                      <a:r>
                        <a:rPr lang="en-US" dirty="0"/>
                        <a:t>the 2021-2022 School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4E72"/>
                    </a:solidFill>
                  </a:tcPr>
                </a:tc>
                <a:tc>
                  <a:txBody>
                    <a:bodyPr/>
                    <a:lstStyle/>
                    <a:p>
                      <a:pPr algn="ctr"/>
                      <a:r>
                        <a:rPr lang="en-US" strike="noStrike" dirty="0"/>
                        <a:t>Current (</a:t>
                      </a:r>
                      <a:r>
                        <a:rPr lang="en-US" i="1" strike="noStrike" dirty="0"/>
                        <a:t>Beginning with </a:t>
                      </a:r>
                      <a:r>
                        <a:rPr lang="en-US" i="0" strike="noStrike" dirty="0"/>
                        <a:t>the</a:t>
                      </a:r>
                      <a:r>
                        <a:rPr lang="en-US" i="1" strike="noStrike" dirty="0"/>
                        <a:t> </a:t>
                      </a:r>
                      <a:r>
                        <a:rPr lang="en-US" strike="noStrike" dirty="0"/>
                        <a:t>2021-2022 School Year)</a:t>
                      </a:r>
                      <a:endParaRPr lang="en-US" strike="sngStrik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4E72"/>
                    </a:solidFill>
                  </a:tcPr>
                </a:tc>
                <a:extLst>
                  <a:ext uri="{0D108BD9-81ED-4DB2-BD59-A6C34878D82A}">
                    <a16:rowId xmlns:a16="http://schemas.microsoft.com/office/drawing/2014/main" val="1713741951"/>
                  </a:ext>
                </a:extLst>
              </a:tr>
              <a:tr h="1577949">
                <a:tc>
                  <a:txBody>
                    <a:bodyPr/>
                    <a:lstStyle/>
                    <a:p>
                      <a:pPr marL="285750" indent="-285750">
                        <a:buFont typeface="Arial" panose="020B0604020202020204" pitchFamily="34" charset="0"/>
                        <a:buChar char="•"/>
                      </a:pPr>
                      <a:r>
                        <a:rPr lang="en-US" sz="1600" dirty="0"/>
                        <a:t>All grades 9 and 10 results were included, regardless</a:t>
                      </a:r>
                      <a:r>
                        <a:rPr lang="en-US" sz="1600" baseline="0" dirty="0"/>
                        <a:t> of which assessment was taken (Algebra I, Geometry, and Algebra II).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No Algebra I results in grades 11</a:t>
                      </a:r>
                      <a:r>
                        <a:rPr lang="en-US" sz="1800" kern="1200" dirty="0">
                          <a:solidFill>
                            <a:schemeClr val="dk1"/>
                          </a:solidFill>
                          <a:effectLst/>
                          <a:latin typeface="+mn-lt"/>
                          <a:ea typeface="+mn-ea"/>
                          <a:cs typeface="+mn-cs"/>
                        </a:rPr>
                        <a:t>–</a:t>
                      </a:r>
                      <a:r>
                        <a:rPr lang="en-US" sz="1600" baseline="0" dirty="0"/>
                        <a:t>12 were included.</a:t>
                      </a:r>
                    </a:p>
                    <a:p>
                      <a:pPr marL="285750" indent="-285750">
                        <a:buFont typeface="Arial" panose="020B0604020202020204" pitchFamily="34" charset="0"/>
                        <a:buChar char="•"/>
                      </a:pPr>
                      <a:r>
                        <a:rPr lang="en-US" sz="1600" baseline="0" dirty="0"/>
                        <a:t>All DLM results were included.</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600" dirty="0"/>
                        <a:t>All Algebra I results will be included,</a:t>
                      </a:r>
                      <a:r>
                        <a:rPr lang="en-US" sz="1600" baseline="0" dirty="0"/>
                        <a:t> regardless of grade level.</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600" dirty="0"/>
                        <a:t>Geometry</a:t>
                      </a:r>
                      <a:r>
                        <a:rPr lang="en-US" sz="1600" baseline="0" dirty="0"/>
                        <a:t> and Algebra II results will only be included for high school students who took Algebra I in middle school.</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600" baseline="0" dirty="0"/>
                        <a:t>All DLM results will be included.</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4444788"/>
                  </a:ext>
                </a:extLst>
              </a:tr>
              <a:tr h="690353">
                <a:tc>
                  <a:txBody>
                    <a:bodyPr/>
                    <a:lstStyle/>
                    <a:p>
                      <a:r>
                        <a:rPr lang="en-US" sz="1600" dirty="0"/>
                        <a:t>Most students counted </a:t>
                      </a:r>
                      <a:r>
                        <a:rPr lang="en-US" sz="1600" baseline="0" dirty="0"/>
                        <a:t>twice in high school, once in grade 9 and again in grade 10.</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t>Students will only count once in high school.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6211862"/>
                  </a:ext>
                </a:extLst>
              </a:tr>
              <a:tr h="986218">
                <a:tc>
                  <a:txBody>
                    <a:bodyPr/>
                    <a:lstStyle/>
                    <a:p>
                      <a:r>
                        <a:rPr lang="en-US" sz="1600" dirty="0"/>
                        <a:t>Some students were never i</a:t>
                      </a:r>
                      <a:r>
                        <a:rPr lang="en-US" sz="1600" baseline="0" dirty="0"/>
                        <a:t>ncluded in calculations in high school.</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a:t>Students who do not take an assessment in high school will be identified and included</a:t>
                      </a:r>
                      <a:r>
                        <a:rPr lang="en-US" sz="1600" baseline="0" dirty="0"/>
                        <a:t> as non-participants.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904917"/>
                  </a:ext>
                </a:extLst>
              </a:tr>
            </a:tbl>
          </a:graphicData>
        </a:graphic>
      </p:graphicFrame>
      <p:sp>
        <p:nvSpPr>
          <p:cNvPr id="4" name="Slide Number Placeholder 4">
            <a:extLst>
              <a:ext uri="{FF2B5EF4-FFF2-40B4-BE49-F238E27FC236}">
                <a16:creationId xmlns:a16="http://schemas.microsoft.com/office/drawing/2014/main" id="{102F8BDF-F027-02FC-D878-B3A436154569}"/>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23</a:t>
            </a:fld>
            <a:endParaRPr lang="en-US" sz="1400" dirty="0">
              <a:solidFill>
                <a:schemeClr val="bg1"/>
              </a:solidFill>
            </a:endParaRPr>
          </a:p>
        </p:txBody>
      </p:sp>
    </p:spTree>
    <p:extLst>
      <p:ext uri="{BB962C8B-B14F-4D97-AF65-F5344CB8AC3E}">
        <p14:creationId xmlns:p14="http://schemas.microsoft.com/office/powerpoint/2010/main" val="4118570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A31D5-0E82-4660-A231-31DD17113994}"/>
              </a:ext>
            </a:extLst>
          </p:cNvPr>
          <p:cNvSpPr>
            <a:spLocks noGrp="1"/>
          </p:cNvSpPr>
          <p:nvPr>
            <p:ph type="title"/>
          </p:nvPr>
        </p:nvSpPr>
        <p:spPr/>
        <p:txBody>
          <a:bodyPr>
            <a:normAutofit/>
          </a:bodyPr>
          <a:lstStyle/>
          <a:p>
            <a:r>
              <a:rPr lang="en-US" sz="4000" dirty="0">
                <a:solidFill>
                  <a:srgbClr val="1F4E79"/>
                </a:solidFill>
                <a:latin typeface="+mj-lt"/>
              </a:rPr>
              <a:t>Grade 12 Non-Participants</a:t>
            </a:r>
          </a:p>
        </p:txBody>
      </p:sp>
      <p:sp>
        <p:nvSpPr>
          <p:cNvPr id="6" name="Content Placeholder 2">
            <a:extLst>
              <a:ext uri="{FF2B5EF4-FFF2-40B4-BE49-F238E27FC236}">
                <a16:creationId xmlns:a16="http://schemas.microsoft.com/office/drawing/2014/main" id="{12AC9320-768F-4A71-BDA9-1FE487432F91}"/>
              </a:ext>
            </a:extLst>
          </p:cNvPr>
          <p:cNvSpPr>
            <a:spLocks noGrp="1"/>
          </p:cNvSpPr>
          <p:nvPr>
            <p:ph type="body" sz="quarter" idx="11"/>
          </p:nvPr>
        </p:nvSpPr>
        <p:spPr>
          <a:xfrm>
            <a:off x="171450" y="1126475"/>
            <a:ext cx="11674185" cy="4899675"/>
          </a:xfrm>
        </p:spPr>
        <p:txBody>
          <a:bodyPr vert="horz" lIns="91440" tIns="45720" rIns="91440" bIns="45720" rtlCol="0" anchor="t">
            <a:noAutofit/>
          </a:bodyPr>
          <a:lstStyle/>
          <a:p>
            <a:pPr marL="0" indent="0" fontAlgn="base">
              <a:buNone/>
            </a:pPr>
            <a:r>
              <a:rPr lang="en-US" sz="1800" dirty="0">
                <a:solidFill>
                  <a:srgbClr val="000000"/>
                </a:solidFill>
                <a:latin typeface="+mn-lt"/>
                <a:cs typeface="Calibri"/>
              </a:rPr>
              <a:t>To ensure that all students are included once in high school:</a:t>
            </a:r>
          </a:p>
          <a:p>
            <a:pPr fontAlgn="base"/>
            <a:r>
              <a:rPr lang="en-US" sz="1800" dirty="0">
                <a:solidFill>
                  <a:srgbClr val="000000"/>
                </a:solidFill>
                <a:latin typeface="+mn-lt"/>
              </a:rPr>
              <a:t>The NJDOE will continue to count students who register for Algebra I and do not take the assessment, as non-participants in the year that they register for the assessment.</a:t>
            </a:r>
          </a:p>
          <a:p>
            <a:pPr fontAlgn="base"/>
            <a:r>
              <a:rPr lang="en-US" sz="1800" dirty="0">
                <a:latin typeface="Palatino Linotype"/>
              </a:rPr>
              <a:t>The NJDOE will annually review all grade 12 students to ensure that they have taken Algebra I or qualify for an approved exception (see previous slides) in high school.</a:t>
            </a:r>
            <a:endParaRPr lang="en-US" sz="1800" dirty="0"/>
          </a:p>
          <a:p>
            <a:pPr lvl="1" fontAlgn="base"/>
            <a:r>
              <a:rPr lang="en-US" sz="1800" dirty="0">
                <a:solidFill>
                  <a:srgbClr val="000000"/>
                </a:solidFill>
                <a:latin typeface="+mn-lt"/>
              </a:rPr>
              <a:t>The NJDOE will use the information submitted by districts at the end of the school year in the NJ SMART SID Management "FederalHSMathTestingReq" field, along with historical assessment and course data, to identify grade 12 students who have not met the federal high school testing requirement for mathematics.</a:t>
            </a:r>
          </a:p>
          <a:p>
            <a:pPr lvl="1" fontAlgn="base"/>
            <a:r>
              <a:rPr lang="en-US" sz="1800" dirty="0">
                <a:solidFill>
                  <a:srgbClr val="000000"/>
                </a:solidFill>
                <a:latin typeface="+mn-lt"/>
              </a:rPr>
              <a:t>Grade 12 students who have been identified as not having met the federal high school testing requirement and who have not previously been included as a non-participant will be included in the denominator of the participation calculation.</a:t>
            </a:r>
          </a:p>
        </p:txBody>
      </p:sp>
      <p:sp>
        <p:nvSpPr>
          <p:cNvPr id="3" name="Slide Number Placeholder 4">
            <a:extLst>
              <a:ext uri="{FF2B5EF4-FFF2-40B4-BE49-F238E27FC236}">
                <a16:creationId xmlns:a16="http://schemas.microsoft.com/office/drawing/2014/main" id="{88D6F71E-019C-F70E-AD82-E6023F71378E}"/>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24</a:t>
            </a:fld>
            <a:endParaRPr lang="en-US" sz="1400" dirty="0">
              <a:solidFill>
                <a:schemeClr val="bg1"/>
              </a:solidFill>
            </a:endParaRPr>
          </a:p>
        </p:txBody>
      </p:sp>
    </p:spTree>
    <p:extLst>
      <p:ext uri="{BB962C8B-B14F-4D97-AF65-F5344CB8AC3E}">
        <p14:creationId xmlns:p14="http://schemas.microsoft.com/office/powerpoint/2010/main" val="3971983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04E7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BA1B8-41EF-42C6-9EC7-02E89113EA1C}"/>
              </a:ext>
            </a:extLst>
          </p:cNvPr>
          <p:cNvSpPr>
            <a:spLocks noGrp="1"/>
          </p:cNvSpPr>
          <p:nvPr>
            <p:ph type="title"/>
          </p:nvPr>
        </p:nvSpPr>
        <p:spPr/>
        <p:txBody>
          <a:bodyPr vert="horz" lIns="91440" tIns="45720" rIns="91440" bIns="45720" rtlCol="0" anchor="b">
            <a:normAutofit/>
          </a:bodyPr>
          <a:lstStyle/>
          <a:p>
            <a:r>
              <a:rPr lang="en-US" sz="7400" kern="1200" dirty="0">
                <a:solidFill>
                  <a:srgbClr val="FFFFFF"/>
                </a:solidFill>
              </a:rPr>
              <a:t>Scheduling</a:t>
            </a:r>
          </a:p>
        </p:txBody>
      </p:sp>
      <p:pic>
        <p:nvPicPr>
          <p:cNvPr id="10" name="Graphic 9">
            <a:extLst>
              <a:ext uri="{FF2B5EF4-FFF2-40B4-BE49-F238E27FC236}">
                <a16:creationId xmlns:a16="http://schemas.microsoft.com/office/drawing/2014/main" id="{DDB4B8BA-56B1-43BD-A3DA-67A837469C4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25616" y="3832375"/>
            <a:ext cx="1347329" cy="1347329"/>
          </a:xfrm>
          <a:prstGeom prst="rect">
            <a:avLst/>
          </a:prstGeom>
        </p:spPr>
      </p:pic>
    </p:spTree>
    <p:extLst>
      <p:ext uri="{BB962C8B-B14F-4D97-AF65-F5344CB8AC3E}">
        <p14:creationId xmlns:p14="http://schemas.microsoft.com/office/powerpoint/2010/main" val="143930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70785B-5A7E-42ED-A731-A6607977A1DC}"/>
              </a:ext>
            </a:extLst>
          </p:cNvPr>
          <p:cNvSpPr txBox="1">
            <a:spLocks noGrp="1"/>
          </p:cNvSpPr>
          <p:nvPr>
            <p:ph type="title"/>
          </p:nvPr>
        </p:nvSpPr>
        <p:spPr>
          <a:xfrm>
            <a:off x="1244140" y="511085"/>
            <a:ext cx="10096959" cy="535531"/>
          </a:xfrm>
          <a:prstGeom prst="rect">
            <a:avLst/>
          </a:prstGeom>
          <a:noFill/>
        </p:spPr>
        <p:txBody>
          <a:bodyPr wrap="square" rtlCol="0">
            <a:spAutoFit/>
          </a:bodyPr>
          <a:lstStyle/>
          <a:p>
            <a:r>
              <a:rPr lang="en-US" sz="3200" b="1" dirty="0">
                <a:solidFill>
                  <a:srgbClr val="1F4E79"/>
                </a:solidFill>
                <a:latin typeface="Palatino Linotype"/>
              </a:rPr>
              <a:t>Remaining </a:t>
            </a:r>
            <a:r>
              <a:rPr lang="en-US" sz="3200" dirty="0">
                <a:solidFill>
                  <a:srgbClr val="1F4E79"/>
                </a:solidFill>
                <a:latin typeface="Palatino Linotype"/>
              </a:rPr>
              <a:t>2023-2024</a:t>
            </a:r>
            <a:r>
              <a:rPr lang="en-US" sz="3200" b="1" dirty="0">
                <a:solidFill>
                  <a:srgbClr val="1F4E79"/>
                </a:solidFill>
                <a:latin typeface="Palatino Linotype"/>
              </a:rPr>
              <a:t> NJSLA Testing Schedule</a:t>
            </a:r>
          </a:p>
        </p:txBody>
      </p:sp>
      <p:graphicFrame>
        <p:nvGraphicFramePr>
          <p:cNvPr id="6" name="Content Placeholder 5">
            <a:extLst>
              <a:ext uri="{FF2B5EF4-FFF2-40B4-BE49-F238E27FC236}">
                <a16:creationId xmlns:a16="http://schemas.microsoft.com/office/drawing/2014/main" id="{52A0131A-9D32-4B5A-8CCA-7443FFBF8D11}"/>
              </a:ext>
            </a:extLst>
          </p:cNvPr>
          <p:cNvGraphicFramePr>
            <a:graphicFrameLocks noGrp="1"/>
          </p:cNvGraphicFramePr>
          <p:nvPr>
            <p:ph idx="4294967295"/>
            <p:extLst>
              <p:ext uri="{D42A27DB-BD31-4B8C-83A1-F6EECF244321}">
                <p14:modId xmlns:p14="http://schemas.microsoft.com/office/powerpoint/2010/main" val="2650185695"/>
              </p:ext>
            </p:extLst>
          </p:nvPr>
        </p:nvGraphicFramePr>
        <p:xfrm>
          <a:off x="661042" y="2002466"/>
          <a:ext cx="10680057" cy="3120263"/>
        </p:xfrm>
        <a:graphic>
          <a:graphicData uri="http://schemas.openxmlformats.org/drawingml/2006/table">
            <a:tbl>
              <a:tblPr firstRow="1" bandRow="1">
                <a:tableStyleId>{69012ECD-51FC-41F1-AA8D-1B2483CD663E}</a:tableStyleId>
              </a:tblPr>
              <a:tblGrid>
                <a:gridCol w="3066814">
                  <a:extLst>
                    <a:ext uri="{9D8B030D-6E8A-4147-A177-3AD203B41FA5}">
                      <a16:colId xmlns:a16="http://schemas.microsoft.com/office/drawing/2014/main" val="4038670534"/>
                    </a:ext>
                  </a:extLst>
                </a:gridCol>
                <a:gridCol w="3460734">
                  <a:extLst>
                    <a:ext uri="{9D8B030D-6E8A-4147-A177-3AD203B41FA5}">
                      <a16:colId xmlns:a16="http://schemas.microsoft.com/office/drawing/2014/main" val="2868419015"/>
                    </a:ext>
                  </a:extLst>
                </a:gridCol>
                <a:gridCol w="4152509">
                  <a:extLst>
                    <a:ext uri="{9D8B030D-6E8A-4147-A177-3AD203B41FA5}">
                      <a16:colId xmlns:a16="http://schemas.microsoft.com/office/drawing/2014/main" val="713626635"/>
                    </a:ext>
                  </a:extLst>
                </a:gridCol>
              </a:tblGrid>
              <a:tr h="584200">
                <a:tc>
                  <a:txBody>
                    <a:bodyPr/>
                    <a:lstStyle/>
                    <a:p>
                      <a:pPr algn="ctr"/>
                      <a:r>
                        <a:rPr lang="en-US" sz="2000" dirty="0">
                          <a:latin typeface="+mj-lt"/>
                        </a:rPr>
                        <a:t>Assessment</a:t>
                      </a:r>
                    </a:p>
                  </a:txBody>
                  <a:tcPr anchor="ctr">
                    <a:lnL w="12700" cap="flat" cmpd="sng" algn="ctr">
                      <a:solidFill>
                        <a:schemeClr val="tx1"/>
                      </a:solid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4E72"/>
                    </a:solidFill>
                  </a:tcPr>
                </a:tc>
                <a:tc>
                  <a:txBody>
                    <a:bodyPr/>
                    <a:lstStyle/>
                    <a:p>
                      <a:pPr algn="ctr"/>
                      <a:r>
                        <a:rPr lang="en-US" sz="2000" dirty="0">
                          <a:latin typeface="+mj-lt"/>
                        </a:rPr>
                        <a:t>Grades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4E72"/>
                    </a:solidFill>
                  </a:tcPr>
                </a:tc>
                <a:tc>
                  <a:txBody>
                    <a:bodyPr/>
                    <a:lstStyle/>
                    <a:p>
                      <a:pPr algn="ctr"/>
                      <a:r>
                        <a:rPr lang="en-US" sz="2000" baseline="0" dirty="0">
                          <a:latin typeface="+mj-lt"/>
                        </a:rPr>
                        <a:t>CBT &amp; PBT</a:t>
                      </a:r>
                      <a:endParaRPr lang="en-US" sz="20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4E72"/>
                    </a:solidFill>
                  </a:tcPr>
                </a:tc>
                <a:extLst>
                  <a:ext uri="{0D108BD9-81ED-4DB2-BD59-A6C34878D82A}">
                    <a16:rowId xmlns:a16="http://schemas.microsoft.com/office/drawing/2014/main" val="2369809198"/>
                  </a:ext>
                </a:extLst>
              </a:tr>
              <a:tr h="808020">
                <a:tc>
                  <a:txBody>
                    <a:bodyPr/>
                    <a:lstStyle/>
                    <a:p>
                      <a:pPr algn="l"/>
                      <a:r>
                        <a:rPr lang="en-US" sz="1800" b="0" dirty="0">
                          <a:solidFill>
                            <a:schemeClr val="tx1"/>
                          </a:solidFill>
                          <a:latin typeface="+mn-lt"/>
                        </a:rPr>
                        <a:t>Spring Administration</a:t>
                      </a:r>
                    </a:p>
                    <a:p>
                      <a:pPr algn="l"/>
                      <a:r>
                        <a:rPr lang="en-US" sz="1800" b="0" dirty="0">
                          <a:solidFill>
                            <a:schemeClr val="tx1"/>
                          </a:solidFill>
                          <a:latin typeface="+mn-lt"/>
                        </a:rPr>
                        <a:t>(ELA/Mathematics/Science)</a:t>
                      </a:r>
                    </a:p>
                  </a:txBody>
                  <a:tcPr>
                    <a:lnL w="12700" cap="flat" cmpd="sng" algn="ctr">
                      <a:solidFill>
                        <a:schemeClr val="tx1"/>
                      </a:solid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31115" indent="-285750" algn="l">
                        <a:lnSpc>
                          <a:spcPct val="107000"/>
                        </a:lnSpc>
                        <a:spcBef>
                          <a:spcPts val="0"/>
                        </a:spcBef>
                        <a:spcAft>
                          <a:spcPts val="1800"/>
                        </a:spcAft>
                        <a:buFont typeface="Arial"/>
                        <a:buChar char="•"/>
                      </a:pPr>
                      <a:r>
                        <a:rPr lang="en-US" sz="1800" b="0" dirty="0">
                          <a:solidFill>
                            <a:schemeClr val="tx1"/>
                          </a:solidFill>
                          <a:effectLst/>
                          <a:latin typeface="+mn-lt"/>
                          <a:ea typeface="Calibri"/>
                          <a:cs typeface="Times New Roman"/>
                        </a:rPr>
                        <a:t>ELA: 3–9</a:t>
                      </a:r>
                      <a:endParaRPr lang="en-US" dirty="0">
                        <a:ea typeface="Calibri"/>
                      </a:endParaRPr>
                    </a:p>
                    <a:p>
                      <a:pPr marL="285750" marR="31115" lvl="0" indent="-285750" algn="l">
                        <a:lnSpc>
                          <a:spcPct val="107000"/>
                        </a:lnSpc>
                        <a:spcBef>
                          <a:spcPts val="0"/>
                        </a:spcBef>
                        <a:spcAft>
                          <a:spcPts val="1800"/>
                        </a:spcAft>
                        <a:buFont typeface="Arial"/>
                        <a:buChar char="•"/>
                      </a:pPr>
                      <a:r>
                        <a:rPr lang="en-US" sz="1800" b="0" dirty="0">
                          <a:solidFill>
                            <a:schemeClr val="tx1"/>
                          </a:solidFill>
                          <a:effectLst/>
                          <a:latin typeface="+mn-lt"/>
                          <a:ea typeface="Calibri"/>
                          <a:cs typeface="Times New Roman"/>
                        </a:rPr>
                        <a:t>Math: 3–8, and high school (Algebra I, Geometry, or Algebra II as needed based on accountability requirements)</a:t>
                      </a:r>
                    </a:p>
                    <a:p>
                      <a:pPr marL="285750" marR="31115" indent="-285750" algn="l">
                        <a:lnSpc>
                          <a:spcPct val="107000"/>
                        </a:lnSpc>
                        <a:spcBef>
                          <a:spcPts val="0"/>
                        </a:spcBef>
                        <a:spcAft>
                          <a:spcPts val="1800"/>
                        </a:spcAft>
                        <a:buFont typeface="Arial"/>
                        <a:buChar char="•"/>
                      </a:pPr>
                      <a:r>
                        <a:rPr lang="en-US" sz="1800" b="0" dirty="0">
                          <a:solidFill>
                            <a:schemeClr val="tx1"/>
                          </a:solidFill>
                          <a:effectLst/>
                          <a:latin typeface="+mn-lt"/>
                          <a:ea typeface="Calibri"/>
                          <a:cs typeface="Times New Roman"/>
                        </a:rPr>
                        <a:t>Science: 5, 8, 11</a:t>
                      </a:r>
                    </a:p>
                  </a:txBody>
                  <a:tcPr marL="101600" marR="69850" marT="33655" marB="3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31750" algn="l">
                        <a:lnSpc>
                          <a:spcPct val="107000"/>
                        </a:lnSpc>
                        <a:spcBef>
                          <a:spcPts val="0"/>
                        </a:spcBef>
                        <a:spcAft>
                          <a:spcPts val="1800"/>
                        </a:spcAft>
                      </a:pPr>
                      <a:r>
                        <a:rPr lang="en-US" sz="1800" b="0" dirty="0">
                          <a:solidFill>
                            <a:schemeClr val="tx1"/>
                          </a:solidFill>
                          <a:effectLst/>
                          <a:latin typeface="+mn-lt"/>
                          <a:ea typeface="Calibri"/>
                          <a:cs typeface="Times New Roman"/>
                        </a:rPr>
                        <a:t>April 29, 2024 to May 24, 2024</a:t>
                      </a:r>
                    </a:p>
                    <a:p>
                      <a:pPr marL="0" marR="31750" lvl="0" algn="l">
                        <a:lnSpc>
                          <a:spcPct val="107000"/>
                        </a:lnSpc>
                        <a:spcBef>
                          <a:spcPts val="0"/>
                        </a:spcBef>
                        <a:spcAft>
                          <a:spcPts val="1800"/>
                        </a:spcAft>
                        <a:buNone/>
                      </a:pPr>
                      <a:r>
                        <a:rPr lang="en-US" sz="1800" b="1" dirty="0">
                          <a:solidFill>
                            <a:schemeClr val="tx1"/>
                          </a:solidFill>
                          <a:effectLst/>
                          <a:latin typeface="+mn-lt"/>
                          <a:cs typeface="Times New Roman"/>
                        </a:rPr>
                        <a:t>Makeup:</a:t>
                      </a:r>
                      <a:r>
                        <a:rPr lang="en-US" sz="1800" b="0" dirty="0">
                          <a:solidFill>
                            <a:schemeClr val="tx1"/>
                          </a:solidFill>
                          <a:effectLst/>
                          <a:latin typeface="+mn-lt"/>
                          <a:cs typeface="Times New Roman"/>
                        </a:rPr>
                        <a:t> May 28, 2024 to May 31, 2024</a:t>
                      </a:r>
                    </a:p>
                  </a:txBody>
                  <a:tcPr marL="101600" marR="69850" marT="33655" marB="31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8381500"/>
                  </a:ext>
                </a:extLst>
              </a:tr>
            </a:tbl>
          </a:graphicData>
        </a:graphic>
      </p:graphicFrame>
      <p:sp>
        <p:nvSpPr>
          <p:cNvPr id="2" name="Slide Number Placeholder 4">
            <a:extLst>
              <a:ext uri="{FF2B5EF4-FFF2-40B4-BE49-F238E27FC236}">
                <a16:creationId xmlns:a16="http://schemas.microsoft.com/office/drawing/2014/main" id="{8EC3F83A-EC54-2FBF-EC27-879F9848B770}"/>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26</a:t>
            </a:fld>
            <a:endParaRPr lang="en-US" sz="1400" dirty="0">
              <a:solidFill>
                <a:schemeClr val="bg1"/>
              </a:solidFill>
            </a:endParaRPr>
          </a:p>
        </p:txBody>
      </p:sp>
    </p:spTree>
    <p:extLst>
      <p:ext uri="{BB962C8B-B14F-4D97-AF65-F5344CB8AC3E}">
        <p14:creationId xmlns:p14="http://schemas.microsoft.com/office/powerpoint/2010/main" val="1041351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70785B-5A7E-42ED-A731-A6607977A1DC}"/>
              </a:ext>
            </a:extLst>
          </p:cNvPr>
          <p:cNvSpPr txBox="1">
            <a:spLocks noGrp="1"/>
          </p:cNvSpPr>
          <p:nvPr>
            <p:ph type="title"/>
          </p:nvPr>
        </p:nvSpPr>
        <p:spPr>
          <a:xfrm>
            <a:off x="1167245" y="561120"/>
            <a:ext cx="10096959" cy="535531"/>
          </a:xfrm>
          <a:prstGeom prst="rect">
            <a:avLst/>
          </a:prstGeom>
          <a:noFill/>
        </p:spPr>
        <p:txBody>
          <a:bodyPr wrap="square" rtlCol="0">
            <a:spAutoFit/>
          </a:bodyPr>
          <a:lstStyle/>
          <a:p>
            <a:pPr algn="ctr"/>
            <a:r>
              <a:rPr lang="en-US" sz="3200" b="1" dirty="0">
                <a:solidFill>
                  <a:srgbClr val="1F4E79"/>
                </a:solidFill>
                <a:latin typeface="Palatino Linotype"/>
              </a:rPr>
              <a:t>Spring </a:t>
            </a:r>
            <a:r>
              <a:rPr lang="en-US" sz="3200" dirty="0">
                <a:solidFill>
                  <a:srgbClr val="1F4E79"/>
                </a:solidFill>
                <a:latin typeface="Palatino Linotype"/>
              </a:rPr>
              <a:t>2024</a:t>
            </a:r>
            <a:r>
              <a:rPr lang="en-US" sz="3200" b="1" dirty="0">
                <a:solidFill>
                  <a:srgbClr val="1F4E79"/>
                </a:solidFill>
                <a:latin typeface="Palatino Linotype"/>
              </a:rPr>
              <a:t> Statewide Assessment Testing Schedule</a:t>
            </a:r>
          </a:p>
        </p:txBody>
      </p:sp>
      <p:graphicFrame>
        <p:nvGraphicFramePr>
          <p:cNvPr id="6" name="Content Placeholder 5">
            <a:extLst>
              <a:ext uri="{FF2B5EF4-FFF2-40B4-BE49-F238E27FC236}">
                <a16:creationId xmlns:a16="http://schemas.microsoft.com/office/drawing/2014/main" id="{52A0131A-9D32-4B5A-8CCA-7443FFBF8D11}"/>
              </a:ext>
            </a:extLst>
          </p:cNvPr>
          <p:cNvGraphicFramePr>
            <a:graphicFrameLocks noGrp="1"/>
          </p:cNvGraphicFramePr>
          <p:nvPr>
            <p:ph idx="4294967295"/>
            <p:extLst>
              <p:ext uri="{D42A27DB-BD31-4B8C-83A1-F6EECF244321}">
                <p14:modId xmlns:p14="http://schemas.microsoft.com/office/powerpoint/2010/main" val="3809275733"/>
              </p:ext>
            </p:extLst>
          </p:nvPr>
        </p:nvGraphicFramePr>
        <p:xfrm>
          <a:off x="332508" y="1246910"/>
          <a:ext cx="10778838" cy="4754562"/>
        </p:xfrm>
        <a:graphic>
          <a:graphicData uri="http://schemas.openxmlformats.org/drawingml/2006/table">
            <a:tbl>
              <a:tblPr firstRow="1" bandRow="1">
                <a:tableStyleId>{69012ECD-51FC-41F1-AA8D-1B2483CD663E}</a:tableStyleId>
              </a:tblPr>
              <a:tblGrid>
                <a:gridCol w="3323930">
                  <a:extLst>
                    <a:ext uri="{9D8B030D-6E8A-4147-A177-3AD203B41FA5}">
                      <a16:colId xmlns:a16="http://schemas.microsoft.com/office/drawing/2014/main" val="4038670534"/>
                    </a:ext>
                  </a:extLst>
                </a:gridCol>
                <a:gridCol w="2879457">
                  <a:extLst>
                    <a:ext uri="{9D8B030D-6E8A-4147-A177-3AD203B41FA5}">
                      <a16:colId xmlns:a16="http://schemas.microsoft.com/office/drawing/2014/main" val="2868419015"/>
                    </a:ext>
                  </a:extLst>
                </a:gridCol>
                <a:gridCol w="2458451">
                  <a:extLst>
                    <a:ext uri="{9D8B030D-6E8A-4147-A177-3AD203B41FA5}">
                      <a16:colId xmlns:a16="http://schemas.microsoft.com/office/drawing/2014/main" val="713626635"/>
                    </a:ext>
                  </a:extLst>
                </a:gridCol>
                <a:gridCol w="2117000">
                  <a:extLst>
                    <a:ext uri="{9D8B030D-6E8A-4147-A177-3AD203B41FA5}">
                      <a16:colId xmlns:a16="http://schemas.microsoft.com/office/drawing/2014/main" val="695613639"/>
                    </a:ext>
                  </a:extLst>
                </a:gridCol>
              </a:tblGrid>
              <a:tr h="378042">
                <a:tc>
                  <a:txBody>
                    <a:bodyPr/>
                    <a:lstStyle/>
                    <a:p>
                      <a:pPr algn="ctr"/>
                      <a:r>
                        <a:rPr lang="en-US" sz="1800" dirty="0">
                          <a:latin typeface="+mj-lt"/>
                        </a:rPr>
                        <a:t>Assessment</a:t>
                      </a:r>
                    </a:p>
                  </a:txBody>
                  <a:tcPr anchor="ctr">
                    <a:lnL w="12700" cap="flat" cmpd="sng" algn="ctr">
                      <a:solidFill>
                        <a:schemeClr val="tx1"/>
                      </a:solid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4E72"/>
                    </a:solidFill>
                  </a:tcPr>
                </a:tc>
                <a:tc>
                  <a:txBody>
                    <a:bodyPr/>
                    <a:lstStyle/>
                    <a:p>
                      <a:pPr algn="ctr"/>
                      <a:r>
                        <a:rPr lang="en-US" sz="1800" dirty="0">
                          <a:latin typeface="+mj-lt"/>
                        </a:rPr>
                        <a:t>Grades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4E72"/>
                    </a:solidFill>
                  </a:tcPr>
                </a:tc>
                <a:tc>
                  <a:txBody>
                    <a:bodyPr/>
                    <a:lstStyle/>
                    <a:p>
                      <a:pPr algn="ctr"/>
                      <a:r>
                        <a:rPr lang="en-US" sz="1800" baseline="0" dirty="0">
                          <a:latin typeface="+mj-lt"/>
                        </a:rPr>
                        <a:t> CBT</a:t>
                      </a:r>
                      <a:endParaRPr lang="en-US" sz="18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4E72"/>
                    </a:solidFill>
                  </a:tcPr>
                </a:tc>
                <a:tc>
                  <a:txBody>
                    <a:bodyPr/>
                    <a:lstStyle/>
                    <a:p>
                      <a:pPr algn="ctr"/>
                      <a:r>
                        <a:rPr lang="en-US" sz="1800" baseline="0" dirty="0">
                          <a:latin typeface="+mj-lt"/>
                        </a:rPr>
                        <a:t> </a:t>
                      </a:r>
                      <a:r>
                        <a:rPr lang="en-US" sz="1800" dirty="0">
                          <a:latin typeface="+mj-lt"/>
                        </a:rPr>
                        <a:t>PBT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4E72"/>
                    </a:solidFill>
                  </a:tcPr>
                </a:tc>
                <a:extLst>
                  <a:ext uri="{0D108BD9-81ED-4DB2-BD59-A6C34878D82A}">
                    <a16:rowId xmlns:a16="http://schemas.microsoft.com/office/drawing/2014/main" val="2369809198"/>
                  </a:ext>
                </a:extLst>
              </a:tr>
              <a:tr h="1242487">
                <a:tc>
                  <a:txBody>
                    <a:bodyPr/>
                    <a:lstStyle/>
                    <a:p>
                      <a:pPr algn="l" rtl="0" fontAlgn="base"/>
                      <a:r>
                        <a:rPr lang="en-US" sz="1700" b="1" i="0" dirty="0">
                          <a:solidFill>
                            <a:srgbClr val="000000"/>
                          </a:solidFill>
                          <a:effectLst/>
                          <a:latin typeface="+mn-lt"/>
                        </a:rPr>
                        <a:t>DLM ELA, Mathematics &amp; Science </a:t>
                      </a:r>
                      <a:r>
                        <a:rPr lang="en-US" sz="1700" b="0" i="0" dirty="0">
                          <a:solidFill>
                            <a:srgbClr val="000000"/>
                          </a:solidFill>
                          <a:effectLst/>
                          <a:latin typeface="+mn-lt"/>
                        </a:rPr>
                        <a:t> </a:t>
                      </a:r>
                    </a:p>
                  </a:txBody>
                  <a:tcPr>
                    <a:lnL w="12700" cap="flat" cmpd="sng" algn="ctr">
                      <a:solidFill>
                        <a:schemeClr val="tx1"/>
                      </a:solid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lvl="0" indent="-285750" algn="l">
                        <a:spcAft>
                          <a:spcPts val="1200"/>
                        </a:spcAft>
                        <a:buFont typeface="Arial"/>
                        <a:buChar char="•"/>
                      </a:pPr>
                      <a:r>
                        <a:rPr lang="en-US" sz="1700" b="0" i="0" dirty="0">
                          <a:solidFill>
                            <a:srgbClr val="000000"/>
                          </a:solidFill>
                          <a:effectLst/>
                          <a:latin typeface="+mn-lt"/>
                        </a:rPr>
                        <a:t>ELA and Mathematics: 3 through 8, and 11  </a:t>
                      </a:r>
                      <a:endParaRPr lang="en-US" sz="1700" dirty="0"/>
                    </a:p>
                    <a:p>
                      <a:pPr marL="285750" lvl="0" indent="-285750" algn="l">
                        <a:spcAft>
                          <a:spcPts val="1200"/>
                        </a:spcAft>
                        <a:buFont typeface="Arial"/>
                        <a:buChar char="•"/>
                      </a:pPr>
                      <a:r>
                        <a:rPr lang="en-US" sz="1700" b="0" i="0" dirty="0">
                          <a:solidFill>
                            <a:srgbClr val="000000"/>
                          </a:solidFill>
                          <a:effectLst/>
                          <a:latin typeface="+mn-lt"/>
                        </a:rPr>
                        <a:t>Science: 5, 8, and 11 </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spcAft>
                          <a:spcPts val="1200"/>
                        </a:spcAft>
                        <a:buNone/>
                      </a:pPr>
                      <a:r>
                        <a:rPr lang="en-US" sz="1700" b="0" i="0" dirty="0">
                          <a:solidFill>
                            <a:schemeClr val="tx1"/>
                          </a:solidFill>
                          <a:effectLst/>
                          <a:latin typeface="+mn-lt"/>
                        </a:rPr>
                        <a:t>April 8, 2024 to May 31, 2024</a:t>
                      </a:r>
                    </a:p>
                    <a:p>
                      <a:pPr lvl="0" algn="l">
                        <a:spcAft>
                          <a:spcPts val="1200"/>
                        </a:spcAft>
                        <a:buNone/>
                      </a:pPr>
                      <a:endParaRPr lang="en-US" sz="1700" b="0" i="0" dirty="0">
                        <a:solidFill>
                          <a:schemeClr val="tx1"/>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ase">
                        <a:spcAft>
                          <a:spcPts val="1200"/>
                        </a:spcAft>
                      </a:pPr>
                      <a:r>
                        <a:rPr lang="en-US" sz="1700" b="0" i="0" dirty="0">
                          <a:solidFill>
                            <a:srgbClr val="000000"/>
                          </a:solidFill>
                          <a:effectLst/>
                          <a:latin typeface="+mn-lt"/>
                        </a:rPr>
                        <a:t>N/A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8381500"/>
                  </a:ext>
                </a:extLst>
              </a:tr>
              <a:tr h="1527649">
                <a:tc>
                  <a:txBody>
                    <a:bodyPr/>
                    <a:lstStyle/>
                    <a:p>
                      <a:pPr algn="l" rtl="0" fontAlgn="base"/>
                      <a:r>
                        <a:rPr lang="en-US" sz="1700" b="1" i="0" dirty="0">
                          <a:solidFill>
                            <a:srgbClr val="000000"/>
                          </a:solidFill>
                          <a:effectLst/>
                          <a:latin typeface="+mn-lt"/>
                        </a:rPr>
                        <a:t>National Assessment of Educational Progress (NAEP)</a:t>
                      </a:r>
                      <a:endParaRPr lang="en-US" sz="1700" b="0" i="0" dirty="0">
                        <a:solidFill>
                          <a:srgbClr val="000000"/>
                        </a:solidFill>
                        <a:effectLst/>
                        <a:latin typeface="+mn-lt"/>
                      </a:endParaRPr>
                    </a:p>
                  </a:txBody>
                  <a:tcPr>
                    <a:lnL w="12700" cap="flat" cmpd="sng" algn="ctr">
                      <a:solidFill>
                        <a:schemeClr val="tx1"/>
                      </a:solid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ase">
                        <a:spcAft>
                          <a:spcPts val="1200"/>
                        </a:spcAft>
                      </a:pPr>
                      <a:r>
                        <a:rPr lang="en-US" sz="1700" b="0" i="0" dirty="0">
                          <a:solidFill>
                            <a:srgbClr val="000000"/>
                          </a:solidFill>
                          <a:effectLst/>
                          <a:latin typeface="+mn-lt"/>
                        </a:rPr>
                        <a:t>Mathematics, Reading, Science: 4, 8, &amp;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ase">
                        <a:spcAft>
                          <a:spcPts val="1200"/>
                        </a:spcAft>
                      </a:pPr>
                      <a:r>
                        <a:rPr lang="en-US" sz="1700" b="0" i="0" kern="1200" dirty="0">
                          <a:solidFill>
                            <a:schemeClr val="tx1"/>
                          </a:solidFill>
                          <a:effectLst/>
                          <a:latin typeface="+mn-lt"/>
                          <a:ea typeface="+mn-ea"/>
                          <a:cs typeface="+mn-cs"/>
                        </a:rPr>
                        <a:t>Districts and schools selected have been contacted with their designated assessment dates.</a:t>
                      </a:r>
                      <a:endParaRPr lang="en-US" sz="1700" b="1" i="0" dirty="0">
                        <a:solidFill>
                          <a:srgbClr val="0070C0"/>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ase">
                        <a:spcAft>
                          <a:spcPts val="1200"/>
                        </a:spcAft>
                      </a:pPr>
                      <a:r>
                        <a:rPr lang="en-US" sz="1700" b="0" i="0" dirty="0">
                          <a:solidFill>
                            <a:srgbClr val="000000"/>
                          </a:solidFill>
                          <a:effectLst/>
                          <a:latin typeface="+mn-lt"/>
                        </a:rPr>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2805920"/>
                  </a:ext>
                </a:extLst>
              </a:tr>
              <a:tr h="1606384">
                <a:tc>
                  <a:txBody>
                    <a:bodyPr/>
                    <a:lstStyle/>
                    <a:p>
                      <a:pPr lvl="0" algn="l">
                        <a:buNone/>
                      </a:pPr>
                      <a:r>
                        <a:rPr lang="en-US" sz="1700" b="1" i="0" u="none" strike="noStrike" baseline="0" noProof="0" dirty="0">
                          <a:solidFill>
                            <a:srgbClr val="000000"/>
                          </a:solidFill>
                          <a:effectLst/>
                          <a:latin typeface="Palatino Linotype"/>
                        </a:rPr>
                        <a:t>World-class Instructional Design and Assessment (WIDA) </a:t>
                      </a:r>
                      <a:r>
                        <a:rPr lang="en-US" sz="1700" b="1" i="0" dirty="0">
                          <a:solidFill>
                            <a:srgbClr val="000000"/>
                          </a:solidFill>
                          <a:effectLst/>
                          <a:latin typeface="+mn-lt"/>
                        </a:rPr>
                        <a:t>ACCESS and Alternate ACCESS for English Language Learners (ELLs )</a:t>
                      </a:r>
                      <a:r>
                        <a:rPr lang="en-US" sz="1700" b="0" i="0" dirty="0">
                          <a:solidFill>
                            <a:srgbClr val="000000"/>
                          </a:solidFill>
                          <a:effectLst/>
                          <a:latin typeface="+mn-lt"/>
                        </a:rPr>
                        <a:t> </a:t>
                      </a:r>
                    </a:p>
                  </a:txBody>
                  <a:tcPr>
                    <a:lnL w="12700" cap="flat" cmpd="sng" algn="ctr">
                      <a:solidFill>
                        <a:schemeClr val="tx1"/>
                      </a:solid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rtl="0" fontAlgn="base">
                        <a:spcAft>
                          <a:spcPts val="1200"/>
                        </a:spcAft>
                        <a:buFont typeface="Arial"/>
                        <a:buChar char="•"/>
                      </a:pPr>
                      <a:r>
                        <a:rPr lang="en-US" sz="1700" b="0" i="0" dirty="0">
                          <a:solidFill>
                            <a:srgbClr val="000000"/>
                          </a:solidFill>
                          <a:effectLst/>
                          <a:latin typeface="+mn-lt"/>
                        </a:rPr>
                        <a:t>ACCESS: K–12</a:t>
                      </a:r>
                    </a:p>
                    <a:p>
                      <a:pPr marL="285750" indent="-285750" algn="l" rtl="0" fontAlgn="base">
                        <a:spcAft>
                          <a:spcPts val="1200"/>
                        </a:spcAft>
                        <a:buFont typeface="Arial"/>
                        <a:buChar char="•"/>
                      </a:pPr>
                      <a:r>
                        <a:rPr lang="en-US" sz="1700" b="0" i="0" dirty="0">
                          <a:solidFill>
                            <a:srgbClr val="000000"/>
                          </a:solidFill>
                          <a:effectLst/>
                          <a:latin typeface="+mn-lt"/>
                        </a:rPr>
                        <a:t>Alternate ACCESS: 1–12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ase">
                        <a:spcAft>
                          <a:spcPts val="1200"/>
                        </a:spcAft>
                      </a:pPr>
                      <a:r>
                        <a:rPr lang="en-US" sz="1700" b="0" i="0" dirty="0">
                          <a:solidFill>
                            <a:schemeClr val="tx1"/>
                          </a:solidFill>
                          <a:effectLst/>
                          <a:latin typeface="+mn-lt"/>
                        </a:rPr>
                        <a:t>February 5, 2024 to March 29, 2024</a:t>
                      </a:r>
                      <a:endParaRPr lang="en-US" sz="1700" b="0" i="0" dirty="0">
                        <a:solidFill>
                          <a:schemeClr val="tx1"/>
                        </a:solidFill>
                        <a:effectLst/>
                        <a:highlight>
                          <a:srgbClr val="FFFF00"/>
                        </a:highligh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a:spcAft>
                          <a:spcPts val="1200"/>
                        </a:spcAft>
                        <a:buNone/>
                      </a:pPr>
                      <a:r>
                        <a:rPr lang="en-US" sz="1700" b="0" i="0" u="none" strike="noStrike" noProof="0" dirty="0">
                          <a:solidFill>
                            <a:schemeClr val="tx1"/>
                          </a:solidFill>
                          <a:effectLst/>
                          <a:latin typeface="Palatino Linotype"/>
                        </a:rPr>
                        <a:t>February 5, 2024 to March 29, 2024</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8543716"/>
                  </a:ext>
                </a:extLst>
              </a:tr>
            </a:tbl>
          </a:graphicData>
        </a:graphic>
      </p:graphicFrame>
      <p:sp>
        <p:nvSpPr>
          <p:cNvPr id="2" name="Slide Number Placeholder 4">
            <a:extLst>
              <a:ext uri="{FF2B5EF4-FFF2-40B4-BE49-F238E27FC236}">
                <a16:creationId xmlns:a16="http://schemas.microsoft.com/office/drawing/2014/main" id="{6329B83A-E928-45BF-767A-85E0F3BB227F}"/>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27</a:t>
            </a:fld>
            <a:endParaRPr lang="en-US" sz="1400" dirty="0">
              <a:solidFill>
                <a:schemeClr val="bg1"/>
              </a:solidFill>
            </a:endParaRPr>
          </a:p>
        </p:txBody>
      </p:sp>
    </p:spTree>
    <p:extLst>
      <p:ext uri="{BB962C8B-B14F-4D97-AF65-F5344CB8AC3E}">
        <p14:creationId xmlns:p14="http://schemas.microsoft.com/office/powerpoint/2010/main" val="3390877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CAF96-A5EB-4DFD-9F9C-4E9EB0E08A89}"/>
              </a:ext>
            </a:extLst>
          </p:cNvPr>
          <p:cNvSpPr>
            <a:spLocks noGrp="1"/>
          </p:cNvSpPr>
          <p:nvPr>
            <p:ph type="title"/>
          </p:nvPr>
        </p:nvSpPr>
        <p:spPr>
          <a:xfrm>
            <a:off x="1244315" y="416996"/>
            <a:ext cx="10096959" cy="747579"/>
          </a:xfrm>
        </p:spPr>
        <p:txBody>
          <a:bodyPr>
            <a:normAutofit/>
          </a:bodyPr>
          <a:lstStyle/>
          <a:p>
            <a:r>
              <a:rPr lang="en-US" sz="4000" dirty="0">
                <a:solidFill>
                  <a:srgbClr val="1F4E79"/>
                </a:solidFill>
                <a:latin typeface="Palatino Linotype"/>
              </a:rPr>
              <a:t>Key Spring NJSLA Dates for 2024</a:t>
            </a:r>
            <a:endParaRPr lang="en-US" sz="4000" dirty="0">
              <a:solidFill>
                <a:srgbClr val="FF0000"/>
              </a:solidFill>
            </a:endParaRPr>
          </a:p>
        </p:txBody>
      </p:sp>
      <p:sp>
        <p:nvSpPr>
          <p:cNvPr id="3" name="Content Placeholder 2">
            <a:extLst>
              <a:ext uri="{FF2B5EF4-FFF2-40B4-BE49-F238E27FC236}">
                <a16:creationId xmlns:a16="http://schemas.microsoft.com/office/drawing/2014/main" id="{6CDBC72A-78D1-41D1-805C-CFEF302793F8}"/>
              </a:ext>
            </a:extLst>
          </p:cNvPr>
          <p:cNvSpPr>
            <a:spLocks noGrp="1"/>
          </p:cNvSpPr>
          <p:nvPr>
            <p:ph sz="quarter" idx="11"/>
          </p:nvPr>
        </p:nvSpPr>
        <p:spPr>
          <a:xfrm>
            <a:off x="176259" y="1126475"/>
            <a:ext cx="11839480" cy="671793"/>
          </a:xfrm>
        </p:spPr>
        <p:txBody>
          <a:bodyPr vert="horz" lIns="91440" tIns="45720" rIns="822960" bIns="45720" rtlCol="0" anchor="t">
            <a:normAutofit/>
          </a:bodyPr>
          <a:lstStyle/>
          <a:p>
            <a:r>
              <a:rPr lang="en-US" sz="1800" dirty="0">
                <a:latin typeface="Palatino Linotype"/>
              </a:rPr>
              <a:t>The following LEA-led activities represent a selection from the assessment administration process. For specific activities and dates, please review the </a:t>
            </a:r>
            <a:r>
              <a:rPr lang="en-US" sz="1800" dirty="0">
                <a:latin typeface="Palatino Linotype"/>
                <a:hlinkClick r:id="rId3"/>
              </a:rPr>
              <a:t>Spring 2024 Statewide Assessment Key Dates</a:t>
            </a:r>
            <a:r>
              <a:rPr lang="en-US" sz="1800" dirty="0">
                <a:latin typeface="Palatino Linotype"/>
              </a:rPr>
              <a:t> posted online.</a:t>
            </a:r>
          </a:p>
        </p:txBody>
      </p:sp>
      <p:graphicFrame>
        <p:nvGraphicFramePr>
          <p:cNvPr id="5" name="Table Placeholder 4">
            <a:extLst>
              <a:ext uri="{FF2B5EF4-FFF2-40B4-BE49-F238E27FC236}">
                <a16:creationId xmlns:a16="http://schemas.microsoft.com/office/drawing/2014/main" id="{B7942A3C-BF56-47AD-85E0-C1C16C8D9AD5}"/>
              </a:ext>
            </a:extLst>
          </p:cNvPr>
          <p:cNvGraphicFramePr>
            <a:graphicFrameLocks noGrp="1"/>
          </p:cNvGraphicFramePr>
          <p:nvPr>
            <p:ph type="tbl" sz="quarter" idx="12"/>
            <p:extLst>
              <p:ext uri="{D42A27DB-BD31-4B8C-83A1-F6EECF244321}">
                <p14:modId xmlns:p14="http://schemas.microsoft.com/office/powerpoint/2010/main" val="365642125"/>
              </p:ext>
            </p:extLst>
          </p:nvPr>
        </p:nvGraphicFramePr>
        <p:xfrm>
          <a:off x="292964" y="1872074"/>
          <a:ext cx="10688714" cy="3953062"/>
        </p:xfrm>
        <a:graphic>
          <a:graphicData uri="http://schemas.openxmlformats.org/drawingml/2006/table">
            <a:tbl>
              <a:tblPr firstRow="1" bandRow="1">
                <a:tableStyleId>{69012ECD-51FC-41F1-AA8D-1B2483CD663E}</a:tableStyleId>
              </a:tblPr>
              <a:tblGrid>
                <a:gridCol w="5862912">
                  <a:extLst>
                    <a:ext uri="{9D8B030D-6E8A-4147-A177-3AD203B41FA5}">
                      <a16:colId xmlns:a16="http://schemas.microsoft.com/office/drawing/2014/main" val="1758561021"/>
                    </a:ext>
                  </a:extLst>
                </a:gridCol>
                <a:gridCol w="4825802">
                  <a:extLst>
                    <a:ext uri="{9D8B030D-6E8A-4147-A177-3AD203B41FA5}">
                      <a16:colId xmlns:a16="http://schemas.microsoft.com/office/drawing/2014/main" val="1009913683"/>
                    </a:ext>
                  </a:extLst>
                </a:gridCol>
              </a:tblGrid>
              <a:tr h="420080">
                <a:tc>
                  <a:txBody>
                    <a:bodyPr/>
                    <a:lstStyle/>
                    <a:p>
                      <a:pPr algn="ctr"/>
                      <a:r>
                        <a:rPr lang="en-US" sz="2000" dirty="0">
                          <a:latin typeface="+mj-lt"/>
                        </a:rPr>
                        <a:t>Activity</a:t>
                      </a:r>
                      <a:endParaRPr lang="en-US" sz="2000" b="1" dirty="0">
                        <a:latin typeface="+mj-lt"/>
                      </a:endParaRPr>
                    </a:p>
                  </a:txBody>
                  <a:tcPr>
                    <a:lnL w="12700" cap="flat" cmpd="sng" algn="ctr">
                      <a:solidFill>
                        <a:schemeClr val="tx1"/>
                      </a:solidFill>
                      <a:prstDash val="solid"/>
                      <a:miter lim="800000"/>
                    </a:lnL>
                    <a:lnR w="12700">
                      <a:solidFill>
                        <a:schemeClr val="tx1"/>
                      </a:solidFill>
                    </a:lnR>
                    <a:lnT w="12700" cap="flat" cmpd="sng" algn="ctr">
                      <a:solidFill>
                        <a:schemeClr val="tx1"/>
                      </a:solid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4E72"/>
                    </a:solidFill>
                  </a:tcPr>
                </a:tc>
                <a:tc>
                  <a:txBody>
                    <a:bodyPr/>
                    <a:lstStyle/>
                    <a:p>
                      <a:pPr algn="ctr"/>
                      <a:r>
                        <a:rPr lang="en-US" sz="2000" dirty="0">
                          <a:latin typeface="+mj-lt"/>
                        </a:rPr>
                        <a:t>Key Dates</a:t>
                      </a:r>
                      <a:endParaRPr lang="en-US" sz="2000" b="1" dirty="0">
                        <a:latin typeface="+mj-lt"/>
                      </a:endParaRPr>
                    </a:p>
                  </a:txBody>
                  <a:tcPr>
                    <a:lnL w="12700">
                      <a:solidFill>
                        <a:schemeClr val="tx1"/>
                      </a:solidFill>
                    </a:lnL>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04E72"/>
                    </a:solidFill>
                  </a:tcPr>
                </a:tc>
                <a:extLst>
                  <a:ext uri="{0D108BD9-81ED-4DB2-BD59-A6C34878D82A}">
                    <a16:rowId xmlns:a16="http://schemas.microsoft.com/office/drawing/2014/main" val="488827444"/>
                  </a:ext>
                </a:extLst>
              </a:tr>
              <a:tr h="969416">
                <a:tc>
                  <a:txBody>
                    <a:bodyPr/>
                    <a:lstStyle/>
                    <a:p>
                      <a:pPr algn="l"/>
                      <a:r>
                        <a:rPr lang="en-US" sz="1800" dirty="0"/>
                        <a:t>Review and Update SR/PNP information in PAN</a:t>
                      </a:r>
                      <a:endParaRPr lang="en-US" sz="1800" b="1" dirty="0"/>
                    </a:p>
                  </a:txBody>
                  <a:tcPr>
                    <a:lnL w="12700" cap="flat" cmpd="sng" algn="ctr">
                      <a:solidFill>
                        <a:schemeClr val="tx1"/>
                      </a:solid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b="0" dirty="0">
                          <a:solidFill>
                            <a:schemeClr val="tx1"/>
                          </a:solidFill>
                        </a:rPr>
                        <a:t>ELA/Mathematics/Science:</a:t>
                      </a:r>
                    </a:p>
                    <a:p>
                      <a:pPr algn="l"/>
                      <a:r>
                        <a:rPr lang="en-US" sz="1800" b="0" dirty="0">
                          <a:solidFill>
                            <a:schemeClr val="tx1"/>
                          </a:solidFill>
                        </a:rPr>
                        <a:t>Starting January 23,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0012511"/>
                  </a:ext>
                </a:extLst>
              </a:tr>
              <a:tr h="527793">
                <a:tc>
                  <a:txBody>
                    <a:bodyPr/>
                    <a:lstStyle/>
                    <a:p>
                      <a:pPr algn="l"/>
                      <a:r>
                        <a:rPr lang="en-US" sz="1800" dirty="0"/>
                        <a:t>Infrastructure Trial Begins</a:t>
                      </a:r>
                      <a:endParaRPr lang="en-US" sz="1800" b="1" dirty="0"/>
                    </a:p>
                  </a:txBody>
                  <a:tcPr>
                    <a:lnL w="12700" cap="flat" cmpd="sng" algn="ctr">
                      <a:solidFill>
                        <a:schemeClr val="tx1"/>
                      </a:solid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b="0" dirty="0">
                          <a:solidFill>
                            <a:schemeClr val="tx1"/>
                          </a:solidFill>
                        </a:rPr>
                        <a:t>February 12,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0412364"/>
                  </a:ext>
                </a:extLst>
              </a:tr>
              <a:tr h="678591">
                <a:tc>
                  <a:txBody>
                    <a:bodyPr/>
                    <a:lstStyle/>
                    <a:p>
                      <a:pPr algn="l"/>
                      <a:r>
                        <a:rPr lang="en-US" sz="1800" dirty="0"/>
                        <a:t>Paper Materials Arrive in District</a:t>
                      </a:r>
                      <a:endParaRPr lang="en-US" sz="1800" b="1" dirty="0"/>
                    </a:p>
                  </a:txBody>
                  <a:tcPr>
                    <a:lnL w="12700" cap="flat" cmpd="sng" algn="ctr">
                      <a:solidFill>
                        <a:schemeClr val="tx1"/>
                      </a:solid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b="0" dirty="0">
                          <a:solidFill>
                            <a:schemeClr val="tx1"/>
                          </a:solidFill>
                        </a:rPr>
                        <a:t>Initial delivery of materials is expected to arrive no later than April 15,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4772335"/>
                  </a:ext>
                </a:extLst>
              </a:tr>
              <a:tr h="678591">
                <a:tc>
                  <a:txBody>
                    <a:bodyPr/>
                    <a:lstStyle/>
                    <a:p>
                      <a:pPr algn="l"/>
                      <a:r>
                        <a:rPr lang="en-US" sz="1800" b="0" dirty="0"/>
                        <a:t>Additional Order Window Begins</a:t>
                      </a:r>
                    </a:p>
                  </a:txBody>
                  <a:tcPr>
                    <a:lnL w="12700" cap="flat" cmpd="sng" algn="ctr">
                      <a:solidFill>
                        <a:schemeClr val="tx1"/>
                      </a:solid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r>
                        <a:rPr lang="en-US" sz="1800" b="0" i="0" kern="1200" dirty="0">
                          <a:solidFill>
                            <a:schemeClr val="tx1"/>
                          </a:solidFill>
                          <a:effectLst/>
                          <a:latin typeface="+mn-lt"/>
                          <a:ea typeface="+mn-ea"/>
                          <a:cs typeface="+mn-cs"/>
                        </a:rPr>
                        <a:t>April 15, 2024 to May 24, 2024</a:t>
                      </a:r>
                    </a:p>
                    <a:p>
                      <a:endParaRPr lang="en-US" sz="1800" b="0" i="0" kern="1200" dirty="0">
                        <a:solidFill>
                          <a:schemeClr val="tx1"/>
                        </a:solidFill>
                        <a:effectLst/>
                        <a:highlight>
                          <a:srgbClr val="FFFF00"/>
                        </a:highligh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6416560"/>
                  </a:ext>
                </a:extLst>
              </a:tr>
              <a:tr h="678591">
                <a:tc>
                  <a:txBody>
                    <a:bodyPr/>
                    <a:lstStyle/>
                    <a:p>
                      <a:pPr marL="0" marR="0" lvl="0" indent="0" algn="l" rtl="0" eaLnBrk="1" fontAlgn="auto" latinLnBrk="0" hangingPunct="1">
                        <a:lnSpc>
                          <a:spcPct val="100000"/>
                        </a:lnSpc>
                        <a:spcBef>
                          <a:spcPts val="0"/>
                        </a:spcBef>
                        <a:spcAft>
                          <a:spcPts val="0"/>
                        </a:spcAft>
                        <a:buClrTx/>
                        <a:buSzTx/>
                        <a:buFontTx/>
                        <a:buNone/>
                      </a:pPr>
                      <a:r>
                        <a:rPr lang="en-US" sz="1800" b="0" dirty="0"/>
                        <a:t>Deadline to Transcribe Paper Tests to TestNav</a:t>
                      </a:r>
                    </a:p>
                  </a:txBody>
                  <a:tcPr>
                    <a:lnL w="12700" cap="flat" cmpd="sng" algn="ctr">
                      <a:solidFill>
                        <a:schemeClr val="tx1"/>
                      </a:solid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lnB>
                    <a:lnTlToBr w="12700" cmpd="sng">
                      <a:noFill/>
                      <a:prstDash val="solid"/>
                    </a:lnTlToBr>
                    <a:lnBlToTr w="12700" cmpd="sng">
                      <a:noFill/>
                      <a:prstDash val="solid"/>
                    </a:lnBlToTr>
                  </a:tcPr>
                </a:tc>
                <a:tc>
                  <a:txBody>
                    <a:bodyPr/>
                    <a:lstStyle/>
                    <a:p>
                      <a:pPr algn="l"/>
                      <a:r>
                        <a:rPr lang="en-US" sz="1800" b="0" i="0" kern="1200" dirty="0">
                          <a:solidFill>
                            <a:schemeClr val="tx1"/>
                          </a:solidFill>
                          <a:effectLst/>
                          <a:latin typeface="+mn-lt"/>
                          <a:ea typeface="+mn-ea"/>
                          <a:cs typeface="+mn-cs"/>
                        </a:rPr>
                        <a:t>May 31, 2024</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415748262"/>
                  </a:ext>
                </a:extLst>
              </a:tr>
            </a:tbl>
          </a:graphicData>
        </a:graphic>
      </p:graphicFrame>
      <p:sp>
        <p:nvSpPr>
          <p:cNvPr id="4" name="Slide Number Placeholder 4">
            <a:extLst>
              <a:ext uri="{FF2B5EF4-FFF2-40B4-BE49-F238E27FC236}">
                <a16:creationId xmlns:a16="http://schemas.microsoft.com/office/drawing/2014/main" id="{E58C28BA-5639-7FB3-B980-50970F32B6D4}"/>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28</a:t>
            </a:fld>
            <a:endParaRPr lang="en-US" sz="1400" dirty="0">
              <a:solidFill>
                <a:schemeClr val="bg1"/>
              </a:solidFill>
            </a:endParaRPr>
          </a:p>
        </p:txBody>
      </p:sp>
    </p:spTree>
    <p:extLst>
      <p:ext uri="{BB962C8B-B14F-4D97-AF65-F5344CB8AC3E}">
        <p14:creationId xmlns:p14="http://schemas.microsoft.com/office/powerpoint/2010/main" val="1431927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31ABF9-CDAC-4681-AADF-AADE175EAC54}"/>
              </a:ext>
            </a:extLst>
          </p:cNvPr>
          <p:cNvSpPr>
            <a:spLocks noGrp="1"/>
          </p:cNvSpPr>
          <p:nvPr>
            <p:ph type="title"/>
          </p:nvPr>
        </p:nvSpPr>
        <p:spPr>
          <a:xfrm>
            <a:off x="1244141" y="404296"/>
            <a:ext cx="10096959" cy="747579"/>
          </a:xfrm>
        </p:spPr>
        <p:txBody>
          <a:bodyPr>
            <a:normAutofit/>
          </a:bodyPr>
          <a:lstStyle/>
          <a:p>
            <a:r>
              <a:rPr lang="en-US" sz="4000" b="1" dirty="0">
                <a:solidFill>
                  <a:srgbClr val="1F497D"/>
                </a:solidFill>
              </a:rPr>
              <a:t>NJSLA: Unit Test Times for ELA</a:t>
            </a:r>
          </a:p>
        </p:txBody>
      </p:sp>
      <p:graphicFrame>
        <p:nvGraphicFramePr>
          <p:cNvPr id="7" name="Table Placeholder 6">
            <a:extLst>
              <a:ext uri="{FF2B5EF4-FFF2-40B4-BE49-F238E27FC236}">
                <a16:creationId xmlns:a16="http://schemas.microsoft.com/office/drawing/2014/main" id="{7A533F2E-57A2-4844-B7C0-BA7FC455F50A}"/>
              </a:ext>
            </a:extLst>
          </p:cNvPr>
          <p:cNvGraphicFramePr>
            <a:graphicFrameLocks noGrp="1"/>
          </p:cNvGraphicFramePr>
          <p:nvPr>
            <p:ph type="tbl" sz="quarter" idx="12"/>
            <p:extLst>
              <p:ext uri="{D42A27DB-BD31-4B8C-83A1-F6EECF244321}">
                <p14:modId xmlns:p14="http://schemas.microsoft.com/office/powerpoint/2010/main" val="1204687246"/>
              </p:ext>
            </p:extLst>
          </p:nvPr>
        </p:nvGraphicFramePr>
        <p:xfrm>
          <a:off x="361950" y="1600460"/>
          <a:ext cx="10887075" cy="2198724"/>
        </p:xfrm>
        <a:graphic>
          <a:graphicData uri="http://schemas.openxmlformats.org/drawingml/2006/table">
            <a:tbl>
              <a:tblPr firstRow="1" bandRow="1">
                <a:tableStyleId>{69012ECD-51FC-41F1-AA8D-1B2483CD663E}</a:tableStyleId>
              </a:tblPr>
              <a:tblGrid>
                <a:gridCol w="1977058">
                  <a:extLst>
                    <a:ext uri="{9D8B030D-6E8A-4147-A177-3AD203B41FA5}">
                      <a16:colId xmlns:a16="http://schemas.microsoft.com/office/drawing/2014/main" val="214889717"/>
                    </a:ext>
                  </a:extLst>
                </a:gridCol>
                <a:gridCol w="2770028">
                  <a:extLst>
                    <a:ext uri="{9D8B030D-6E8A-4147-A177-3AD203B41FA5}">
                      <a16:colId xmlns:a16="http://schemas.microsoft.com/office/drawing/2014/main" val="1203208414"/>
                    </a:ext>
                  </a:extLst>
                </a:gridCol>
                <a:gridCol w="2833415">
                  <a:extLst>
                    <a:ext uri="{9D8B030D-6E8A-4147-A177-3AD203B41FA5}">
                      <a16:colId xmlns:a16="http://schemas.microsoft.com/office/drawing/2014/main" val="3102587003"/>
                    </a:ext>
                  </a:extLst>
                </a:gridCol>
                <a:gridCol w="3306574">
                  <a:extLst>
                    <a:ext uri="{9D8B030D-6E8A-4147-A177-3AD203B41FA5}">
                      <a16:colId xmlns:a16="http://schemas.microsoft.com/office/drawing/2014/main" val="908356091"/>
                    </a:ext>
                  </a:extLst>
                </a:gridCol>
              </a:tblGrid>
              <a:tr h="487209">
                <a:tc>
                  <a:txBody>
                    <a:bodyPr/>
                    <a:lstStyle/>
                    <a:p>
                      <a:pPr algn="ctr"/>
                      <a:r>
                        <a:rPr lang="en-US" sz="2400" dirty="0">
                          <a:latin typeface="+mj-lt"/>
                        </a:rPr>
                        <a:t>ELA</a:t>
                      </a:r>
                      <a:endParaRPr lang="en-US" sz="2400" dirty="0">
                        <a:highlight>
                          <a:srgbClr val="FFFF00"/>
                        </a:highlight>
                        <a:latin typeface="+mj-lt"/>
                      </a:endParaRPr>
                    </a:p>
                  </a:txBody>
                  <a:tcPr anchor="ctr">
                    <a:lnL w="12700" cap="flat" cmpd="sng" algn="ctr">
                      <a:solidFill>
                        <a:schemeClr val="tx1"/>
                      </a:solidFill>
                      <a:prstDash val="solid"/>
                      <a:miter lim="800000"/>
                    </a:lnL>
                    <a:lnR w="12700">
                      <a:solidFill>
                        <a:schemeClr val="tx1"/>
                      </a:solidFill>
                    </a:lnR>
                    <a:lnT w="12700" cap="flat" cmpd="sng" algn="ctr">
                      <a:solidFill>
                        <a:schemeClr val="tx1"/>
                      </a:solid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US" sz="2400" dirty="0">
                          <a:latin typeface="+mj-lt"/>
                        </a:rPr>
                        <a:t>Unit 1</a:t>
                      </a:r>
                    </a:p>
                  </a:txBody>
                  <a:tcPr anchor="ctr">
                    <a:lnL w="12700">
                      <a:solidFill>
                        <a:schemeClr val="tx1"/>
                      </a:solidFill>
                    </a:lnL>
                    <a:lnR w="12700">
                      <a:solidFill>
                        <a:schemeClr val="tx1"/>
                      </a:solidFill>
                    </a:lnR>
                    <a:lnT w="12700" cap="flat" cmpd="sng" algn="ctr">
                      <a:solidFill>
                        <a:schemeClr val="tx1"/>
                      </a:solid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US" sz="2400" dirty="0">
                          <a:latin typeface="+mj-lt"/>
                        </a:rPr>
                        <a:t>Unit 2</a:t>
                      </a:r>
                    </a:p>
                  </a:txBody>
                  <a:tcPr anchor="ctr">
                    <a:lnL w="12700">
                      <a:solidFill>
                        <a:schemeClr val="tx1"/>
                      </a:solidFill>
                    </a:lnL>
                    <a:lnR w="12700">
                      <a:solidFill>
                        <a:schemeClr val="tx1"/>
                      </a:solidFill>
                    </a:lnR>
                    <a:lnT w="12700" cap="flat" cmpd="sng" algn="ctr">
                      <a:solidFill>
                        <a:schemeClr val="tx1"/>
                      </a:solid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latin typeface="+mj-lt"/>
                        </a:rPr>
                        <a:t>Total Test Time</a:t>
                      </a:r>
                      <a:endParaRPr kumimoji="0" lang="en-US" sz="2400" b="1" i="0" u="none" strike="noStrike" kern="1200" cap="none" spc="0" normalizeH="0" baseline="0" noProof="0" dirty="0">
                        <a:ln>
                          <a:noFill/>
                        </a:ln>
                        <a:solidFill>
                          <a:prstClr val="white"/>
                        </a:solidFill>
                        <a:effectLst/>
                        <a:uLnTx/>
                        <a:uFillTx/>
                        <a:latin typeface="+mj-lt"/>
                        <a:ea typeface="+mn-ea"/>
                        <a:cs typeface="+mn-cs"/>
                      </a:endParaRPr>
                    </a:p>
                  </a:txBody>
                  <a:tcPr anchor="ctr">
                    <a:lnL w="12700">
                      <a:solidFill>
                        <a:schemeClr val="tx1"/>
                      </a:solidFill>
                    </a:lnL>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extLst>
                  <a:ext uri="{0D108BD9-81ED-4DB2-BD59-A6C34878D82A}">
                    <a16:rowId xmlns:a16="http://schemas.microsoft.com/office/drawing/2014/main" val="2943033443"/>
                  </a:ext>
                </a:extLst>
              </a:tr>
              <a:tr h="839890">
                <a:tc>
                  <a:txBody>
                    <a:bodyPr/>
                    <a:lstStyle/>
                    <a:p>
                      <a:pPr algn="ctr"/>
                      <a:r>
                        <a:rPr lang="en-US" sz="2300" dirty="0">
                          <a:latin typeface="+mn-lt"/>
                          <a:cs typeface="Calibri"/>
                        </a:rPr>
                        <a:t>Grade 3</a:t>
                      </a:r>
                    </a:p>
                  </a:txBody>
                  <a:tcPr anchor="ctr">
                    <a:lnL w="12700" cap="flat" cmpd="sng" algn="ctr">
                      <a:solidFill>
                        <a:schemeClr val="tx1"/>
                      </a:solid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mn-lt"/>
                          <a:cs typeface="Calibri"/>
                        </a:rPr>
                        <a:t>75 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mn-lt"/>
                          <a:cs typeface="Calibri"/>
                        </a:rPr>
                        <a:t>75 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mn-lt"/>
                          <a:cs typeface="Calibri"/>
                        </a:rPr>
                        <a:t>2 hours 30 minutes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7654438"/>
                  </a:ext>
                </a:extLst>
              </a:tr>
              <a:tr h="8716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dirty="0">
                          <a:latin typeface="+mn-lt"/>
                          <a:cs typeface="Calibri"/>
                        </a:rPr>
                        <a:t>Grades 4</a:t>
                      </a:r>
                      <a:r>
                        <a:rPr lang="en-US" sz="2300" kern="1200" dirty="0">
                          <a:solidFill>
                            <a:schemeClr val="tx1"/>
                          </a:solidFill>
                          <a:effectLst/>
                          <a:latin typeface="+mn-lt"/>
                          <a:ea typeface="+mn-ea"/>
                          <a:cs typeface="+mn-cs"/>
                        </a:rPr>
                        <a:t>–</a:t>
                      </a:r>
                      <a:r>
                        <a:rPr lang="en-US" sz="2300" dirty="0">
                          <a:latin typeface="+mn-lt"/>
                          <a:cs typeface="Calibri"/>
                        </a:rPr>
                        <a:t>9</a:t>
                      </a:r>
                    </a:p>
                  </a:txBody>
                  <a:tcPr anchor="ctr">
                    <a:lnL w="12700" cap="flat" cmpd="sng" algn="ctr">
                      <a:solidFill>
                        <a:schemeClr val="tx1"/>
                      </a:solid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mn-lt"/>
                          <a:cs typeface="Calibri"/>
                        </a:rPr>
                        <a:t>90 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mn-lt"/>
                          <a:cs typeface="Calibri"/>
                        </a:rPr>
                        <a:t>90 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mn-lt"/>
                          <a:cs typeface="Calibri"/>
                        </a:rPr>
                        <a:t>3 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7810338"/>
                  </a:ext>
                </a:extLst>
              </a:tr>
            </a:tbl>
          </a:graphicData>
        </a:graphic>
      </p:graphicFrame>
      <p:sp>
        <p:nvSpPr>
          <p:cNvPr id="3" name="Content Placeholder 1">
            <a:extLst>
              <a:ext uri="{FF2B5EF4-FFF2-40B4-BE49-F238E27FC236}">
                <a16:creationId xmlns:a16="http://schemas.microsoft.com/office/drawing/2014/main" id="{841C10C9-3D0B-0B7A-C066-23CA706B6270}"/>
              </a:ext>
            </a:extLst>
          </p:cNvPr>
          <p:cNvSpPr>
            <a:spLocks noGrp="1"/>
          </p:cNvSpPr>
          <p:nvPr>
            <p:ph sz="quarter" idx="11"/>
          </p:nvPr>
        </p:nvSpPr>
        <p:spPr>
          <a:xfrm>
            <a:off x="361950" y="4020663"/>
            <a:ext cx="10887075" cy="1384376"/>
          </a:xfrm>
        </p:spPr>
        <p:txBody>
          <a:bodyPr vert="horz" lIns="91440" tIns="45720" rIns="822960" bIns="45720" rtlCol="0" anchor="t">
            <a:noAutofit/>
          </a:bodyPr>
          <a:lstStyle/>
          <a:p>
            <a:r>
              <a:rPr lang="en-US" sz="2400" b="1" dirty="0">
                <a:latin typeface="Palatino Linotype"/>
              </a:rPr>
              <a:t>Note:</a:t>
            </a:r>
            <a:r>
              <a:rPr lang="en-US" sz="2400" dirty="0">
                <a:latin typeface="Palatino Linotype"/>
              </a:rPr>
              <a:t> Unit times do not include the recommended 25 to 30 minutes for logging students on, reading directions to students from the test administrator script, and logging students off.</a:t>
            </a:r>
          </a:p>
          <a:p>
            <a:endParaRPr lang="en-US" sz="2400" dirty="0">
              <a:solidFill>
                <a:srgbClr val="104E72"/>
              </a:solidFill>
              <a:latin typeface="Palatino Linotype"/>
            </a:endParaRPr>
          </a:p>
        </p:txBody>
      </p:sp>
      <p:sp>
        <p:nvSpPr>
          <p:cNvPr id="2" name="Slide Number Placeholder 4">
            <a:extLst>
              <a:ext uri="{FF2B5EF4-FFF2-40B4-BE49-F238E27FC236}">
                <a16:creationId xmlns:a16="http://schemas.microsoft.com/office/drawing/2014/main" id="{C7C1E59D-B375-3CE7-D832-FAD0AF3282FE}"/>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29</a:t>
            </a:fld>
            <a:endParaRPr lang="en-US" sz="1400" dirty="0">
              <a:solidFill>
                <a:schemeClr val="bg1"/>
              </a:solidFill>
            </a:endParaRPr>
          </a:p>
        </p:txBody>
      </p:sp>
    </p:spTree>
    <p:extLst>
      <p:ext uri="{BB962C8B-B14F-4D97-AF65-F5344CB8AC3E}">
        <p14:creationId xmlns:p14="http://schemas.microsoft.com/office/powerpoint/2010/main" val="2591557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3B253-06EC-410B-A480-1C8CE0CA59E0}"/>
              </a:ext>
            </a:extLst>
          </p:cNvPr>
          <p:cNvSpPr>
            <a:spLocks noGrp="1"/>
          </p:cNvSpPr>
          <p:nvPr>
            <p:ph type="title"/>
          </p:nvPr>
        </p:nvSpPr>
        <p:spPr>
          <a:xfrm>
            <a:off x="1256841" y="366196"/>
            <a:ext cx="10096959" cy="747579"/>
          </a:xfrm>
        </p:spPr>
        <p:txBody>
          <a:bodyPr>
            <a:normAutofit/>
          </a:bodyPr>
          <a:lstStyle/>
          <a:p>
            <a:r>
              <a:rPr lang="en-US" sz="4000" dirty="0">
                <a:solidFill>
                  <a:srgbClr val="1F497D"/>
                </a:solidFill>
                <a:latin typeface="Palatino Linotype"/>
              </a:rPr>
              <a:t>Statewide Assessments</a:t>
            </a:r>
          </a:p>
        </p:txBody>
      </p:sp>
      <p:sp>
        <p:nvSpPr>
          <p:cNvPr id="3" name="Text Placeholder 2">
            <a:extLst>
              <a:ext uri="{FF2B5EF4-FFF2-40B4-BE49-F238E27FC236}">
                <a16:creationId xmlns:a16="http://schemas.microsoft.com/office/drawing/2014/main" id="{DA7CE2FF-A7D5-410D-9D30-54940DCFD7AB}"/>
              </a:ext>
            </a:extLst>
          </p:cNvPr>
          <p:cNvSpPr>
            <a:spLocks noGrp="1"/>
          </p:cNvSpPr>
          <p:nvPr>
            <p:ph type="body" sz="quarter" idx="11"/>
          </p:nvPr>
        </p:nvSpPr>
        <p:spPr>
          <a:xfrm>
            <a:off x="387506" y="1113775"/>
            <a:ext cx="11537272" cy="747713"/>
          </a:xfrm>
        </p:spPr>
        <p:txBody>
          <a:bodyPr>
            <a:noAutofit/>
          </a:bodyPr>
          <a:lstStyle/>
          <a:p>
            <a:r>
              <a:rPr lang="en-US" sz="1800" dirty="0"/>
              <a:t>Large-scale, standardized statewide assessments are developed and maintained to meet rigorous federal requirements. Their development process, administration, and use are significantly different from locally made assessments.</a:t>
            </a:r>
          </a:p>
        </p:txBody>
      </p:sp>
      <p:sp>
        <p:nvSpPr>
          <p:cNvPr id="4" name="Text Placeholder 3">
            <a:extLst>
              <a:ext uri="{FF2B5EF4-FFF2-40B4-BE49-F238E27FC236}">
                <a16:creationId xmlns:a16="http://schemas.microsoft.com/office/drawing/2014/main" id="{F223E5E8-D474-45A8-A9AE-736D83DDB909}"/>
              </a:ext>
            </a:extLst>
          </p:cNvPr>
          <p:cNvSpPr>
            <a:spLocks noGrp="1"/>
          </p:cNvSpPr>
          <p:nvPr>
            <p:ph type="body" sz="quarter" idx="12"/>
          </p:nvPr>
        </p:nvSpPr>
        <p:spPr>
          <a:xfrm>
            <a:off x="1001223" y="3429000"/>
            <a:ext cx="1804988" cy="585788"/>
          </a:xfrm>
        </p:spPr>
        <p:txBody>
          <a:bodyPr>
            <a:noAutofit/>
          </a:bodyPr>
          <a:lstStyle/>
          <a:p>
            <a:pPr algn="ctr"/>
            <a:r>
              <a:rPr lang="en-US" sz="2000" b="1" dirty="0">
                <a:solidFill>
                  <a:schemeClr val="accent1">
                    <a:lumMod val="50000"/>
                  </a:schemeClr>
                </a:solidFill>
              </a:rPr>
              <a:t>Security procedures</a:t>
            </a:r>
          </a:p>
        </p:txBody>
      </p:sp>
      <p:sp>
        <p:nvSpPr>
          <p:cNvPr id="19" name="Text Placeholder 18">
            <a:extLst>
              <a:ext uri="{FF2B5EF4-FFF2-40B4-BE49-F238E27FC236}">
                <a16:creationId xmlns:a16="http://schemas.microsoft.com/office/drawing/2014/main" id="{942BDF81-9086-4F05-BE90-4EE418721B40}"/>
              </a:ext>
            </a:extLst>
          </p:cNvPr>
          <p:cNvSpPr>
            <a:spLocks noGrp="1"/>
          </p:cNvSpPr>
          <p:nvPr>
            <p:ph type="body" sz="quarter" idx="16"/>
          </p:nvPr>
        </p:nvSpPr>
        <p:spPr>
          <a:xfrm>
            <a:off x="1001223" y="4210451"/>
            <a:ext cx="2135936" cy="1818487"/>
          </a:xfrm>
        </p:spPr>
        <p:txBody>
          <a:bodyPr>
            <a:noAutofit/>
          </a:bodyPr>
          <a:lstStyle/>
          <a:p>
            <a:r>
              <a:rPr lang="en-US" sz="1600" dirty="0"/>
              <a:t>Rigorous test security protocols ensure an accurate measure of student performance.</a:t>
            </a:r>
          </a:p>
        </p:txBody>
      </p:sp>
      <p:sp>
        <p:nvSpPr>
          <p:cNvPr id="6" name="Text Placeholder 5">
            <a:extLst>
              <a:ext uri="{FF2B5EF4-FFF2-40B4-BE49-F238E27FC236}">
                <a16:creationId xmlns:a16="http://schemas.microsoft.com/office/drawing/2014/main" id="{AC21C1BC-3036-4740-AE59-FEF64DF32384}"/>
              </a:ext>
            </a:extLst>
          </p:cNvPr>
          <p:cNvSpPr>
            <a:spLocks noGrp="1"/>
          </p:cNvSpPr>
          <p:nvPr>
            <p:ph type="body" sz="quarter" idx="13"/>
          </p:nvPr>
        </p:nvSpPr>
        <p:spPr>
          <a:xfrm>
            <a:off x="3592407" y="3429000"/>
            <a:ext cx="1804988" cy="585788"/>
          </a:xfrm>
        </p:spPr>
        <p:txBody>
          <a:bodyPr>
            <a:normAutofit fontScale="85000" lnSpcReduction="10000"/>
          </a:bodyPr>
          <a:lstStyle/>
          <a:p>
            <a:pPr algn="ctr"/>
            <a:r>
              <a:rPr lang="en-US" sz="2000" b="1" dirty="0">
                <a:solidFill>
                  <a:schemeClr val="accent1">
                    <a:lumMod val="50000"/>
                  </a:schemeClr>
                </a:solidFill>
              </a:rPr>
              <a:t>Test Development</a:t>
            </a:r>
          </a:p>
        </p:txBody>
      </p:sp>
      <p:sp>
        <p:nvSpPr>
          <p:cNvPr id="20" name="Text Placeholder 19">
            <a:extLst>
              <a:ext uri="{FF2B5EF4-FFF2-40B4-BE49-F238E27FC236}">
                <a16:creationId xmlns:a16="http://schemas.microsoft.com/office/drawing/2014/main" id="{DB0D5E9A-2534-48E5-A91A-B4DE6AE86AC9}"/>
              </a:ext>
            </a:extLst>
          </p:cNvPr>
          <p:cNvSpPr>
            <a:spLocks noGrp="1"/>
          </p:cNvSpPr>
          <p:nvPr>
            <p:ph type="body" sz="quarter" idx="17"/>
          </p:nvPr>
        </p:nvSpPr>
        <p:spPr>
          <a:xfrm>
            <a:off x="3716032" y="4210451"/>
            <a:ext cx="1993106" cy="1974922"/>
          </a:xfrm>
        </p:spPr>
        <p:txBody>
          <a:bodyPr>
            <a:normAutofit/>
          </a:bodyPr>
          <a:lstStyle/>
          <a:p>
            <a:r>
              <a:rPr lang="en-US" sz="1600" dirty="0"/>
              <a:t>Development includes several item reviews to ensure equitable access among all student populations.</a:t>
            </a:r>
          </a:p>
        </p:txBody>
      </p:sp>
      <p:sp>
        <p:nvSpPr>
          <p:cNvPr id="8" name="Text Placeholder 7">
            <a:extLst>
              <a:ext uri="{FF2B5EF4-FFF2-40B4-BE49-F238E27FC236}">
                <a16:creationId xmlns:a16="http://schemas.microsoft.com/office/drawing/2014/main" id="{D5821C44-895F-4852-AD53-990810D1684F}"/>
              </a:ext>
            </a:extLst>
          </p:cNvPr>
          <p:cNvSpPr>
            <a:spLocks noGrp="1"/>
          </p:cNvSpPr>
          <p:nvPr>
            <p:ph type="body" sz="quarter" idx="14"/>
          </p:nvPr>
        </p:nvSpPr>
        <p:spPr>
          <a:xfrm>
            <a:off x="6037851" y="3466613"/>
            <a:ext cx="1804988" cy="585788"/>
          </a:xfrm>
        </p:spPr>
        <p:txBody>
          <a:bodyPr>
            <a:normAutofit fontScale="85000" lnSpcReduction="20000"/>
          </a:bodyPr>
          <a:lstStyle/>
          <a:p>
            <a:pPr algn="ctr"/>
            <a:r>
              <a:rPr lang="en-US" sz="2000" b="1" dirty="0">
                <a:solidFill>
                  <a:schemeClr val="accent1">
                    <a:lumMod val="50000"/>
                  </a:schemeClr>
                </a:solidFill>
              </a:rPr>
              <a:t>Data and Reporting</a:t>
            </a:r>
          </a:p>
        </p:txBody>
      </p:sp>
      <p:sp>
        <p:nvSpPr>
          <p:cNvPr id="21" name="Text Placeholder 20">
            <a:extLst>
              <a:ext uri="{FF2B5EF4-FFF2-40B4-BE49-F238E27FC236}">
                <a16:creationId xmlns:a16="http://schemas.microsoft.com/office/drawing/2014/main" id="{544AB7E6-8D90-4A24-8F51-F04DCB2F9420}"/>
              </a:ext>
            </a:extLst>
          </p:cNvPr>
          <p:cNvSpPr>
            <a:spLocks noGrp="1"/>
          </p:cNvSpPr>
          <p:nvPr>
            <p:ph type="body" sz="quarter" idx="18"/>
          </p:nvPr>
        </p:nvSpPr>
        <p:spPr>
          <a:xfrm>
            <a:off x="6023280" y="4252735"/>
            <a:ext cx="2266766" cy="1818487"/>
          </a:xfrm>
        </p:spPr>
        <p:txBody>
          <a:bodyPr>
            <a:normAutofit/>
          </a:bodyPr>
          <a:lstStyle/>
          <a:p>
            <a:r>
              <a:rPr lang="en-US" sz="1600" dirty="0"/>
              <a:t>Informs federal and state accountability systems, including school and district decisions on curriculum.</a:t>
            </a:r>
          </a:p>
        </p:txBody>
      </p:sp>
      <p:sp>
        <p:nvSpPr>
          <p:cNvPr id="14" name="Text Placeholder 13">
            <a:extLst>
              <a:ext uri="{FF2B5EF4-FFF2-40B4-BE49-F238E27FC236}">
                <a16:creationId xmlns:a16="http://schemas.microsoft.com/office/drawing/2014/main" id="{35E5F36F-DDD0-4B7A-9F71-32CD4C740E05}"/>
              </a:ext>
            </a:extLst>
          </p:cNvPr>
          <p:cNvSpPr>
            <a:spLocks noGrp="1"/>
          </p:cNvSpPr>
          <p:nvPr>
            <p:ph type="body" sz="quarter" idx="15"/>
          </p:nvPr>
        </p:nvSpPr>
        <p:spPr/>
        <p:txBody>
          <a:bodyPr>
            <a:normAutofit fontScale="85000" lnSpcReduction="20000"/>
          </a:bodyPr>
          <a:lstStyle/>
          <a:p>
            <a:pPr algn="ctr"/>
            <a:r>
              <a:rPr lang="en-US" sz="2000" b="1" dirty="0">
                <a:solidFill>
                  <a:schemeClr val="accent1">
                    <a:lumMod val="50000"/>
                  </a:schemeClr>
                </a:solidFill>
              </a:rPr>
              <a:t>State/Federal Requirements</a:t>
            </a:r>
          </a:p>
        </p:txBody>
      </p:sp>
      <p:sp>
        <p:nvSpPr>
          <p:cNvPr id="22" name="Text Placeholder 21">
            <a:extLst>
              <a:ext uri="{FF2B5EF4-FFF2-40B4-BE49-F238E27FC236}">
                <a16:creationId xmlns:a16="http://schemas.microsoft.com/office/drawing/2014/main" id="{E184E661-1EB3-41F0-95A1-B2683C5B6468}"/>
              </a:ext>
            </a:extLst>
          </p:cNvPr>
          <p:cNvSpPr>
            <a:spLocks noGrp="1"/>
          </p:cNvSpPr>
          <p:nvPr>
            <p:ph type="body" sz="quarter" idx="19"/>
          </p:nvPr>
        </p:nvSpPr>
        <p:spPr>
          <a:xfrm>
            <a:off x="8483295" y="4216846"/>
            <a:ext cx="2266767" cy="1805695"/>
          </a:xfrm>
        </p:spPr>
        <p:txBody>
          <a:bodyPr>
            <a:normAutofit/>
          </a:bodyPr>
          <a:lstStyle/>
          <a:p>
            <a:r>
              <a:rPr lang="en-US" sz="1600" dirty="0"/>
              <a:t>Participation is required by federal and state law to ensure all students have access to a high-quality education.</a:t>
            </a:r>
          </a:p>
        </p:txBody>
      </p:sp>
      <p:sp>
        <p:nvSpPr>
          <p:cNvPr id="5" name="Slide Number Placeholder 4">
            <a:extLst>
              <a:ext uri="{FF2B5EF4-FFF2-40B4-BE49-F238E27FC236}">
                <a16:creationId xmlns:a16="http://schemas.microsoft.com/office/drawing/2014/main" id="{6988FCB2-5093-6BE1-A997-38B572B29201}"/>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3</a:t>
            </a:fld>
            <a:endParaRPr lang="en-US" sz="1400" dirty="0">
              <a:solidFill>
                <a:schemeClr val="bg1"/>
              </a:solidFill>
            </a:endParaRPr>
          </a:p>
        </p:txBody>
      </p:sp>
    </p:spTree>
    <p:extLst>
      <p:ext uri="{BB962C8B-B14F-4D97-AF65-F5344CB8AC3E}">
        <p14:creationId xmlns:p14="http://schemas.microsoft.com/office/powerpoint/2010/main" val="206198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4117AE-06F8-4EF6-8448-293CAE2DE048}"/>
              </a:ext>
            </a:extLst>
          </p:cNvPr>
          <p:cNvSpPr>
            <a:spLocks noGrp="1"/>
          </p:cNvSpPr>
          <p:nvPr>
            <p:ph type="title"/>
          </p:nvPr>
        </p:nvSpPr>
        <p:spPr>
          <a:xfrm>
            <a:off x="1231441" y="430977"/>
            <a:ext cx="10096959" cy="747579"/>
          </a:xfrm>
        </p:spPr>
        <p:txBody>
          <a:bodyPr/>
          <a:lstStyle/>
          <a:p>
            <a:r>
              <a:rPr lang="en-US" sz="4000" dirty="0">
                <a:solidFill>
                  <a:srgbClr val="1F497D"/>
                </a:solidFill>
              </a:rPr>
              <a:t>NJSLA: Unit Test Times for Mathematics</a:t>
            </a:r>
          </a:p>
        </p:txBody>
      </p:sp>
      <p:graphicFrame>
        <p:nvGraphicFramePr>
          <p:cNvPr id="7" name="Table Placeholder 6">
            <a:extLst>
              <a:ext uri="{FF2B5EF4-FFF2-40B4-BE49-F238E27FC236}">
                <a16:creationId xmlns:a16="http://schemas.microsoft.com/office/drawing/2014/main" id="{09143F6E-0714-43B7-9CE2-19D22AA02332}"/>
              </a:ext>
            </a:extLst>
          </p:cNvPr>
          <p:cNvGraphicFramePr>
            <a:graphicFrameLocks noGrp="1"/>
          </p:cNvGraphicFramePr>
          <p:nvPr>
            <p:ph type="tbl" sz="quarter" idx="12"/>
            <p:extLst>
              <p:ext uri="{D42A27DB-BD31-4B8C-83A1-F6EECF244321}">
                <p14:modId xmlns:p14="http://schemas.microsoft.com/office/powerpoint/2010/main" val="1256558936"/>
              </p:ext>
            </p:extLst>
          </p:nvPr>
        </p:nvGraphicFramePr>
        <p:xfrm>
          <a:off x="790432" y="1431265"/>
          <a:ext cx="10096958" cy="2790360"/>
        </p:xfrm>
        <a:graphic>
          <a:graphicData uri="http://schemas.openxmlformats.org/drawingml/2006/table">
            <a:tbl>
              <a:tblPr firstRow="1" bandRow="1">
                <a:tableStyleId>{69012ECD-51FC-41F1-AA8D-1B2483CD663E}</a:tableStyleId>
              </a:tblPr>
              <a:tblGrid>
                <a:gridCol w="2349142">
                  <a:extLst>
                    <a:ext uri="{9D8B030D-6E8A-4147-A177-3AD203B41FA5}">
                      <a16:colId xmlns:a16="http://schemas.microsoft.com/office/drawing/2014/main" val="376523613"/>
                    </a:ext>
                  </a:extLst>
                </a:gridCol>
                <a:gridCol w="1936954">
                  <a:extLst>
                    <a:ext uri="{9D8B030D-6E8A-4147-A177-3AD203B41FA5}">
                      <a16:colId xmlns:a16="http://schemas.microsoft.com/office/drawing/2014/main" val="1293864427"/>
                    </a:ext>
                  </a:extLst>
                </a:gridCol>
                <a:gridCol w="1936954">
                  <a:extLst>
                    <a:ext uri="{9D8B030D-6E8A-4147-A177-3AD203B41FA5}">
                      <a16:colId xmlns:a16="http://schemas.microsoft.com/office/drawing/2014/main" val="767710372"/>
                    </a:ext>
                  </a:extLst>
                </a:gridCol>
                <a:gridCol w="1936954">
                  <a:extLst>
                    <a:ext uri="{9D8B030D-6E8A-4147-A177-3AD203B41FA5}">
                      <a16:colId xmlns:a16="http://schemas.microsoft.com/office/drawing/2014/main" val="1874078545"/>
                    </a:ext>
                  </a:extLst>
                </a:gridCol>
                <a:gridCol w="1936954">
                  <a:extLst>
                    <a:ext uri="{9D8B030D-6E8A-4147-A177-3AD203B41FA5}">
                      <a16:colId xmlns:a16="http://schemas.microsoft.com/office/drawing/2014/main" val="450288675"/>
                    </a:ext>
                  </a:extLst>
                </a:gridCol>
              </a:tblGrid>
              <a:tr h="756851">
                <a:tc>
                  <a:txBody>
                    <a:bodyPr/>
                    <a:lstStyle/>
                    <a:p>
                      <a:pPr algn="ctr"/>
                      <a:r>
                        <a:rPr lang="en-US" sz="2400" dirty="0">
                          <a:latin typeface="+mj-lt"/>
                        </a:rPr>
                        <a:t>Mathematics</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miter lim="800000"/>
                    </a:lnB>
                    <a:solidFill>
                      <a:srgbClr val="1F4E79"/>
                    </a:solidFill>
                  </a:tcPr>
                </a:tc>
                <a:tc>
                  <a:txBody>
                    <a:bodyPr/>
                    <a:lstStyle/>
                    <a:p>
                      <a:pPr algn="ctr"/>
                      <a:r>
                        <a:rPr lang="en-US" sz="2400" dirty="0">
                          <a:latin typeface="+mj-lt"/>
                        </a:rPr>
                        <a:t>Unit 1</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miter lim="800000"/>
                    </a:lnB>
                    <a:solidFill>
                      <a:srgbClr val="1F4E79"/>
                    </a:solidFill>
                  </a:tcPr>
                </a:tc>
                <a:tc>
                  <a:txBody>
                    <a:bodyPr/>
                    <a:lstStyle/>
                    <a:p>
                      <a:pPr algn="ctr"/>
                      <a:r>
                        <a:rPr lang="en-US" sz="2400" dirty="0">
                          <a:latin typeface="+mj-lt"/>
                        </a:rPr>
                        <a:t>Unit 2</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miter lim="800000"/>
                    </a:lnB>
                    <a:solidFill>
                      <a:srgbClr val="1F4E79"/>
                    </a:solidFill>
                  </a:tcPr>
                </a:tc>
                <a:tc>
                  <a:txBody>
                    <a:bodyPr/>
                    <a:lstStyle/>
                    <a:p>
                      <a:pPr algn="ctr"/>
                      <a:r>
                        <a:rPr lang="en-US" sz="2400" dirty="0">
                          <a:latin typeface="+mj-lt"/>
                        </a:rPr>
                        <a:t>Unit 3</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miter lim="800000"/>
                    </a:lnB>
                    <a:solidFill>
                      <a:srgbClr val="1F4E79"/>
                    </a:solidFill>
                  </a:tcPr>
                </a:tc>
                <a:tc>
                  <a:txBody>
                    <a:bodyPr/>
                    <a:lstStyle/>
                    <a:p>
                      <a:pPr algn="ctr"/>
                      <a:r>
                        <a:rPr lang="en-US" sz="2400" dirty="0">
                          <a:latin typeface="+mj-lt"/>
                        </a:rPr>
                        <a:t>Total Test Time</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miter lim="800000"/>
                    </a:lnB>
                    <a:solidFill>
                      <a:srgbClr val="1F4E79"/>
                    </a:solidFill>
                  </a:tcPr>
                </a:tc>
                <a:extLst>
                  <a:ext uri="{0D108BD9-81ED-4DB2-BD59-A6C34878D82A}">
                    <a16:rowId xmlns:a16="http://schemas.microsoft.com/office/drawing/2014/main" val="938436117"/>
                  </a:ext>
                </a:extLst>
              </a:tr>
              <a:tr h="870120">
                <a:tc>
                  <a:txBody>
                    <a:bodyPr/>
                    <a:lstStyle/>
                    <a:p>
                      <a:pPr algn="ctr"/>
                      <a:r>
                        <a:rPr lang="en-US" sz="2400" dirty="0"/>
                        <a:t>Grades 3–8 </a:t>
                      </a:r>
                    </a:p>
                  </a:txBody>
                  <a:tcPr anchor="ctr">
                    <a:lnL w="12700" cap="flat" cmpd="sng" algn="ctr">
                      <a:solidFill>
                        <a:schemeClr val="tx1"/>
                      </a:solid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t>60 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t>60 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t>60 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t>3 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9215492"/>
                  </a:ext>
                </a:extLst>
              </a:tr>
              <a:tr h="1009134">
                <a:tc>
                  <a:txBody>
                    <a:bodyPr/>
                    <a:lstStyle/>
                    <a:p>
                      <a:pPr algn="ctr"/>
                      <a:r>
                        <a:rPr lang="en-US" sz="2200" dirty="0"/>
                        <a:t>Algebra I, Geometry, </a:t>
                      </a:r>
                    </a:p>
                    <a:p>
                      <a:pPr algn="ctr"/>
                      <a:r>
                        <a:rPr lang="en-US" sz="2200" dirty="0"/>
                        <a:t>Algebra II</a:t>
                      </a:r>
                    </a:p>
                  </a:txBody>
                  <a:tcPr anchor="ctr">
                    <a:lnL w="12700" cap="flat" cmpd="sng" algn="ctr">
                      <a:solidFill>
                        <a:schemeClr val="tx1"/>
                      </a:solid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lnB>
                    <a:lnTlToBr w="12700" cmpd="sng">
                      <a:noFill/>
                      <a:prstDash val="solid"/>
                    </a:lnTlToBr>
                    <a:lnBlToTr w="12700" cmpd="sng">
                      <a:noFill/>
                      <a:prstDash val="solid"/>
                    </a:lnBlToTr>
                  </a:tcPr>
                </a:tc>
                <a:tc>
                  <a:txBody>
                    <a:bodyPr/>
                    <a:lstStyle/>
                    <a:p>
                      <a:pPr algn="ctr"/>
                      <a:r>
                        <a:rPr lang="en-US" sz="2400" dirty="0"/>
                        <a:t>90 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lnB>
                    <a:lnTlToBr w="12700" cmpd="sng">
                      <a:noFill/>
                      <a:prstDash val="solid"/>
                    </a:lnTlToBr>
                    <a:lnBlToTr w="12700" cmpd="sng">
                      <a:noFill/>
                      <a:prstDash val="solid"/>
                    </a:lnBlToTr>
                  </a:tcPr>
                </a:tc>
                <a:tc>
                  <a:txBody>
                    <a:bodyPr/>
                    <a:lstStyle/>
                    <a:p>
                      <a:pPr algn="ctr"/>
                      <a:r>
                        <a:rPr lang="en-US" sz="2400" dirty="0"/>
                        <a:t>90 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lnB>
                    <a:lnTlToBr w="12700" cmpd="sng">
                      <a:noFill/>
                      <a:prstDash val="solid"/>
                    </a:lnTlToBr>
                    <a:lnBlToTr w="12700" cmpd="sng">
                      <a:noFill/>
                      <a:prstDash val="solid"/>
                    </a:lnBlToTr>
                  </a:tcPr>
                </a:tc>
                <a:tc>
                  <a:txBody>
                    <a:bodyPr/>
                    <a:lstStyle/>
                    <a:p>
                      <a:pPr algn="ctr"/>
                      <a:r>
                        <a:rPr lang="en-US" sz="2400" dirty="0"/>
                        <a:t>N/A</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lnB>
                    <a:lnTlToBr w="12700" cmpd="sng">
                      <a:noFill/>
                      <a:prstDash val="solid"/>
                    </a:lnTlToBr>
                    <a:lnBlToTr w="12700" cmpd="sng">
                      <a:noFill/>
                      <a:prstDash val="solid"/>
                    </a:lnBlToTr>
                  </a:tcPr>
                </a:tc>
                <a:tc>
                  <a:txBody>
                    <a:bodyPr/>
                    <a:lstStyle/>
                    <a:p>
                      <a:pPr algn="ctr"/>
                      <a:r>
                        <a:rPr lang="en-US" sz="2400" dirty="0"/>
                        <a:t>3 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752997868"/>
                  </a:ext>
                </a:extLst>
              </a:tr>
            </a:tbl>
          </a:graphicData>
        </a:graphic>
      </p:graphicFrame>
      <p:sp>
        <p:nvSpPr>
          <p:cNvPr id="2" name="Content Placeholder 1">
            <a:extLst>
              <a:ext uri="{FF2B5EF4-FFF2-40B4-BE49-F238E27FC236}">
                <a16:creationId xmlns:a16="http://schemas.microsoft.com/office/drawing/2014/main" id="{3817554B-6E5B-4C16-885F-B9D50C7ADF15}"/>
              </a:ext>
            </a:extLst>
          </p:cNvPr>
          <p:cNvSpPr>
            <a:spLocks noGrp="1"/>
          </p:cNvSpPr>
          <p:nvPr>
            <p:ph sz="quarter" idx="11"/>
          </p:nvPr>
        </p:nvSpPr>
        <p:spPr>
          <a:xfrm>
            <a:off x="790432" y="4341607"/>
            <a:ext cx="10096958" cy="1236237"/>
          </a:xfrm>
        </p:spPr>
        <p:txBody>
          <a:bodyPr vert="horz" lIns="0" tIns="45720" rIns="0" bIns="45720" rtlCol="0" anchor="t">
            <a:noAutofit/>
          </a:bodyPr>
          <a:lstStyle/>
          <a:p>
            <a:r>
              <a:rPr lang="en-US" sz="2400" b="1" dirty="0">
                <a:latin typeface="Palatino Linotype"/>
              </a:rPr>
              <a:t>Note:</a:t>
            </a:r>
            <a:r>
              <a:rPr lang="en-US" sz="2400" dirty="0">
                <a:latin typeface="Palatino Linotype"/>
              </a:rPr>
              <a:t> Unit times do not include the recommended 25 to 30 minutes for logging students on, reading directions reading directions to students from the test administrator script, and logging students off.</a:t>
            </a:r>
          </a:p>
        </p:txBody>
      </p:sp>
      <p:sp>
        <p:nvSpPr>
          <p:cNvPr id="10" name="Slide Number Placeholder 4">
            <a:extLst>
              <a:ext uri="{FF2B5EF4-FFF2-40B4-BE49-F238E27FC236}">
                <a16:creationId xmlns:a16="http://schemas.microsoft.com/office/drawing/2014/main" id="{52131EE1-6320-4243-B571-103FEA247804}"/>
              </a:ext>
            </a:extLst>
          </p:cNvPr>
          <p:cNvSpPr txBox="1">
            <a:spLocks/>
          </p:cNvSpPr>
          <p:nvPr/>
        </p:nvSpPr>
        <p:spPr>
          <a:xfrm>
            <a:off x="8699500" y="6296541"/>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30</a:t>
            </a:fld>
            <a:endParaRPr lang="en-US" sz="1400" dirty="0">
              <a:solidFill>
                <a:schemeClr val="bg1"/>
              </a:solidFill>
            </a:endParaRPr>
          </a:p>
        </p:txBody>
      </p:sp>
    </p:spTree>
    <p:extLst>
      <p:ext uri="{BB962C8B-B14F-4D97-AF65-F5344CB8AC3E}">
        <p14:creationId xmlns:p14="http://schemas.microsoft.com/office/powerpoint/2010/main" val="4261363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62F065-5621-48C4-8387-8BEF42ED1F05}"/>
              </a:ext>
            </a:extLst>
          </p:cNvPr>
          <p:cNvSpPr>
            <a:spLocks noGrp="1"/>
          </p:cNvSpPr>
          <p:nvPr>
            <p:ph type="title"/>
          </p:nvPr>
        </p:nvSpPr>
        <p:spPr/>
        <p:txBody>
          <a:bodyPr/>
          <a:lstStyle/>
          <a:p>
            <a:r>
              <a:rPr lang="en-US" sz="4000" dirty="0">
                <a:solidFill>
                  <a:srgbClr val="1F497D"/>
                </a:solidFill>
              </a:rPr>
              <a:t>NJSLA: Unit Test Times for Science </a:t>
            </a:r>
          </a:p>
        </p:txBody>
      </p:sp>
      <p:graphicFrame>
        <p:nvGraphicFramePr>
          <p:cNvPr id="7" name="Table Placeholder 6">
            <a:extLst>
              <a:ext uri="{FF2B5EF4-FFF2-40B4-BE49-F238E27FC236}">
                <a16:creationId xmlns:a16="http://schemas.microsoft.com/office/drawing/2014/main" id="{D136E545-5805-401B-AE10-5F77B23118B1}"/>
              </a:ext>
            </a:extLst>
          </p:cNvPr>
          <p:cNvGraphicFramePr>
            <a:graphicFrameLocks noGrp="1"/>
          </p:cNvGraphicFramePr>
          <p:nvPr>
            <p:ph type="tbl" sz="quarter" idx="12"/>
            <p:extLst>
              <p:ext uri="{D42A27DB-BD31-4B8C-83A1-F6EECF244321}">
                <p14:modId xmlns:p14="http://schemas.microsoft.com/office/powerpoint/2010/main" val="694497741"/>
              </p:ext>
            </p:extLst>
          </p:nvPr>
        </p:nvGraphicFramePr>
        <p:xfrm>
          <a:off x="790222" y="1307629"/>
          <a:ext cx="9913711" cy="3709090"/>
        </p:xfrm>
        <a:graphic>
          <a:graphicData uri="http://schemas.openxmlformats.org/drawingml/2006/table">
            <a:tbl>
              <a:tblPr firstRow="1" bandRow="1">
                <a:tableStyleId>{69012ECD-51FC-41F1-AA8D-1B2483CD663E}</a:tableStyleId>
              </a:tblPr>
              <a:tblGrid>
                <a:gridCol w="2215625">
                  <a:extLst>
                    <a:ext uri="{9D8B030D-6E8A-4147-A177-3AD203B41FA5}">
                      <a16:colId xmlns:a16="http://schemas.microsoft.com/office/drawing/2014/main" val="3495228941"/>
                    </a:ext>
                  </a:extLst>
                </a:gridCol>
                <a:gridCol w="1409942">
                  <a:extLst>
                    <a:ext uri="{9D8B030D-6E8A-4147-A177-3AD203B41FA5}">
                      <a16:colId xmlns:a16="http://schemas.microsoft.com/office/drawing/2014/main" val="2741246266"/>
                    </a:ext>
                  </a:extLst>
                </a:gridCol>
                <a:gridCol w="1409942">
                  <a:extLst>
                    <a:ext uri="{9D8B030D-6E8A-4147-A177-3AD203B41FA5}">
                      <a16:colId xmlns:a16="http://schemas.microsoft.com/office/drawing/2014/main" val="1382285264"/>
                    </a:ext>
                  </a:extLst>
                </a:gridCol>
                <a:gridCol w="1409942">
                  <a:extLst>
                    <a:ext uri="{9D8B030D-6E8A-4147-A177-3AD203B41FA5}">
                      <a16:colId xmlns:a16="http://schemas.microsoft.com/office/drawing/2014/main" val="825917160"/>
                    </a:ext>
                  </a:extLst>
                </a:gridCol>
                <a:gridCol w="1409942">
                  <a:extLst>
                    <a:ext uri="{9D8B030D-6E8A-4147-A177-3AD203B41FA5}">
                      <a16:colId xmlns:a16="http://schemas.microsoft.com/office/drawing/2014/main" val="2157132904"/>
                    </a:ext>
                  </a:extLst>
                </a:gridCol>
                <a:gridCol w="2058318">
                  <a:extLst>
                    <a:ext uri="{9D8B030D-6E8A-4147-A177-3AD203B41FA5}">
                      <a16:colId xmlns:a16="http://schemas.microsoft.com/office/drawing/2014/main" val="857135570"/>
                    </a:ext>
                  </a:extLst>
                </a:gridCol>
              </a:tblGrid>
              <a:tr h="601095">
                <a:tc>
                  <a:txBody>
                    <a:bodyPr/>
                    <a:lstStyle/>
                    <a:p>
                      <a:pPr algn="ctr"/>
                      <a:r>
                        <a:rPr lang="en-US" sz="2400" dirty="0">
                          <a:latin typeface="+mj-lt"/>
                        </a:rPr>
                        <a:t>Science</a:t>
                      </a:r>
                    </a:p>
                  </a:txBody>
                  <a:tcPr anchor="ctr">
                    <a:lnL w="12700" cap="flat" cmpd="sng" algn="ctr">
                      <a:solidFill>
                        <a:schemeClr val="tx1"/>
                      </a:solidFill>
                      <a:prstDash val="solid"/>
                      <a:miter lim="800000"/>
                    </a:lnL>
                    <a:lnR w="12700">
                      <a:solidFill>
                        <a:schemeClr val="tx1"/>
                      </a:solidFill>
                    </a:lnR>
                    <a:lnT w="12700" cap="flat" cmpd="sng" algn="ctr">
                      <a:solidFill>
                        <a:schemeClr val="tx1"/>
                      </a:solid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US" sz="2400" dirty="0">
                          <a:latin typeface="+mj-lt"/>
                        </a:rPr>
                        <a:t>Unit 1</a:t>
                      </a:r>
                    </a:p>
                  </a:txBody>
                  <a:tcPr anchor="ctr">
                    <a:lnL w="12700">
                      <a:solidFill>
                        <a:schemeClr val="tx1"/>
                      </a:solidFill>
                    </a:lnL>
                    <a:lnR w="12700">
                      <a:solidFill>
                        <a:schemeClr val="tx1"/>
                      </a:solidFill>
                    </a:lnR>
                    <a:lnT w="12700" cap="flat" cmpd="sng" algn="ctr">
                      <a:solidFill>
                        <a:schemeClr val="tx1"/>
                      </a:solid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US" sz="2400" dirty="0">
                          <a:latin typeface="+mj-lt"/>
                        </a:rPr>
                        <a:t>Unit 2</a:t>
                      </a:r>
                    </a:p>
                  </a:txBody>
                  <a:tcPr anchor="ctr">
                    <a:lnL w="12700">
                      <a:solidFill>
                        <a:schemeClr val="tx1"/>
                      </a:solidFill>
                    </a:lnL>
                    <a:lnR w="12700">
                      <a:solidFill>
                        <a:schemeClr val="tx1"/>
                      </a:solidFill>
                    </a:lnR>
                    <a:lnT w="12700" cap="flat" cmpd="sng" algn="ctr">
                      <a:solidFill>
                        <a:schemeClr val="tx1"/>
                      </a:solid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US" sz="2400" dirty="0">
                          <a:latin typeface="+mj-lt"/>
                        </a:rPr>
                        <a:t>Unit 3</a:t>
                      </a:r>
                    </a:p>
                  </a:txBody>
                  <a:tcPr anchor="ctr">
                    <a:lnL w="12700">
                      <a:solidFill>
                        <a:schemeClr val="tx1"/>
                      </a:solidFill>
                    </a:lnL>
                    <a:lnR w="12700">
                      <a:solidFill>
                        <a:schemeClr val="tx1"/>
                      </a:solidFill>
                    </a:lnR>
                    <a:lnT w="12700" cap="flat" cmpd="sng" algn="ctr">
                      <a:solidFill>
                        <a:schemeClr val="tx1"/>
                      </a:solid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US" sz="2400" dirty="0">
                          <a:latin typeface="+mj-lt"/>
                        </a:rPr>
                        <a:t>Unit 4</a:t>
                      </a:r>
                    </a:p>
                  </a:txBody>
                  <a:tcPr anchor="ctr">
                    <a:lnL w="12700">
                      <a:solidFill>
                        <a:schemeClr val="tx1"/>
                      </a:solidFill>
                    </a:lnL>
                    <a:lnR w="12700">
                      <a:solidFill>
                        <a:schemeClr val="tx1"/>
                      </a:solidFill>
                    </a:lnR>
                    <a:lnT w="12700" cap="flat" cmpd="sng" algn="ctr">
                      <a:solidFill>
                        <a:schemeClr val="tx1"/>
                      </a:solid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p>
                      <a:pPr algn="ctr"/>
                      <a:r>
                        <a:rPr lang="en-US" sz="2400" dirty="0">
                          <a:latin typeface="+mj-lt"/>
                        </a:rPr>
                        <a:t>Total Test Time</a:t>
                      </a:r>
                    </a:p>
                  </a:txBody>
                  <a:tcPr anchor="ctr">
                    <a:lnL w="12700">
                      <a:solidFill>
                        <a:schemeClr val="tx1"/>
                      </a:solidFill>
                    </a:lnL>
                    <a:lnR w="12700" cap="flat" cmpd="sng" algn="ctr">
                      <a:solidFill>
                        <a:schemeClr val="tx1"/>
                      </a:solidFill>
                      <a:prstDash val="solid"/>
                      <a:miter lim="800000"/>
                    </a:lnR>
                    <a:lnT w="12700" cap="flat" cmpd="sng" algn="ctr">
                      <a:solidFill>
                        <a:schemeClr val="tx1"/>
                      </a:solid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extLst>
                  <a:ext uri="{0D108BD9-81ED-4DB2-BD59-A6C34878D82A}">
                    <a16:rowId xmlns:a16="http://schemas.microsoft.com/office/drawing/2014/main" val="2923615988"/>
                  </a:ext>
                </a:extLst>
              </a:tr>
              <a:tr h="990380">
                <a:tc>
                  <a:txBody>
                    <a:bodyPr/>
                    <a:lstStyle/>
                    <a:p>
                      <a:pPr algn="ctr"/>
                      <a:r>
                        <a:rPr lang="en-US" sz="2400" dirty="0"/>
                        <a:t>Grade 5</a:t>
                      </a:r>
                    </a:p>
                  </a:txBody>
                  <a:tcPr anchor="ctr">
                    <a:lnL w="12700" cap="flat" cmpd="sng" algn="ctr">
                      <a:solidFill>
                        <a:schemeClr val="tx1"/>
                      </a:solid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rPr>
                        <a:t>45 min.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rPr>
                        <a:t>45 min.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rPr>
                        <a:t>45 min.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rPr>
                        <a:t>45 min.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t>3 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7891121"/>
                  </a:ext>
                </a:extLst>
              </a:tr>
              <a:tr h="836391">
                <a:tc>
                  <a:txBody>
                    <a:bodyPr/>
                    <a:lstStyle/>
                    <a:p>
                      <a:pPr algn="ctr"/>
                      <a:r>
                        <a:rPr lang="en-US" sz="2400" dirty="0"/>
                        <a:t>Grade 8</a:t>
                      </a:r>
                    </a:p>
                  </a:txBody>
                  <a:tcPr anchor="ctr">
                    <a:lnL w="12700" cap="flat" cmpd="sng" algn="ctr">
                      <a:solidFill>
                        <a:schemeClr val="tx1"/>
                      </a:solid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rPr>
                        <a:t>45 min.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rPr>
                        <a:t>45 min.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rPr>
                        <a:t>45 min.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a:ln>
                            <a:noFill/>
                          </a:ln>
                          <a:effectLst/>
                          <a:uLnTx/>
                          <a:uFillTx/>
                        </a:rPr>
                        <a:t>45 min.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t>3 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368354"/>
                  </a:ext>
                </a:extLst>
              </a:tr>
              <a:tr h="1059359">
                <a:tc>
                  <a:txBody>
                    <a:bodyPr/>
                    <a:lstStyle/>
                    <a:p>
                      <a:pPr algn="ctr"/>
                      <a:r>
                        <a:rPr lang="en-US" sz="2400" dirty="0"/>
                        <a:t>Grade 11</a:t>
                      </a:r>
                    </a:p>
                  </a:txBody>
                  <a:tcPr anchor="ctr">
                    <a:lnL w="12700" cap="flat" cmpd="sng" algn="ctr">
                      <a:solidFill>
                        <a:schemeClr val="tx1"/>
                      </a:solidFill>
                      <a:prstDash val="solid"/>
                      <a:miter lim="800000"/>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lnB>
                    <a:lnTlToBr w="12700" cmpd="sng">
                      <a:noFill/>
                      <a:prstDash val="solid"/>
                    </a:lnTlToBr>
                    <a:lnBlToTr w="12700" cmpd="sng">
                      <a:noFill/>
                      <a:prstDash val="solid"/>
                    </a:lnBlToTr>
                  </a:tcPr>
                </a:tc>
                <a:tc>
                  <a:txBody>
                    <a:bodyPr/>
                    <a:lstStyle/>
                    <a:p>
                      <a:pPr algn="ctr"/>
                      <a:r>
                        <a:rPr lang="en-US" sz="2400" dirty="0"/>
                        <a:t>60 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lnB>
                    <a:lnTlToBr w="12700" cmpd="sng">
                      <a:noFill/>
                      <a:prstDash val="solid"/>
                    </a:lnTlToBr>
                    <a:lnBlToTr w="12700" cmpd="sng">
                      <a:noFill/>
                      <a:prstDash val="solid"/>
                    </a:lnBlToTr>
                  </a:tcPr>
                </a:tc>
                <a:tc>
                  <a:txBody>
                    <a:bodyPr/>
                    <a:lstStyle/>
                    <a:p>
                      <a:pPr algn="ctr"/>
                      <a:r>
                        <a:rPr lang="en-US" sz="2400" dirty="0"/>
                        <a:t>60 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lnB>
                    <a:lnTlToBr w="12700" cmpd="sng">
                      <a:noFill/>
                      <a:prstDash val="solid"/>
                    </a:lnTlToBr>
                    <a:lnBlToTr w="12700" cmpd="sng">
                      <a:noFill/>
                      <a:prstDash val="solid"/>
                    </a:lnBlToTr>
                  </a:tcPr>
                </a:tc>
                <a:tc>
                  <a:txBody>
                    <a:bodyPr/>
                    <a:lstStyle/>
                    <a:p>
                      <a:pPr algn="ctr"/>
                      <a:r>
                        <a:rPr lang="en-US" sz="2400" dirty="0"/>
                        <a:t>60 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lnB>
                    <a:lnTlToBr w="12700" cmpd="sng">
                      <a:noFill/>
                      <a:prstDash val="solid"/>
                    </a:lnTlToBr>
                    <a:lnBlToTr w="12700" cmpd="sng">
                      <a:noFill/>
                      <a:prstDash val="solid"/>
                    </a:lnBlToTr>
                  </a:tcPr>
                </a:tc>
                <a:tc>
                  <a:txBody>
                    <a:bodyPr/>
                    <a:lstStyle/>
                    <a:p>
                      <a:pPr algn="ctr"/>
                      <a:r>
                        <a:rPr lang="en-US" sz="2400" dirty="0"/>
                        <a:t>60 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lnB>
                    <a:lnTlToBr w="12700" cmpd="sng">
                      <a:noFill/>
                      <a:prstDash val="solid"/>
                    </a:lnTlToBr>
                    <a:lnBlToTr w="12700" cmpd="sng">
                      <a:noFill/>
                      <a:prstDash val="solid"/>
                    </a:lnBlToTr>
                  </a:tcPr>
                </a:tc>
                <a:tc>
                  <a:txBody>
                    <a:bodyPr/>
                    <a:lstStyle/>
                    <a:p>
                      <a:pPr algn="ctr"/>
                      <a:r>
                        <a:rPr lang="en-US" sz="2400" dirty="0"/>
                        <a:t>4 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64350390"/>
                  </a:ext>
                </a:extLst>
              </a:tr>
            </a:tbl>
          </a:graphicData>
        </a:graphic>
      </p:graphicFrame>
      <p:sp>
        <p:nvSpPr>
          <p:cNvPr id="2" name="Content Placeholder 1">
            <a:extLst>
              <a:ext uri="{FF2B5EF4-FFF2-40B4-BE49-F238E27FC236}">
                <a16:creationId xmlns:a16="http://schemas.microsoft.com/office/drawing/2014/main" id="{EBBECA66-2CF4-4204-B0FB-F0067E358542}"/>
              </a:ext>
            </a:extLst>
          </p:cNvPr>
          <p:cNvSpPr>
            <a:spLocks noGrp="1"/>
          </p:cNvSpPr>
          <p:nvPr>
            <p:ph sz="quarter" idx="11"/>
          </p:nvPr>
        </p:nvSpPr>
        <p:spPr>
          <a:xfrm>
            <a:off x="790222" y="5057135"/>
            <a:ext cx="9913711" cy="986471"/>
          </a:xfrm>
        </p:spPr>
        <p:txBody>
          <a:bodyPr vert="horz" lIns="0" tIns="45720" rIns="0" bIns="45720" rtlCol="0" anchor="t">
            <a:noAutofit/>
          </a:bodyPr>
          <a:lstStyle/>
          <a:p>
            <a:r>
              <a:rPr lang="en-US" sz="2000" b="1" dirty="0">
                <a:latin typeface="Palatino Linotype"/>
              </a:rPr>
              <a:t>Note:</a:t>
            </a:r>
            <a:r>
              <a:rPr lang="en-US" sz="2000" b="1" i="1" dirty="0">
                <a:latin typeface="Palatino Linotype"/>
              </a:rPr>
              <a:t> </a:t>
            </a:r>
            <a:r>
              <a:rPr lang="en-US" sz="2000" dirty="0">
                <a:latin typeface="Palatino Linotype"/>
              </a:rPr>
              <a:t>Unit times do not include the recommended 25 to 30 minutes for logging students on, reading directions to students from the test administrator script, and logging students off.</a:t>
            </a:r>
          </a:p>
        </p:txBody>
      </p:sp>
      <p:sp>
        <p:nvSpPr>
          <p:cNvPr id="9" name="Slide Number Placeholder 4">
            <a:extLst>
              <a:ext uri="{FF2B5EF4-FFF2-40B4-BE49-F238E27FC236}">
                <a16:creationId xmlns:a16="http://schemas.microsoft.com/office/drawing/2014/main" id="{F2F8E3FC-B2F0-47AF-AAE6-A96C48417168}"/>
              </a:ext>
            </a:extLst>
          </p:cNvPr>
          <p:cNvSpPr txBox="1">
            <a:spLocks/>
          </p:cNvSpPr>
          <p:nvPr/>
        </p:nvSpPr>
        <p:spPr>
          <a:xfrm>
            <a:off x="8699500" y="6296541"/>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31</a:t>
            </a:fld>
            <a:endParaRPr lang="en-US" sz="1400" dirty="0">
              <a:solidFill>
                <a:schemeClr val="bg1"/>
              </a:solidFill>
            </a:endParaRPr>
          </a:p>
        </p:txBody>
      </p:sp>
    </p:spTree>
    <p:extLst>
      <p:ext uri="{BB962C8B-B14F-4D97-AF65-F5344CB8AC3E}">
        <p14:creationId xmlns:p14="http://schemas.microsoft.com/office/powerpoint/2010/main" val="1281736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C024673-3595-4E21-B9C1-F158EB6D6D03}"/>
              </a:ext>
            </a:extLst>
          </p:cNvPr>
          <p:cNvSpPr txBox="1">
            <a:spLocks noGrp="1"/>
          </p:cNvSpPr>
          <p:nvPr>
            <p:ph type="title"/>
          </p:nvPr>
        </p:nvSpPr>
        <p:spPr/>
        <p:txBody>
          <a:bodyPr>
            <a:noAutofit/>
          </a:bodyPr>
          <a:lstStyle/>
          <a:p>
            <a:r>
              <a:rPr lang="en-US" sz="4000" dirty="0">
                <a:solidFill>
                  <a:srgbClr val="1F497D"/>
                </a:solidFill>
              </a:rPr>
              <a:t>Scheduling Test Units: Requirements</a:t>
            </a:r>
          </a:p>
        </p:txBody>
      </p:sp>
      <p:sp>
        <p:nvSpPr>
          <p:cNvPr id="5" name="Content Placeholder 4">
            <a:extLst>
              <a:ext uri="{FF2B5EF4-FFF2-40B4-BE49-F238E27FC236}">
                <a16:creationId xmlns:a16="http://schemas.microsoft.com/office/drawing/2014/main" id="{1999B964-2D85-4A89-A1D3-8E1606AA75E9}"/>
              </a:ext>
            </a:extLst>
          </p:cNvPr>
          <p:cNvSpPr>
            <a:spLocks noGrp="1"/>
          </p:cNvSpPr>
          <p:nvPr>
            <p:ph type="body" sz="quarter" idx="11"/>
          </p:nvPr>
        </p:nvSpPr>
        <p:spPr>
          <a:xfrm>
            <a:off x="171451" y="1126475"/>
            <a:ext cx="11688040" cy="4899675"/>
          </a:xfrm>
        </p:spPr>
        <p:txBody>
          <a:bodyPr>
            <a:normAutofit/>
          </a:bodyPr>
          <a:lstStyle/>
          <a:p>
            <a:pPr>
              <a:spcBef>
                <a:spcPts val="1200"/>
              </a:spcBef>
              <a:buFont typeface="Arial" panose="05000000000000000000" pitchFamily="2" charset="2"/>
              <a:buChar char="•"/>
            </a:pPr>
            <a:r>
              <a:rPr lang="en-US" sz="2000" b="1" dirty="0">
                <a:latin typeface="Palatino Linotype"/>
              </a:rPr>
              <a:t>Two units max can be administered </a:t>
            </a:r>
            <a:r>
              <a:rPr lang="en-US" sz="2000" dirty="0">
                <a:latin typeface="Palatino Linotype"/>
              </a:rPr>
              <a:t>per day per student.</a:t>
            </a:r>
            <a:endParaRPr lang="en-US" sz="2000" dirty="0">
              <a:latin typeface="Palatino Linotype"/>
              <a:cs typeface="Calibri"/>
            </a:endParaRPr>
          </a:p>
          <a:p>
            <a:pPr>
              <a:spcBef>
                <a:spcPts val="1200"/>
              </a:spcBef>
              <a:buFont typeface="Arial" panose="05000000000000000000" pitchFamily="2" charset="2"/>
              <a:buChar char="•"/>
            </a:pPr>
            <a:r>
              <a:rPr lang="en-US" sz="2000" dirty="0">
                <a:latin typeface="Palatino Linotype"/>
              </a:rPr>
              <a:t>Units within a content area must be administered </a:t>
            </a:r>
            <a:r>
              <a:rPr lang="en-US" sz="2000" b="1" dirty="0">
                <a:latin typeface="Palatino Linotype"/>
              </a:rPr>
              <a:t>in sequence </a:t>
            </a:r>
            <a:r>
              <a:rPr lang="en-US" sz="2000" dirty="0">
                <a:latin typeface="Palatino Linotype"/>
              </a:rPr>
              <a:t>for regular testing (i.e., Science Unit 1, followed by Unit 2, followed by Unit 3, followed by Unit 4).</a:t>
            </a:r>
            <a:endParaRPr lang="en-US" sz="2000" dirty="0">
              <a:latin typeface="Palatino Linotype"/>
              <a:cs typeface="Calibri"/>
            </a:endParaRPr>
          </a:p>
          <a:p>
            <a:pPr>
              <a:spcBef>
                <a:spcPts val="1200"/>
              </a:spcBef>
              <a:buFont typeface="Arial" panose="05000000000000000000" pitchFamily="2" charset="2"/>
              <a:buChar char="•"/>
            </a:pPr>
            <a:r>
              <a:rPr lang="en-US" sz="2000" dirty="0">
                <a:latin typeface="Palatino Linotype"/>
              </a:rPr>
              <a:t>Students with an extended time accommodation, as specified by their Individualized Education Program (IEP), 504 Plan, or accommodations selected for multilingual learners, must begin testing in the morning and complete a given unit by the end of that school day.</a:t>
            </a:r>
          </a:p>
          <a:p>
            <a:pPr>
              <a:spcBef>
                <a:spcPts val="1200"/>
              </a:spcBef>
              <a:buFont typeface="Arial" panose="05000000000000000000" pitchFamily="2" charset="2"/>
              <a:buChar char="•"/>
            </a:pPr>
            <a:r>
              <a:rPr lang="en-US" sz="2000" dirty="0">
                <a:latin typeface="Palatino Linotype"/>
                <a:cs typeface="Calibri"/>
              </a:rPr>
              <a:t>To ensure the validity and reliability of student results, districts are expected make every effort to administer assessments for the same content to all students simultaneously.</a:t>
            </a:r>
          </a:p>
          <a:p>
            <a:pPr marL="0" indent="0">
              <a:spcBef>
                <a:spcPts val="1200"/>
              </a:spcBef>
              <a:buNone/>
            </a:pPr>
            <a:r>
              <a:rPr lang="en-US" sz="2000" b="1" dirty="0"/>
              <a:t>Note: </a:t>
            </a:r>
            <a:r>
              <a:rPr lang="en-US" sz="2000" dirty="0"/>
              <a:t>Scheduling requirements and flexibilities pertain to both the NJSLA and NJGPA programs.</a:t>
            </a:r>
          </a:p>
        </p:txBody>
      </p:sp>
      <p:sp>
        <p:nvSpPr>
          <p:cNvPr id="11" name="Slide Number Placeholder 4">
            <a:extLst>
              <a:ext uri="{FF2B5EF4-FFF2-40B4-BE49-F238E27FC236}">
                <a16:creationId xmlns:a16="http://schemas.microsoft.com/office/drawing/2014/main" id="{083FB57F-F86B-4717-B420-829F3705B72E}"/>
              </a:ext>
            </a:extLst>
          </p:cNvPr>
          <p:cNvSpPr txBox="1">
            <a:spLocks/>
          </p:cNvSpPr>
          <p:nvPr/>
        </p:nvSpPr>
        <p:spPr>
          <a:xfrm>
            <a:off x="8610600" y="6296541"/>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32</a:t>
            </a:fld>
            <a:endParaRPr lang="en-US" sz="1400" dirty="0">
              <a:solidFill>
                <a:schemeClr val="bg1"/>
              </a:solidFill>
            </a:endParaRPr>
          </a:p>
        </p:txBody>
      </p:sp>
    </p:spTree>
    <p:extLst>
      <p:ext uri="{BB962C8B-B14F-4D97-AF65-F5344CB8AC3E}">
        <p14:creationId xmlns:p14="http://schemas.microsoft.com/office/powerpoint/2010/main" val="4020943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C024673-3595-4E21-B9C1-F158EB6D6D03}"/>
              </a:ext>
            </a:extLst>
          </p:cNvPr>
          <p:cNvSpPr txBox="1">
            <a:spLocks noGrp="1"/>
          </p:cNvSpPr>
          <p:nvPr>
            <p:ph type="title"/>
          </p:nvPr>
        </p:nvSpPr>
        <p:spPr/>
        <p:txBody>
          <a:bodyPr>
            <a:noAutofit/>
          </a:bodyPr>
          <a:lstStyle/>
          <a:p>
            <a:r>
              <a:rPr lang="en-US" sz="4000" dirty="0">
                <a:solidFill>
                  <a:srgbClr val="1F497D"/>
                </a:solidFill>
              </a:rPr>
              <a:t>Scheduling Test Units: Flexibilities</a:t>
            </a:r>
          </a:p>
        </p:txBody>
      </p:sp>
      <p:sp>
        <p:nvSpPr>
          <p:cNvPr id="2" name="Text Placeholder 1">
            <a:extLst>
              <a:ext uri="{FF2B5EF4-FFF2-40B4-BE49-F238E27FC236}">
                <a16:creationId xmlns:a16="http://schemas.microsoft.com/office/drawing/2014/main" id="{27281591-911A-4DBF-B4EE-976E2B5E5380}"/>
              </a:ext>
            </a:extLst>
          </p:cNvPr>
          <p:cNvSpPr>
            <a:spLocks noGrp="1"/>
          </p:cNvSpPr>
          <p:nvPr>
            <p:ph type="body" sz="quarter" idx="11"/>
          </p:nvPr>
        </p:nvSpPr>
        <p:spPr/>
        <p:txBody>
          <a:bodyPr rIns="274320">
            <a:normAutofit/>
          </a:bodyPr>
          <a:lstStyle/>
          <a:p>
            <a:pPr>
              <a:spcBef>
                <a:spcPts val="0"/>
              </a:spcBef>
              <a:spcAft>
                <a:spcPts val="1200"/>
              </a:spcAft>
              <a:buFont typeface="Arial" panose="05000000000000000000" pitchFamily="2" charset="2"/>
              <a:buChar char="•"/>
            </a:pPr>
            <a:r>
              <a:rPr lang="en-US" sz="2200" dirty="0"/>
              <a:t>Testing may be scheduled for any school day during the testing window.</a:t>
            </a:r>
          </a:p>
          <a:p>
            <a:pPr>
              <a:spcBef>
                <a:spcPts val="0"/>
              </a:spcBef>
              <a:spcAft>
                <a:spcPts val="1200"/>
              </a:spcAft>
              <a:buFont typeface="Arial" panose="05000000000000000000" pitchFamily="2" charset="2"/>
              <a:buChar char="•"/>
            </a:pPr>
            <a:r>
              <a:rPr lang="en-US" sz="2200" dirty="0"/>
              <a:t>Absent students can resume testing with their assigned group and be assigned to make-up sessions for units missed.</a:t>
            </a:r>
            <a:endParaRPr lang="en-US" sz="2200" dirty="0">
              <a:cs typeface="Calibri" panose="020F0502020204030204"/>
            </a:endParaRPr>
          </a:p>
          <a:p>
            <a:pPr>
              <a:spcBef>
                <a:spcPts val="0"/>
              </a:spcBef>
              <a:spcAft>
                <a:spcPts val="1200"/>
              </a:spcAft>
              <a:buFont typeface="Arial" panose="05000000000000000000" pitchFamily="2" charset="2"/>
              <a:buChar char="•"/>
            </a:pPr>
            <a:r>
              <a:rPr lang="en-US" sz="2200" dirty="0"/>
              <a:t>No special order is required for administration by grade or content area</a:t>
            </a:r>
            <a:r>
              <a:rPr lang="en-US" sz="2200" i="1" dirty="0"/>
              <a:t> (</a:t>
            </a:r>
            <a:r>
              <a:rPr lang="en-US" sz="2200" dirty="0"/>
              <a:t>mathematics followed by ELA or ELA followed by science, etc.</a:t>
            </a:r>
            <a:r>
              <a:rPr lang="en-US" sz="2200" i="1" dirty="0"/>
              <a:t>).</a:t>
            </a:r>
            <a:endParaRPr lang="en-US" sz="2200" i="1" dirty="0">
              <a:cs typeface="Calibri" panose="020F0502020204030204"/>
            </a:endParaRPr>
          </a:p>
          <a:p>
            <a:pPr>
              <a:spcBef>
                <a:spcPts val="0"/>
              </a:spcBef>
              <a:spcAft>
                <a:spcPts val="1200"/>
              </a:spcAft>
              <a:buFont typeface="Arial" panose="05000000000000000000" pitchFamily="2" charset="2"/>
              <a:buChar char="•"/>
            </a:pPr>
            <a:r>
              <a:rPr lang="en-US" sz="2200" dirty="0"/>
              <a:t>Back-to-back units are permitted; students must have a supervised break between units.</a:t>
            </a:r>
            <a:endParaRPr lang="en-US" sz="2200" dirty="0">
              <a:cs typeface="Calibri"/>
            </a:endParaRPr>
          </a:p>
          <a:p>
            <a:pPr>
              <a:spcBef>
                <a:spcPts val="0"/>
              </a:spcBef>
              <a:spcAft>
                <a:spcPts val="1200"/>
              </a:spcAft>
              <a:buFont typeface="Arial" panose="05000000000000000000" pitchFamily="2" charset="2"/>
              <a:buChar char="•"/>
            </a:pPr>
            <a:r>
              <a:rPr lang="en-US" sz="2200" dirty="0"/>
              <a:t>Multiple groups of students can be scheduled in a single day </a:t>
            </a:r>
            <a:r>
              <a:rPr lang="en-US" sz="2200" i="1" dirty="0"/>
              <a:t>(</a:t>
            </a:r>
            <a:r>
              <a:rPr lang="en-US" sz="2200" dirty="0"/>
              <a:t>AM Group 1 takes two units; PM Group 2 takes two units, etc.</a:t>
            </a:r>
            <a:r>
              <a:rPr lang="en-US" sz="2200" i="1" dirty="0"/>
              <a:t>).</a:t>
            </a:r>
            <a:endParaRPr lang="en-US" sz="2200" i="1" dirty="0">
              <a:cs typeface="Calibri" panose="020F0502020204030204"/>
            </a:endParaRPr>
          </a:p>
          <a:p>
            <a:pPr>
              <a:spcBef>
                <a:spcPts val="0"/>
              </a:spcBef>
              <a:spcAft>
                <a:spcPts val="1200"/>
              </a:spcAft>
              <a:buFont typeface="Arial" panose="05000000000000000000" pitchFamily="2" charset="2"/>
              <a:buChar char="•"/>
            </a:pPr>
            <a:r>
              <a:rPr lang="en-US" sz="2200" dirty="0"/>
              <a:t>If necessary, grades may be combined for the same content area if unit test times and read aloud test directions are the same.</a:t>
            </a:r>
            <a:endParaRPr lang="en-US" sz="2200" dirty="0">
              <a:cs typeface="Calibri" panose="020F0502020204030204"/>
            </a:endParaRPr>
          </a:p>
        </p:txBody>
      </p:sp>
      <p:sp>
        <p:nvSpPr>
          <p:cNvPr id="13" name="Slide Number Placeholder 4">
            <a:extLst>
              <a:ext uri="{FF2B5EF4-FFF2-40B4-BE49-F238E27FC236}">
                <a16:creationId xmlns:a16="http://schemas.microsoft.com/office/drawing/2014/main" id="{A50832B1-8AB3-43AB-9DAE-3D22691448A9}"/>
              </a:ext>
            </a:extLst>
          </p:cNvPr>
          <p:cNvSpPr txBox="1">
            <a:spLocks/>
          </p:cNvSpPr>
          <p:nvPr/>
        </p:nvSpPr>
        <p:spPr>
          <a:xfrm>
            <a:off x="8610600" y="635635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33</a:t>
            </a:fld>
            <a:endParaRPr lang="en-US" sz="1400" dirty="0">
              <a:solidFill>
                <a:schemeClr val="bg1"/>
              </a:solidFill>
            </a:endParaRPr>
          </a:p>
        </p:txBody>
      </p:sp>
    </p:spTree>
    <p:extLst>
      <p:ext uri="{BB962C8B-B14F-4D97-AF65-F5344CB8AC3E}">
        <p14:creationId xmlns:p14="http://schemas.microsoft.com/office/powerpoint/2010/main" val="3200466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028895-7764-4C30-993D-F16C24E0C7DB}"/>
              </a:ext>
            </a:extLst>
          </p:cNvPr>
          <p:cNvSpPr>
            <a:spLocks noGrp="1"/>
          </p:cNvSpPr>
          <p:nvPr>
            <p:ph type="title"/>
          </p:nvPr>
        </p:nvSpPr>
        <p:spPr/>
        <p:txBody>
          <a:bodyPr/>
          <a:lstStyle/>
          <a:p>
            <a:r>
              <a:rPr lang="en-US" sz="3600" dirty="0">
                <a:solidFill>
                  <a:srgbClr val="1F497D"/>
                </a:solidFill>
              </a:rPr>
              <a:t>Emergency Closing and Scheduling Problems</a:t>
            </a:r>
            <a:endParaRPr lang="en-US" sz="3600" dirty="0"/>
          </a:p>
        </p:txBody>
      </p:sp>
      <p:sp>
        <p:nvSpPr>
          <p:cNvPr id="12" name="Content Placeholder 6">
            <a:extLst>
              <a:ext uri="{FF2B5EF4-FFF2-40B4-BE49-F238E27FC236}">
                <a16:creationId xmlns:a16="http://schemas.microsoft.com/office/drawing/2014/main" id="{E854A231-BAA6-4C5A-A390-F7CAA7CECA05}"/>
              </a:ext>
            </a:extLst>
          </p:cNvPr>
          <p:cNvSpPr>
            <a:spLocks noGrp="1"/>
          </p:cNvSpPr>
          <p:nvPr>
            <p:ph type="body" sz="quarter" idx="11"/>
          </p:nvPr>
        </p:nvSpPr>
        <p:spPr/>
        <p:txBody>
          <a:bodyPr vert="horz" lIns="91440" tIns="45720" rIns="91440" bIns="45720" rtlCol="0" anchor="t">
            <a:noAutofit/>
          </a:bodyPr>
          <a:lstStyle/>
          <a:p>
            <a:pPr marL="0" indent="0">
              <a:lnSpc>
                <a:spcPct val="100000"/>
              </a:lnSpc>
              <a:spcBef>
                <a:spcPts val="600"/>
              </a:spcBef>
              <a:spcAft>
                <a:spcPts val="1200"/>
              </a:spcAft>
              <a:buNone/>
            </a:pPr>
            <a:r>
              <a:rPr lang="en-US" sz="2200" b="1" dirty="0">
                <a:latin typeface="Palatino Linotype"/>
              </a:rPr>
              <a:t>Delayed Opening or Anticipated Early Release:</a:t>
            </a:r>
          </a:p>
          <a:p>
            <a:pPr lvl="1">
              <a:lnSpc>
                <a:spcPct val="100000"/>
              </a:lnSpc>
              <a:spcBef>
                <a:spcPts val="600"/>
              </a:spcBef>
              <a:spcAft>
                <a:spcPts val="1200"/>
              </a:spcAft>
              <a:buFont typeface="Arial" panose="05000000000000000000" pitchFamily="2" charset="2"/>
              <a:buChar char="•"/>
            </a:pPr>
            <a:r>
              <a:rPr lang="en-US" sz="2000" dirty="0">
                <a:latin typeface="Palatino Linotype"/>
              </a:rPr>
              <a:t>Proceed with testing only if there is adequate time to complete the unit(s).</a:t>
            </a:r>
            <a:endParaRPr lang="en-US" sz="2000" dirty="0"/>
          </a:p>
          <a:p>
            <a:pPr marL="0" indent="0">
              <a:lnSpc>
                <a:spcPct val="100000"/>
              </a:lnSpc>
              <a:spcBef>
                <a:spcPts val="600"/>
              </a:spcBef>
              <a:spcAft>
                <a:spcPts val="1200"/>
              </a:spcAft>
              <a:buNone/>
            </a:pPr>
            <a:r>
              <a:rPr lang="en-US" sz="2200" b="1" dirty="0">
                <a:latin typeface="Palatino Linotype"/>
              </a:rPr>
              <a:t>If testing is cancelled for the day:</a:t>
            </a:r>
          </a:p>
          <a:p>
            <a:pPr lvl="1">
              <a:lnSpc>
                <a:spcPct val="100000"/>
              </a:lnSpc>
              <a:spcBef>
                <a:spcPts val="600"/>
              </a:spcBef>
              <a:spcAft>
                <a:spcPts val="1200"/>
              </a:spcAft>
              <a:buFont typeface="Arial" panose="05000000000000000000" pitchFamily="2" charset="2"/>
              <a:buChar char="•"/>
            </a:pPr>
            <a:r>
              <a:rPr lang="en-US" sz="2000" dirty="0">
                <a:latin typeface="Palatino Linotype"/>
              </a:rPr>
              <a:t>Reschedule the cancelled unit by either pushing the entire schedule forward or rescheduling the cancelled units for make-up testing.</a:t>
            </a:r>
            <a:endParaRPr lang="en-US" sz="2000" dirty="0"/>
          </a:p>
          <a:p>
            <a:pPr lvl="1">
              <a:lnSpc>
                <a:spcPct val="100000"/>
              </a:lnSpc>
              <a:spcBef>
                <a:spcPts val="600"/>
              </a:spcBef>
              <a:spcAft>
                <a:spcPts val="1200"/>
              </a:spcAft>
              <a:buFont typeface="Arial" panose="05000000000000000000" pitchFamily="2" charset="2"/>
              <a:buChar char="•"/>
            </a:pPr>
            <a:r>
              <a:rPr lang="en-US" sz="2000" dirty="0">
                <a:latin typeface="Palatino Linotype"/>
              </a:rPr>
              <a:t>Complete an Irregularity Report (IR) form.</a:t>
            </a:r>
            <a:endParaRPr lang="en-US" sz="2000" dirty="0"/>
          </a:p>
          <a:p>
            <a:pPr lvl="1">
              <a:lnSpc>
                <a:spcPct val="100000"/>
              </a:lnSpc>
              <a:spcBef>
                <a:spcPts val="600"/>
              </a:spcBef>
              <a:spcAft>
                <a:spcPts val="1200"/>
              </a:spcAft>
              <a:buFont typeface="Arial" panose="05000000000000000000" pitchFamily="2" charset="2"/>
              <a:buChar char="•"/>
            </a:pPr>
            <a:r>
              <a:rPr lang="en-US" sz="2000" dirty="0">
                <a:latin typeface="Palatino Linotype"/>
              </a:rPr>
              <a:t>Upload the IR to PAN.</a:t>
            </a:r>
            <a:endParaRPr lang="en-US" sz="2000" dirty="0"/>
          </a:p>
          <a:p>
            <a:pPr lvl="1">
              <a:lnSpc>
                <a:spcPct val="100000"/>
              </a:lnSpc>
              <a:spcBef>
                <a:spcPts val="600"/>
              </a:spcBef>
              <a:spcAft>
                <a:spcPts val="1200"/>
              </a:spcAft>
              <a:buFont typeface="Arial" panose="05000000000000000000" pitchFamily="2" charset="2"/>
              <a:buChar char="•"/>
            </a:pPr>
            <a:r>
              <a:rPr lang="en-US" sz="2000" dirty="0">
                <a:latin typeface="Palatino Linotype"/>
              </a:rPr>
              <a:t>Email the upload confirmation number to the NJDOE appropriate state assessment coordinator </a:t>
            </a:r>
            <a:r>
              <a:rPr lang="en-US" sz="2000" i="1" dirty="0">
                <a:latin typeface="Palatino Linotype"/>
              </a:rPr>
              <a:t>(see Contacts slide).</a:t>
            </a:r>
            <a:endParaRPr lang="en-US" sz="2000" dirty="0"/>
          </a:p>
        </p:txBody>
      </p:sp>
      <p:sp>
        <p:nvSpPr>
          <p:cNvPr id="14" name="Slide Number Placeholder 4">
            <a:extLst>
              <a:ext uri="{FF2B5EF4-FFF2-40B4-BE49-F238E27FC236}">
                <a16:creationId xmlns:a16="http://schemas.microsoft.com/office/drawing/2014/main" id="{BE463F8E-0BE5-4544-BB8C-1A4D03EB5AFC}"/>
              </a:ext>
            </a:extLst>
          </p:cNvPr>
          <p:cNvSpPr txBox="1">
            <a:spLocks/>
          </p:cNvSpPr>
          <p:nvPr/>
        </p:nvSpPr>
        <p:spPr>
          <a:xfrm>
            <a:off x="8610600" y="635635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34</a:t>
            </a:fld>
            <a:endParaRPr lang="en-US" sz="1400" dirty="0">
              <a:solidFill>
                <a:schemeClr val="bg1"/>
              </a:solidFill>
            </a:endParaRPr>
          </a:p>
        </p:txBody>
      </p:sp>
    </p:spTree>
    <p:extLst>
      <p:ext uri="{BB962C8B-B14F-4D97-AF65-F5344CB8AC3E}">
        <p14:creationId xmlns:p14="http://schemas.microsoft.com/office/powerpoint/2010/main" val="496635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42D11-CCBC-4D41-9912-E1BA2F530DCD}"/>
              </a:ext>
            </a:extLst>
          </p:cNvPr>
          <p:cNvSpPr>
            <a:spLocks noGrp="1"/>
          </p:cNvSpPr>
          <p:nvPr>
            <p:ph type="title"/>
          </p:nvPr>
        </p:nvSpPr>
        <p:spPr>
          <a:xfrm>
            <a:off x="1256841" y="208051"/>
            <a:ext cx="10096959" cy="747579"/>
          </a:xfrm>
        </p:spPr>
        <p:txBody>
          <a:bodyPr/>
          <a:lstStyle/>
          <a:p>
            <a:r>
              <a:rPr lang="en-US" sz="3200" dirty="0">
                <a:solidFill>
                  <a:srgbClr val="1F497D"/>
                </a:solidFill>
              </a:rPr>
              <a:t>Incomplete, Interrupted, Early Release or </a:t>
            </a:r>
            <a:br>
              <a:rPr lang="en-US" sz="3200" dirty="0">
                <a:solidFill>
                  <a:srgbClr val="1F497D"/>
                </a:solidFill>
              </a:rPr>
            </a:br>
            <a:r>
              <a:rPr lang="en-US" sz="3200" dirty="0">
                <a:solidFill>
                  <a:srgbClr val="1F497D"/>
                </a:solidFill>
              </a:rPr>
              <a:t>Power Outage Problems</a:t>
            </a:r>
            <a:endParaRPr lang="en-US" sz="3200" dirty="0"/>
          </a:p>
        </p:txBody>
      </p:sp>
      <p:sp>
        <p:nvSpPr>
          <p:cNvPr id="7" name="Content Placeholder 6">
            <a:extLst>
              <a:ext uri="{FF2B5EF4-FFF2-40B4-BE49-F238E27FC236}">
                <a16:creationId xmlns:a16="http://schemas.microsoft.com/office/drawing/2014/main" id="{206C731C-8DE5-454A-AAB2-D167791E3CA8}"/>
              </a:ext>
            </a:extLst>
          </p:cNvPr>
          <p:cNvSpPr>
            <a:spLocks noGrp="1"/>
          </p:cNvSpPr>
          <p:nvPr>
            <p:ph sz="half" idx="1"/>
          </p:nvPr>
        </p:nvSpPr>
        <p:spPr>
          <a:xfrm>
            <a:off x="187287" y="1007303"/>
            <a:ext cx="10838094" cy="747579"/>
          </a:xfrm>
        </p:spPr>
        <p:txBody>
          <a:bodyPr/>
          <a:lstStyle/>
          <a:p>
            <a:pPr marL="0" indent="0">
              <a:buNone/>
            </a:pPr>
            <a:r>
              <a:rPr lang="en-US" sz="2400" b="1" dirty="0">
                <a:latin typeface="Palatino Linotype"/>
              </a:rPr>
              <a:t>If students are unable to complete a started unit, the following steps must be taken:</a:t>
            </a:r>
          </a:p>
        </p:txBody>
      </p:sp>
      <p:sp>
        <p:nvSpPr>
          <p:cNvPr id="8" name="Content Placeholder 7">
            <a:extLst>
              <a:ext uri="{FF2B5EF4-FFF2-40B4-BE49-F238E27FC236}">
                <a16:creationId xmlns:a16="http://schemas.microsoft.com/office/drawing/2014/main" id="{13B8E262-E8A5-4D09-AB3B-603E8DAE042C}"/>
              </a:ext>
            </a:extLst>
          </p:cNvPr>
          <p:cNvSpPr>
            <a:spLocks noGrp="1"/>
          </p:cNvSpPr>
          <p:nvPr>
            <p:ph sz="half" idx="13"/>
          </p:nvPr>
        </p:nvSpPr>
        <p:spPr>
          <a:xfrm>
            <a:off x="187287" y="1906810"/>
            <a:ext cx="5239356" cy="4065445"/>
          </a:xfrm>
        </p:spPr>
        <p:txBody>
          <a:bodyPr rIns="91440"/>
          <a:lstStyle/>
          <a:p>
            <a:pPr marL="0" indent="0">
              <a:lnSpc>
                <a:spcPct val="100000"/>
              </a:lnSpc>
              <a:spcBef>
                <a:spcPts val="600"/>
              </a:spcBef>
              <a:spcAft>
                <a:spcPts val="1200"/>
              </a:spcAft>
              <a:buNone/>
            </a:pPr>
            <a:r>
              <a:rPr lang="en-US" sz="1800" b="1" dirty="0">
                <a:cs typeface="Calibri" panose="020F0502020204030204" pitchFamily="34" charset="0"/>
              </a:rPr>
              <a:t>The Test Administrator (TA) must:</a:t>
            </a:r>
          </a:p>
          <a:p>
            <a:pPr>
              <a:lnSpc>
                <a:spcPct val="100000"/>
              </a:lnSpc>
              <a:spcBef>
                <a:spcPts val="600"/>
              </a:spcBef>
              <a:spcAft>
                <a:spcPts val="1200"/>
              </a:spcAft>
            </a:pPr>
            <a:r>
              <a:rPr lang="en-US" sz="1800" dirty="0">
                <a:cs typeface="Calibri" panose="020F0502020204030204" pitchFamily="34" charset="0"/>
              </a:rPr>
              <a:t>Document the time remaining on the clock at the time of interruption.</a:t>
            </a:r>
          </a:p>
          <a:p>
            <a:pPr>
              <a:lnSpc>
                <a:spcPct val="100000"/>
              </a:lnSpc>
              <a:spcBef>
                <a:spcPts val="600"/>
              </a:spcBef>
              <a:spcAft>
                <a:spcPts val="1200"/>
              </a:spcAft>
            </a:pPr>
            <a:r>
              <a:rPr lang="en-US" sz="1800" dirty="0">
                <a:cs typeface="Calibri" panose="020F0502020204030204" pitchFamily="34" charset="0"/>
              </a:rPr>
              <a:t>Guide students to log out of TestNav on the testing devices.</a:t>
            </a:r>
          </a:p>
          <a:p>
            <a:pPr>
              <a:lnSpc>
                <a:spcPct val="100000"/>
              </a:lnSpc>
              <a:spcBef>
                <a:spcPts val="600"/>
              </a:spcBef>
              <a:spcAft>
                <a:spcPts val="1200"/>
              </a:spcAft>
            </a:pPr>
            <a:r>
              <a:rPr lang="en-US" sz="1800" dirty="0">
                <a:cs typeface="Calibri" panose="020F0502020204030204" pitchFamily="34" charset="0"/>
              </a:rPr>
              <a:t>Confirm that no students display as actively testing in PAN.</a:t>
            </a:r>
          </a:p>
          <a:p>
            <a:pPr>
              <a:lnSpc>
                <a:spcPct val="100000"/>
              </a:lnSpc>
              <a:spcBef>
                <a:spcPts val="600"/>
              </a:spcBef>
              <a:spcAft>
                <a:spcPts val="1200"/>
              </a:spcAft>
            </a:pPr>
            <a:r>
              <a:rPr lang="en-US" sz="1800" dirty="0">
                <a:cs typeface="Calibri" panose="020F0502020204030204" pitchFamily="34" charset="0"/>
              </a:rPr>
              <a:t>Lock all unlocked units in PAN.</a:t>
            </a:r>
          </a:p>
          <a:p>
            <a:pPr>
              <a:lnSpc>
                <a:spcPct val="100000"/>
              </a:lnSpc>
              <a:spcBef>
                <a:spcPts val="600"/>
              </a:spcBef>
              <a:spcAft>
                <a:spcPts val="1200"/>
              </a:spcAft>
            </a:pPr>
            <a:r>
              <a:rPr lang="en-US" sz="1800" dirty="0">
                <a:cs typeface="Calibri" panose="020F0502020204030204" pitchFamily="34" charset="0"/>
              </a:rPr>
              <a:t>Secure all testing devices, and secure test materials according to district’s security plan.</a:t>
            </a:r>
          </a:p>
        </p:txBody>
      </p:sp>
      <p:sp>
        <p:nvSpPr>
          <p:cNvPr id="9" name="Content Placeholder 8">
            <a:extLst>
              <a:ext uri="{FF2B5EF4-FFF2-40B4-BE49-F238E27FC236}">
                <a16:creationId xmlns:a16="http://schemas.microsoft.com/office/drawing/2014/main" id="{F0F0013D-0B3F-4436-9958-1114FB69DBF3}"/>
              </a:ext>
            </a:extLst>
          </p:cNvPr>
          <p:cNvSpPr>
            <a:spLocks noGrp="1"/>
          </p:cNvSpPr>
          <p:nvPr>
            <p:ph sz="half" idx="14"/>
          </p:nvPr>
        </p:nvSpPr>
        <p:spPr>
          <a:xfrm>
            <a:off x="5990923" y="1858228"/>
            <a:ext cx="5239354" cy="3954609"/>
          </a:xfrm>
        </p:spPr>
        <p:txBody>
          <a:bodyPr rIns="91440"/>
          <a:lstStyle/>
          <a:p>
            <a:pPr marL="0" indent="0">
              <a:lnSpc>
                <a:spcPct val="100000"/>
              </a:lnSpc>
              <a:spcBef>
                <a:spcPts val="600"/>
              </a:spcBef>
              <a:spcAft>
                <a:spcPts val="1200"/>
              </a:spcAft>
              <a:buNone/>
            </a:pPr>
            <a:r>
              <a:rPr lang="en-US" sz="2000" b="1" dirty="0">
                <a:cs typeface="Calibri" panose="020F0502020204030204" pitchFamily="34" charset="0"/>
              </a:rPr>
              <a:t>The DTC must:</a:t>
            </a:r>
          </a:p>
          <a:p>
            <a:pPr>
              <a:lnSpc>
                <a:spcPct val="100000"/>
              </a:lnSpc>
              <a:spcBef>
                <a:spcPts val="600"/>
              </a:spcBef>
              <a:spcAft>
                <a:spcPts val="1200"/>
              </a:spcAft>
            </a:pPr>
            <a:r>
              <a:rPr lang="en-US" sz="2000" dirty="0">
                <a:cs typeface="Calibri" panose="020F0502020204030204" pitchFamily="34" charset="0"/>
              </a:rPr>
              <a:t>Reschedule the incomplete unit for next available day.</a:t>
            </a:r>
          </a:p>
          <a:p>
            <a:pPr>
              <a:lnSpc>
                <a:spcPct val="100000"/>
              </a:lnSpc>
              <a:spcBef>
                <a:spcPts val="600"/>
              </a:spcBef>
              <a:spcAft>
                <a:spcPts val="1200"/>
              </a:spcAft>
            </a:pPr>
            <a:r>
              <a:rPr lang="en-US" sz="2000" dirty="0">
                <a:cs typeface="Calibri" panose="020F0502020204030204" pitchFamily="34" charset="0"/>
              </a:rPr>
              <a:t>Complete IR.</a:t>
            </a:r>
          </a:p>
          <a:p>
            <a:pPr>
              <a:lnSpc>
                <a:spcPct val="100000"/>
              </a:lnSpc>
              <a:spcBef>
                <a:spcPts val="600"/>
              </a:spcBef>
              <a:spcAft>
                <a:spcPts val="1200"/>
              </a:spcAft>
            </a:pPr>
            <a:r>
              <a:rPr lang="en-US" sz="2000" dirty="0">
                <a:cs typeface="Calibri" panose="020F0502020204030204" pitchFamily="34" charset="0"/>
              </a:rPr>
              <a:t>Upload the IR to PAN.</a:t>
            </a:r>
          </a:p>
          <a:p>
            <a:pPr>
              <a:lnSpc>
                <a:spcPct val="100000"/>
              </a:lnSpc>
              <a:spcBef>
                <a:spcPts val="600"/>
              </a:spcBef>
              <a:spcAft>
                <a:spcPts val="1200"/>
              </a:spcAft>
            </a:pPr>
            <a:r>
              <a:rPr lang="en-US" sz="2000" dirty="0">
                <a:cs typeface="Calibri" panose="020F0502020204030204" pitchFamily="34" charset="0"/>
              </a:rPr>
              <a:t>Email the upload confirmation number to the appropriate state assessment coordinator</a:t>
            </a:r>
            <a:r>
              <a:rPr lang="en-US" dirty="0">
                <a:cs typeface="Calibri" panose="020F0502020204030204" pitchFamily="34" charset="0"/>
              </a:rPr>
              <a:t>.</a:t>
            </a:r>
          </a:p>
        </p:txBody>
      </p:sp>
      <p:sp>
        <p:nvSpPr>
          <p:cNvPr id="14" name="Slide Number Placeholder 4">
            <a:extLst>
              <a:ext uri="{FF2B5EF4-FFF2-40B4-BE49-F238E27FC236}">
                <a16:creationId xmlns:a16="http://schemas.microsoft.com/office/drawing/2014/main" id="{835B89C2-B469-41AF-B003-DCEB7F79E2A0}"/>
              </a:ext>
            </a:extLst>
          </p:cNvPr>
          <p:cNvSpPr txBox="1">
            <a:spLocks/>
          </p:cNvSpPr>
          <p:nvPr/>
        </p:nvSpPr>
        <p:spPr>
          <a:xfrm>
            <a:off x="8610600" y="635635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35</a:t>
            </a:fld>
            <a:endParaRPr lang="en-US" sz="1400" dirty="0">
              <a:solidFill>
                <a:schemeClr val="bg1"/>
              </a:solidFill>
            </a:endParaRPr>
          </a:p>
        </p:txBody>
      </p:sp>
    </p:spTree>
    <p:extLst>
      <p:ext uri="{BB962C8B-B14F-4D97-AF65-F5344CB8AC3E}">
        <p14:creationId xmlns:p14="http://schemas.microsoft.com/office/powerpoint/2010/main" val="1787580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04E7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BA1B8-41EF-42C6-9EC7-02E89113EA1C}"/>
              </a:ext>
            </a:extLst>
          </p:cNvPr>
          <p:cNvSpPr>
            <a:spLocks noGrp="1"/>
          </p:cNvSpPr>
          <p:nvPr>
            <p:ph type="title"/>
          </p:nvPr>
        </p:nvSpPr>
        <p:spPr/>
        <p:txBody>
          <a:bodyPr vert="horz" lIns="91440" tIns="45720" rIns="91440" bIns="45720" rtlCol="0" anchor="b">
            <a:normAutofit/>
          </a:bodyPr>
          <a:lstStyle/>
          <a:p>
            <a:r>
              <a:rPr lang="en-US" sz="7400" kern="1200" dirty="0">
                <a:solidFill>
                  <a:srgbClr val="FFFFFF"/>
                </a:solidFill>
              </a:rPr>
              <a:t>Testing Requirements</a:t>
            </a:r>
          </a:p>
        </p:txBody>
      </p:sp>
      <p:pic>
        <p:nvPicPr>
          <p:cNvPr id="10" name="Gráfico 26">
            <a:extLst>
              <a:ext uri="{FF2B5EF4-FFF2-40B4-BE49-F238E27FC236}">
                <a16:creationId xmlns:a16="http://schemas.microsoft.com/office/drawing/2014/main" id="{DDB4B8BA-56B1-43BD-A3DA-67A837469C4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62965" y="3702534"/>
            <a:ext cx="1463020" cy="1463020"/>
          </a:xfrm>
          <a:prstGeom prst="rect">
            <a:avLst/>
          </a:prstGeom>
        </p:spPr>
      </p:pic>
    </p:spTree>
    <p:extLst>
      <p:ext uri="{BB962C8B-B14F-4D97-AF65-F5344CB8AC3E}">
        <p14:creationId xmlns:p14="http://schemas.microsoft.com/office/powerpoint/2010/main" val="1705699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D4E8F3-7212-4384-8B68-B4CB8DFD8499}"/>
              </a:ext>
            </a:extLst>
          </p:cNvPr>
          <p:cNvSpPr txBox="1">
            <a:spLocks noGrp="1"/>
          </p:cNvSpPr>
          <p:nvPr>
            <p:ph type="title"/>
          </p:nvPr>
        </p:nvSpPr>
        <p:spPr/>
        <p:txBody>
          <a:bodyPr/>
          <a:lstStyle/>
          <a:p>
            <a:r>
              <a:rPr lang="en-US" sz="4000" dirty="0">
                <a:solidFill>
                  <a:srgbClr val="1F4E79"/>
                </a:solidFill>
              </a:rPr>
              <a:t>Testing Requirements: Overview</a:t>
            </a:r>
          </a:p>
        </p:txBody>
      </p:sp>
      <p:sp>
        <p:nvSpPr>
          <p:cNvPr id="5" name="Text Placeholder 4">
            <a:extLst>
              <a:ext uri="{FF2B5EF4-FFF2-40B4-BE49-F238E27FC236}">
                <a16:creationId xmlns:a16="http://schemas.microsoft.com/office/drawing/2014/main" id="{7F64D844-2A46-45EB-9C43-7AFB31F50000}"/>
              </a:ext>
            </a:extLst>
          </p:cNvPr>
          <p:cNvSpPr>
            <a:spLocks noGrp="1"/>
          </p:cNvSpPr>
          <p:nvPr>
            <p:ph type="body" sz="quarter" idx="11"/>
          </p:nvPr>
        </p:nvSpPr>
        <p:spPr>
          <a:xfrm>
            <a:off x="237809" y="1145785"/>
            <a:ext cx="11256911" cy="1065212"/>
          </a:xfrm>
        </p:spPr>
        <p:txBody>
          <a:bodyPr rIns="640080">
            <a:noAutofit/>
          </a:bodyPr>
          <a:lstStyle/>
          <a:p>
            <a:r>
              <a:rPr lang="en-US" sz="2200" dirty="0">
                <a:latin typeface="Palatino Linotype"/>
              </a:rPr>
              <a:t>All public schools are required by state and federal law* to test all students in grades </a:t>
            </a:r>
            <a:r>
              <a:rPr lang="en-US" sz="2200" b="1" dirty="0">
                <a:latin typeface="Palatino Linotype"/>
              </a:rPr>
              <a:t>3</a:t>
            </a:r>
            <a:r>
              <a:rPr lang="en-US" sz="2200" dirty="0"/>
              <a:t> </a:t>
            </a:r>
            <a:r>
              <a:rPr lang="en-US" sz="2200" b="1" dirty="0"/>
              <a:t>through </a:t>
            </a:r>
            <a:r>
              <a:rPr lang="en-US" sz="2200" b="1" dirty="0">
                <a:latin typeface="Palatino Linotype"/>
              </a:rPr>
              <a:t>8 and high school</a:t>
            </a:r>
            <a:r>
              <a:rPr lang="en-US" sz="2200" dirty="0">
                <a:latin typeface="Palatino Linotype"/>
              </a:rPr>
              <a:t>. The following slides outline relevant resources, testing requirements, and considerations for specific populations of students.</a:t>
            </a:r>
          </a:p>
        </p:txBody>
      </p:sp>
      <p:sp>
        <p:nvSpPr>
          <p:cNvPr id="15" name="Text Placeholder 14">
            <a:extLst>
              <a:ext uri="{FF2B5EF4-FFF2-40B4-BE49-F238E27FC236}">
                <a16:creationId xmlns:a16="http://schemas.microsoft.com/office/drawing/2014/main" id="{8A01719C-6F7A-4C03-880A-C0BDBD4CE6EA}"/>
              </a:ext>
            </a:extLst>
          </p:cNvPr>
          <p:cNvSpPr>
            <a:spLocks noGrp="1"/>
          </p:cNvSpPr>
          <p:nvPr>
            <p:ph type="body" sz="quarter" idx="13"/>
          </p:nvPr>
        </p:nvSpPr>
        <p:spPr>
          <a:xfrm>
            <a:off x="1422809" y="3031925"/>
            <a:ext cx="2822207" cy="532841"/>
          </a:xfrm>
        </p:spPr>
        <p:txBody>
          <a:bodyPr lIns="0" rIns="91440">
            <a:noAutofit/>
          </a:bodyPr>
          <a:lstStyle/>
          <a:p>
            <a:pPr algn="ctr"/>
            <a:r>
              <a:rPr lang="en-US" sz="2400" b="1" dirty="0">
                <a:solidFill>
                  <a:schemeClr val="bg1"/>
                </a:solidFill>
              </a:rPr>
              <a:t>Elementary School</a:t>
            </a:r>
          </a:p>
        </p:txBody>
      </p:sp>
      <p:sp>
        <p:nvSpPr>
          <p:cNvPr id="16" name="Text Placeholder 15">
            <a:extLst>
              <a:ext uri="{FF2B5EF4-FFF2-40B4-BE49-F238E27FC236}">
                <a16:creationId xmlns:a16="http://schemas.microsoft.com/office/drawing/2014/main" id="{5BD137EA-2EEA-4794-A415-729491F62D99}"/>
              </a:ext>
            </a:extLst>
          </p:cNvPr>
          <p:cNvSpPr>
            <a:spLocks noGrp="1"/>
          </p:cNvSpPr>
          <p:nvPr>
            <p:ph type="body" sz="quarter" idx="14"/>
          </p:nvPr>
        </p:nvSpPr>
        <p:spPr>
          <a:xfrm>
            <a:off x="4614962" y="3024559"/>
            <a:ext cx="2741275" cy="648326"/>
          </a:xfrm>
        </p:spPr>
        <p:txBody>
          <a:bodyPr lIns="0" rIns="0">
            <a:noAutofit/>
          </a:bodyPr>
          <a:lstStyle/>
          <a:p>
            <a:pPr algn="ctr"/>
            <a:r>
              <a:rPr lang="en-US" sz="2400" b="1" dirty="0"/>
              <a:t>Middle School</a:t>
            </a:r>
          </a:p>
        </p:txBody>
      </p:sp>
      <p:sp>
        <p:nvSpPr>
          <p:cNvPr id="17" name="Text Placeholder 16">
            <a:extLst>
              <a:ext uri="{FF2B5EF4-FFF2-40B4-BE49-F238E27FC236}">
                <a16:creationId xmlns:a16="http://schemas.microsoft.com/office/drawing/2014/main" id="{D3180CF9-FA00-490C-A6F9-65EE33111968}"/>
              </a:ext>
            </a:extLst>
          </p:cNvPr>
          <p:cNvSpPr>
            <a:spLocks noGrp="1"/>
          </p:cNvSpPr>
          <p:nvPr>
            <p:ph type="body" sz="quarter" idx="15"/>
          </p:nvPr>
        </p:nvSpPr>
        <p:spPr>
          <a:xfrm>
            <a:off x="7877048" y="3004521"/>
            <a:ext cx="2741275" cy="648326"/>
          </a:xfrm>
        </p:spPr>
        <p:txBody>
          <a:bodyPr lIns="0" rIns="0">
            <a:normAutofit/>
          </a:bodyPr>
          <a:lstStyle/>
          <a:p>
            <a:pPr algn="ctr"/>
            <a:r>
              <a:rPr lang="en-US" sz="2400" b="1" dirty="0"/>
              <a:t>High School</a:t>
            </a:r>
          </a:p>
        </p:txBody>
      </p:sp>
      <p:sp>
        <p:nvSpPr>
          <p:cNvPr id="18" name="Text Placeholder 17">
            <a:extLst>
              <a:ext uri="{FF2B5EF4-FFF2-40B4-BE49-F238E27FC236}">
                <a16:creationId xmlns:a16="http://schemas.microsoft.com/office/drawing/2014/main" id="{59358C56-BE30-420F-96E2-CE63A160B915}"/>
              </a:ext>
            </a:extLst>
          </p:cNvPr>
          <p:cNvSpPr>
            <a:spLocks noGrp="1"/>
          </p:cNvSpPr>
          <p:nvPr>
            <p:ph type="body" sz="quarter" idx="16"/>
          </p:nvPr>
        </p:nvSpPr>
        <p:spPr>
          <a:xfrm>
            <a:off x="1422809" y="4221382"/>
            <a:ext cx="2741275" cy="475419"/>
          </a:xfrm>
        </p:spPr>
        <p:txBody>
          <a:bodyPr vert="horz" lIns="0" tIns="45720" rIns="0" bIns="45720" rtlCol="0" anchor="t">
            <a:noAutofit/>
          </a:bodyPr>
          <a:lstStyle/>
          <a:p>
            <a:pPr algn="ctr"/>
            <a:r>
              <a:rPr lang="en-US" sz="2400" b="1" dirty="0">
                <a:latin typeface="Palatino Linotype"/>
              </a:rPr>
              <a:t>Multilingual Learners</a:t>
            </a:r>
            <a:endParaRPr lang="en-US" sz="2400" dirty="0"/>
          </a:p>
        </p:txBody>
      </p:sp>
      <p:sp>
        <p:nvSpPr>
          <p:cNvPr id="19" name="Text Placeholder 18">
            <a:extLst>
              <a:ext uri="{FF2B5EF4-FFF2-40B4-BE49-F238E27FC236}">
                <a16:creationId xmlns:a16="http://schemas.microsoft.com/office/drawing/2014/main" id="{1EEB91F7-0ED8-450D-AC15-22EB8F453358}"/>
              </a:ext>
            </a:extLst>
          </p:cNvPr>
          <p:cNvSpPr>
            <a:spLocks noGrp="1"/>
          </p:cNvSpPr>
          <p:nvPr>
            <p:ph type="body" sz="quarter" idx="17"/>
          </p:nvPr>
        </p:nvSpPr>
        <p:spPr>
          <a:xfrm>
            <a:off x="4614961" y="4183915"/>
            <a:ext cx="2741275" cy="648326"/>
          </a:xfrm>
        </p:spPr>
        <p:txBody>
          <a:bodyPr lIns="0" rIns="0">
            <a:noAutofit/>
          </a:bodyPr>
          <a:lstStyle/>
          <a:p>
            <a:pPr algn="ctr"/>
            <a:r>
              <a:rPr lang="en-US" sz="2400" b="1" dirty="0"/>
              <a:t>Students with Disabilities</a:t>
            </a:r>
          </a:p>
        </p:txBody>
      </p:sp>
      <p:sp>
        <p:nvSpPr>
          <p:cNvPr id="20" name="Text Placeholder 19">
            <a:extLst>
              <a:ext uri="{FF2B5EF4-FFF2-40B4-BE49-F238E27FC236}">
                <a16:creationId xmlns:a16="http://schemas.microsoft.com/office/drawing/2014/main" id="{8C523C4C-938A-446E-959C-00B5B23DEC47}"/>
              </a:ext>
            </a:extLst>
          </p:cNvPr>
          <p:cNvSpPr>
            <a:spLocks noGrp="1"/>
          </p:cNvSpPr>
          <p:nvPr>
            <p:ph type="body" sz="quarter" idx="18"/>
          </p:nvPr>
        </p:nvSpPr>
        <p:spPr>
          <a:xfrm>
            <a:off x="7877048" y="4357555"/>
            <a:ext cx="2741275" cy="648326"/>
          </a:xfrm>
        </p:spPr>
        <p:txBody>
          <a:bodyPr lIns="0" rIns="0">
            <a:normAutofit/>
          </a:bodyPr>
          <a:lstStyle/>
          <a:p>
            <a:pPr algn="ctr"/>
            <a:r>
              <a:rPr lang="en-US" sz="2400" b="1" dirty="0">
                <a:solidFill>
                  <a:schemeClr val="bg1"/>
                </a:solidFill>
              </a:rPr>
              <a:t>Adult Education</a:t>
            </a:r>
          </a:p>
        </p:txBody>
      </p:sp>
      <p:sp>
        <p:nvSpPr>
          <p:cNvPr id="14" name="Text Placeholder 13">
            <a:extLst>
              <a:ext uri="{FF2B5EF4-FFF2-40B4-BE49-F238E27FC236}">
                <a16:creationId xmlns:a16="http://schemas.microsoft.com/office/drawing/2014/main" id="{C35FCF77-FD73-42C0-8914-8EE1327F9000}"/>
              </a:ext>
            </a:extLst>
          </p:cNvPr>
          <p:cNvSpPr>
            <a:spLocks noGrp="1"/>
          </p:cNvSpPr>
          <p:nvPr>
            <p:ph type="body" sz="quarter" idx="12"/>
          </p:nvPr>
        </p:nvSpPr>
        <p:spPr>
          <a:xfrm>
            <a:off x="1127055" y="5381475"/>
            <a:ext cx="10367665" cy="830139"/>
          </a:xfrm>
        </p:spPr>
        <p:txBody>
          <a:bodyPr lIns="0" rIns="0">
            <a:normAutofit/>
          </a:bodyPr>
          <a:lstStyle/>
          <a:p>
            <a:r>
              <a:rPr lang="en-US" sz="2200" dirty="0"/>
              <a:t>*See requirements in </a:t>
            </a:r>
            <a:r>
              <a:rPr lang="en-US" sz="2200" i="1" dirty="0"/>
              <a:t>ESSA sec. 1111(b) </a:t>
            </a:r>
            <a:r>
              <a:rPr lang="en-US" sz="2200" dirty="0"/>
              <a:t>and</a:t>
            </a:r>
            <a:r>
              <a:rPr lang="en-US" sz="2200" i="1" dirty="0"/>
              <a:t> N.J.A.C. 6A-8-4.1(d) </a:t>
            </a:r>
            <a:endParaRPr lang="en-US" sz="2200" dirty="0"/>
          </a:p>
        </p:txBody>
      </p:sp>
      <p:sp>
        <p:nvSpPr>
          <p:cNvPr id="2" name="Slide Number Placeholder 4">
            <a:extLst>
              <a:ext uri="{FF2B5EF4-FFF2-40B4-BE49-F238E27FC236}">
                <a16:creationId xmlns:a16="http://schemas.microsoft.com/office/drawing/2014/main" id="{E71B3D10-7893-785E-60CB-8F40BD450584}"/>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37</a:t>
            </a:fld>
            <a:endParaRPr lang="en-US" sz="1400" dirty="0">
              <a:solidFill>
                <a:schemeClr val="bg1"/>
              </a:solidFill>
            </a:endParaRPr>
          </a:p>
        </p:txBody>
      </p:sp>
    </p:spTree>
    <p:extLst>
      <p:ext uri="{BB962C8B-B14F-4D97-AF65-F5344CB8AC3E}">
        <p14:creationId xmlns:p14="http://schemas.microsoft.com/office/powerpoint/2010/main" val="3801924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D4E8F3-7212-4384-8B68-B4CB8DFD8499}"/>
              </a:ext>
            </a:extLst>
          </p:cNvPr>
          <p:cNvSpPr txBox="1">
            <a:spLocks noGrp="1"/>
          </p:cNvSpPr>
          <p:nvPr>
            <p:ph type="title"/>
          </p:nvPr>
        </p:nvSpPr>
        <p:spPr>
          <a:xfrm>
            <a:off x="1256841" y="378896"/>
            <a:ext cx="10096959" cy="747579"/>
          </a:xfrm>
        </p:spPr>
        <p:txBody>
          <a:bodyPr anchor="ctr">
            <a:normAutofit/>
          </a:bodyPr>
          <a:lstStyle/>
          <a:p>
            <a:r>
              <a:rPr lang="en-US" sz="4600" dirty="0"/>
              <a:t>Who Must Test: Helpful Resources</a:t>
            </a:r>
          </a:p>
        </p:txBody>
      </p:sp>
      <p:sp>
        <p:nvSpPr>
          <p:cNvPr id="3" name="Content Placeholder 2">
            <a:extLst>
              <a:ext uri="{FF2B5EF4-FFF2-40B4-BE49-F238E27FC236}">
                <a16:creationId xmlns:a16="http://schemas.microsoft.com/office/drawing/2014/main" id="{5B6A39E1-C288-4EDF-93BA-57C62C560255}"/>
              </a:ext>
            </a:extLst>
          </p:cNvPr>
          <p:cNvSpPr>
            <a:spLocks noGrp="1"/>
          </p:cNvSpPr>
          <p:nvPr>
            <p:ph type="body" sz="quarter" idx="11"/>
          </p:nvPr>
        </p:nvSpPr>
        <p:spPr>
          <a:xfrm>
            <a:off x="171451" y="1126475"/>
            <a:ext cx="10992542" cy="4899675"/>
          </a:xfrm>
        </p:spPr>
        <p:txBody>
          <a:bodyPr vert="horz" lIns="91440" tIns="45720" rIns="91440" bIns="45720" rtlCol="0">
            <a:normAutofit/>
          </a:bodyPr>
          <a:lstStyle/>
          <a:p>
            <a:pPr marL="0" indent="0">
              <a:lnSpc>
                <a:spcPct val="98000"/>
              </a:lnSpc>
              <a:spcBef>
                <a:spcPts val="1200"/>
              </a:spcBef>
              <a:buNone/>
            </a:pPr>
            <a:r>
              <a:rPr lang="en-US" sz="2800" dirty="0"/>
              <a:t>The following resources should be referenced in tandem with the information provided in this section of the presentation:</a:t>
            </a:r>
          </a:p>
          <a:p>
            <a:pPr>
              <a:lnSpc>
                <a:spcPct val="98000"/>
              </a:lnSpc>
              <a:spcBef>
                <a:spcPts val="1200"/>
              </a:spcBef>
            </a:pPr>
            <a:r>
              <a:rPr lang="en-US" sz="2800" b="1" dirty="0"/>
              <a:t>Test Coordinator Manual</a:t>
            </a:r>
            <a:r>
              <a:rPr lang="en-US" sz="2800" dirty="0"/>
              <a:t> </a:t>
            </a:r>
            <a:r>
              <a:rPr lang="en-US" sz="2800" b="1" dirty="0"/>
              <a:t>(TCM) </a:t>
            </a:r>
            <a:r>
              <a:rPr lang="en-US" sz="2800" dirty="0"/>
              <a:t>(Section 1.3 </a:t>
            </a:r>
            <a:r>
              <a:rPr lang="en-US" sz="2800" i="1" dirty="0"/>
              <a:t>Who Must Test) </a:t>
            </a:r>
            <a:r>
              <a:rPr lang="en-US" sz="2800" dirty="0"/>
              <a:t>available on the </a:t>
            </a:r>
            <a:r>
              <a:rPr lang="en-US" sz="2800" dirty="0">
                <a:hlinkClick r:id="rId3"/>
              </a:rPr>
              <a:t>New Jersey Assessments Resource Center</a:t>
            </a:r>
            <a:r>
              <a:rPr lang="en-US" sz="2800" dirty="0"/>
              <a:t> under </a:t>
            </a:r>
            <a:r>
              <a:rPr lang="en-US" sz="2800" b="1" dirty="0"/>
              <a:t>Educator Resources &gt; Test Administration Resources</a:t>
            </a:r>
            <a:r>
              <a:rPr lang="en-US" sz="2800" dirty="0"/>
              <a:t>.</a:t>
            </a:r>
          </a:p>
          <a:p>
            <a:pPr>
              <a:lnSpc>
                <a:spcPct val="98000"/>
              </a:lnSpc>
              <a:spcBef>
                <a:spcPts val="1200"/>
              </a:spcBef>
            </a:pPr>
            <a:r>
              <a:rPr lang="en-US" sz="2800" dirty="0"/>
              <a:t>State Assessment Registration Submission FAQ on the </a:t>
            </a:r>
            <a:r>
              <a:rPr lang="en-US" sz="2800" dirty="0">
                <a:hlinkClick r:id="rId4"/>
              </a:rPr>
              <a:t>NJ SMART Resources and Trainings </a:t>
            </a:r>
            <a:r>
              <a:rPr lang="en-US" sz="2800" dirty="0"/>
              <a:t>site under </a:t>
            </a:r>
            <a:r>
              <a:rPr lang="en-US" sz="2800" b="1" dirty="0"/>
              <a:t>Documents for Download &gt; State Assessment Registration Submission</a:t>
            </a:r>
            <a:r>
              <a:rPr lang="en-US" sz="2800" dirty="0"/>
              <a:t>.</a:t>
            </a:r>
          </a:p>
        </p:txBody>
      </p:sp>
      <p:sp>
        <p:nvSpPr>
          <p:cNvPr id="33" name="Slide Number Placeholder 4">
            <a:extLst>
              <a:ext uri="{FF2B5EF4-FFF2-40B4-BE49-F238E27FC236}">
                <a16:creationId xmlns:a16="http://schemas.microsoft.com/office/drawing/2014/main" id="{9534014C-62CC-68D9-CE45-01248BB6C015}"/>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38</a:t>
            </a:fld>
            <a:endParaRPr lang="en-US" sz="1400" dirty="0">
              <a:solidFill>
                <a:schemeClr val="bg1"/>
              </a:solidFill>
            </a:endParaRPr>
          </a:p>
        </p:txBody>
      </p:sp>
    </p:spTree>
    <p:extLst>
      <p:ext uri="{BB962C8B-B14F-4D97-AF65-F5344CB8AC3E}">
        <p14:creationId xmlns:p14="http://schemas.microsoft.com/office/powerpoint/2010/main" val="2752339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D4E8F3-7212-4384-8B68-B4CB8DFD8499}"/>
              </a:ext>
            </a:extLst>
          </p:cNvPr>
          <p:cNvSpPr txBox="1">
            <a:spLocks noGrp="1"/>
          </p:cNvSpPr>
          <p:nvPr>
            <p:ph type="title"/>
          </p:nvPr>
        </p:nvSpPr>
        <p:spPr/>
        <p:txBody>
          <a:bodyPr>
            <a:normAutofit/>
          </a:bodyPr>
          <a:lstStyle/>
          <a:p>
            <a:r>
              <a:rPr lang="en-US" sz="4000" dirty="0">
                <a:solidFill>
                  <a:srgbClr val="1F4E79"/>
                </a:solidFill>
                <a:latin typeface="Palatino Linotype"/>
              </a:rPr>
              <a:t>Who Must Test: Grades 3 through 5</a:t>
            </a:r>
          </a:p>
        </p:txBody>
      </p:sp>
      <p:sp>
        <p:nvSpPr>
          <p:cNvPr id="3" name="Content Placeholder 2">
            <a:extLst>
              <a:ext uri="{FF2B5EF4-FFF2-40B4-BE49-F238E27FC236}">
                <a16:creationId xmlns:a16="http://schemas.microsoft.com/office/drawing/2014/main" id="{5B6A39E1-C288-4EDF-93BA-57C62C560255}"/>
              </a:ext>
            </a:extLst>
          </p:cNvPr>
          <p:cNvSpPr>
            <a:spLocks noGrp="1"/>
          </p:cNvSpPr>
          <p:nvPr>
            <p:ph type="body" sz="quarter" idx="11"/>
          </p:nvPr>
        </p:nvSpPr>
        <p:spPr>
          <a:xfrm>
            <a:off x="171451" y="1222375"/>
            <a:ext cx="11182349" cy="4803775"/>
          </a:xfrm>
        </p:spPr>
        <p:txBody>
          <a:bodyPr vert="horz" lIns="91440" tIns="45720" rIns="91440" bIns="45720" rtlCol="0" anchor="t">
            <a:noAutofit/>
          </a:bodyPr>
          <a:lstStyle/>
          <a:p>
            <a:pPr>
              <a:lnSpc>
                <a:spcPct val="100000"/>
              </a:lnSpc>
              <a:spcBef>
                <a:spcPts val="1200"/>
              </a:spcBef>
            </a:pPr>
            <a:r>
              <a:rPr lang="en-US" sz="2200" dirty="0">
                <a:latin typeface="Palatino Linotype"/>
                <a:cs typeface="Calibri"/>
              </a:rPr>
              <a:t>All students in </a:t>
            </a:r>
            <a:r>
              <a:rPr lang="en-US" sz="2200" b="1" dirty="0">
                <a:latin typeface="Palatino Linotype"/>
                <a:cs typeface="Calibri"/>
              </a:rPr>
              <a:t>grades 3 through 5 </a:t>
            </a:r>
            <a:r>
              <a:rPr lang="en-US" sz="2200" dirty="0">
                <a:latin typeface="Palatino Linotype"/>
                <a:cs typeface="Calibri"/>
              </a:rPr>
              <a:t>are expected to participate in statewide assessments for ELA and mathematics based on their current grade level enrollment, not on the level of instruction received during the academic school year.</a:t>
            </a:r>
          </a:p>
          <a:p>
            <a:pPr>
              <a:lnSpc>
                <a:spcPct val="100000"/>
              </a:lnSpc>
              <a:spcBef>
                <a:spcPts val="1200"/>
              </a:spcBef>
            </a:pPr>
            <a:r>
              <a:rPr lang="en-US" sz="2200" dirty="0">
                <a:latin typeface="Palatino Linotype"/>
              </a:rPr>
              <a:t>Students in grade 5 must take the grade 5 science assessment. </a:t>
            </a:r>
          </a:p>
          <a:p>
            <a:pPr>
              <a:lnSpc>
                <a:spcPct val="100000"/>
              </a:lnSpc>
              <a:spcBef>
                <a:spcPts val="1200"/>
              </a:spcBef>
            </a:pPr>
            <a:r>
              <a:rPr lang="en-US" sz="2200" dirty="0">
                <a:latin typeface="Palatino Linotype"/>
              </a:rPr>
              <a:t>Elementary students with disabilities, except those with the most significant intellectual disabilities who qualify for the DLM, must participate in the NJSLA.</a:t>
            </a:r>
            <a:endParaRPr lang="en-US" sz="2200" dirty="0"/>
          </a:p>
        </p:txBody>
      </p:sp>
      <p:sp>
        <p:nvSpPr>
          <p:cNvPr id="2" name="Text Placeholder 1">
            <a:extLst>
              <a:ext uri="{FF2B5EF4-FFF2-40B4-BE49-F238E27FC236}">
                <a16:creationId xmlns:a16="http://schemas.microsoft.com/office/drawing/2014/main" id="{69C95782-D99E-43D6-B46C-C1F14CFF5B8E}"/>
              </a:ext>
            </a:extLst>
          </p:cNvPr>
          <p:cNvSpPr>
            <a:spLocks noGrp="1"/>
          </p:cNvSpPr>
          <p:nvPr>
            <p:ph type="body" sz="quarter" idx="12"/>
          </p:nvPr>
        </p:nvSpPr>
        <p:spPr/>
        <p:txBody>
          <a:bodyPr vert="horz" lIns="0" tIns="45720" rIns="0" bIns="45720" rtlCol="0" anchor="t">
            <a:noAutofit/>
          </a:bodyPr>
          <a:lstStyle/>
          <a:p>
            <a:r>
              <a:rPr lang="en-US" sz="1800" b="1" dirty="0">
                <a:solidFill>
                  <a:schemeClr val="bg1"/>
                </a:solidFill>
                <a:latin typeface="Palatino Linotype"/>
              </a:rPr>
              <a:t>Elementary</a:t>
            </a:r>
            <a:r>
              <a:rPr lang="en-US" sz="1800" dirty="0">
                <a:solidFill>
                  <a:schemeClr val="bg1"/>
                </a:solidFill>
                <a:latin typeface="Palatino Linotype"/>
              </a:rPr>
              <a:t> </a:t>
            </a:r>
            <a:r>
              <a:rPr lang="en-US" sz="1800" b="1" dirty="0">
                <a:solidFill>
                  <a:schemeClr val="bg1"/>
                </a:solidFill>
                <a:latin typeface="Palatino Linotype"/>
              </a:rPr>
              <a:t>School</a:t>
            </a:r>
          </a:p>
        </p:txBody>
      </p:sp>
      <p:sp>
        <p:nvSpPr>
          <p:cNvPr id="4" name="Slide Number Placeholder 4">
            <a:extLst>
              <a:ext uri="{FF2B5EF4-FFF2-40B4-BE49-F238E27FC236}">
                <a16:creationId xmlns:a16="http://schemas.microsoft.com/office/drawing/2014/main" id="{FB6627D6-B743-6F58-301F-9BBDD16FA811}"/>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39</a:t>
            </a:fld>
            <a:endParaRPr lang="en-US" sz="1400" dirty="0">
              <a:solidFill>
                <a:schemeClr val="bg1"/>
              </a:solidFill>
            </a:endParaRPr>
          </a:p>
        </p:txBody>
      </p:sp>
    </p:spTree>
    <p:extLst>
      <p:ext uri="{BB962C8B-B14F-4D97-AF65-F5344CB8AC3E}">
        <p14:creationId xmlns:p14="http://schemas.microsoft.com/office/powerpoint/2010/main" val="3904189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51595C-98C4-4206-8414-8226984510BA}"/>
              </a:ext>
            </a:extLst>
          </p:cNvPr>
          <p:cNvSpPr>
            <a:spLocks noGrp="1"/>
          </p:cNvSpPr>
          <p:nvPr>
            <p:ph type="title"/>
          </p:nvPr>
        </p:nvSpPr>
        <p:spPr/>
        <p:txBody>
          <a:bodyPr>
            <a:normAutofit/>
          </a:bodyPr>
          <a:lstStyle/>
          <a:p>
            <a:pPr algn="l"/>
            <a:r>
              <a:rPr lang="en-US" sz="4000" dirty="0">
                <a:solidFill>
                  <a:srgbClr val="1F497D"/>
                </a:solidFill>
              </a:rPr>
              <a:t>NJDOE Contact Information</a:t>
            </a:r>
          </a:p>
        </p:txBody>
      </p:sp>
      <p:graphicFrame>
        <p:nvGraphicFramePr>
          <p:cNvPr id="6" name="Table 5">
            <a:extLst>
              <a:ext uri="{FF2B5EF4-FFF2-40B4-BE49-F238E27FC236}">
                <a16:creationId xmlns:a16="http://schemas.microsoft.com/office/drawing/2014/main" id="{5403573D-F6C4-457B-BA3B-41111CF23EBE}"/>
              </a:ext>
            </a:extLst>
          </p:cNvPr>
          <p:cNvGraphicFramePr>
            <a:graphicFrameLocks noGrp="1"/>
          </p:cNvGraphicFramePr>
          <p:nvPr>
            <p:extLst>
              <p:ext uri="{D42A27DB-BD31-4B8C-83A1-F6EECF244321}">
                <p14:modId xmlns:p14="http://schemas.microsoft.com/office/powerpoint/2010/main" val="42813371"/>
              </p:ext>
            </p:extLst>
          </p:nvPr>
        </p:nvGraphicFramePr>
        <p:xfrm>
          <a:off x="509672" y="1133212"/>
          <a:ext cx="10515599" cy="2384193"/>
        </p:xfrm>
        <a:graphic>
          <a:graphicData uri="http://schemas.openxmlformats.org/drawingml/2006/table">
            <a:tbl>
              <a:tblPr firstRow="1" bandRow="1">
                <a:tableStyleId>{5C22544A-7EE6-4342-B048-85BDC9FD1C3A}</a:tableStyleId>
              </a:tblPr>
              <a:tblGrid>
                <a:gridCol w="4203523">
                  <a:extLst>
                    <a:ext uri="{9D8B030D-6E8A-4147-A177-3AD203B41FA5}">
                      <a16:colId xmlns:a16="http://schemas.microsoft.com/office/drawing/2014/main" val="322160007"/>
                    </a:ext>
                  </a:extLst>
                </a:gridCol>
                <a:gridCol w="3860800">
                  <a:extLst>
                    <a:ext uri="{9D8B030D-6E8A-4147-A177-3AD203B41FA5}">
                      <a16:colId xmlns:a16="http://schemas.microsoft.com/office/drawing/2014/main" val="4094649077"/>
                    </a:ext>
                  </a:extLst>
                </a:gridCol>
                <a:gridCol w="2451276">
                  <a:extLst>
                    <a:ext uri="{9D8B030D-6E8A-4147-A177-3AD203B41FA5}">
                      <a16:colId xmlns:a16="http://schemas.microsoft.com/office/drawing/2014/main" val="4031435848"/>
                    </a:ext>
                  </a:extLst>
                </a:gridCol>
              </a:tblGrid>
              <a:tr h="341695">
                <a:tc>
                  <a:txBody>
                    <a:bodyPr/>
                    <a:lstStyle/>
                    <a:p>
                      <a:pPr algn="ctr"/>
                      <a:r>
                        <a:rPr lang="en-US" dirty="0"/>
                        <a:t>Program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4E72"/>
                    </a:solidFill>
                  </a:tcPr>
                </a:tc>
                <a:tc>
                  <a:txBody>
                    <a:bodyPr/>
                    <a:lstStyle/>
                    <a:p>
                      <a:pPr algn="ctr"/>
                      <a:r>
                        <a:rPr lang="en-US" dirty="0"/>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4E72"/>
                    </a:solidFill>
                  </a:tcPr>
                </a:tc>
                <a:tc>
                  <a:txBody>
                    <a:bodyPr/>
                    <a:lstStyle/>
                    <a:p>
                      <a:pPr algn="ctr"/>
                      <a:r>
                        <a:rPr lang="en-US" dirty="0"/>
                        <a:t>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4E72"/>
                    </a:solidFill>
                  </a:tcPr>
                </a:tc>
                <a:extLst>
                  <a:ext uri="{0D108BD9-81ED-4DB2-BD59-A6C34878D82A}">
                    <a16:rowId xmlns:a16="http://schemas.microsoft.com/office/drawing/2014/main" val="3135541044"/>
                  </a:ext>
                </a:extLst>
              </a:tr>
              <a:tr h="569492">
                <a:tc>
                  <a:txBody>
                    <a:bodyPr/>
                    <a:lstStyle/>
                    <a:p>
                      <a:pPr algn="ctr"/>
                      <a:r>
                        <a:rPr lang="en-US" sz="1700" dirty="0"/>
                        <a:t>Orlando Vadel </a:t>
                      </a:r>
                    </a:p>
                    <a:p>
                      <a:pPr algn="ctr"/>
                      <a:r>
                        <a:rPr lang="en-US" sz="1700" dirty="0"/>
                        <a:t>NJSLA 3-8 Coordinator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dirty="0">
                          <a:hlinkClick r:id="rId3"/>
                        </a:rPr>
                        <a:t>orlando.vadel@doe.nj.gov</a:t>
                      </a:r>
                      <a:r>
                        <a:rPr lang="en-US" sz="17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dirty="0"/>
                        <a:t>609-376-3470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438835"/>
                  </a:ext>
                </a:extLst>
              </a:tr>
              <a:tr h="651913">
                <a:tc>
                  <a:txBody>
                    <a:bodyPr/>
                    <a:lstStyle/>
                    <a:p>
                      <a:pPr algn="ctr"/>
                      <a:r>
                        <a:rPr lang="en-US" sz="1700" strike="noStrike" dirty="0"/>
                        <a:t>Kelly Neiman</a:t>
                      </a:r>
                    </a:p>
                    <a:p>
                      <a:pPr algn="ctr"/>
                      <a:r>
                        <a:rPr lang="en-US" sz="1700" dirty="0"/>
                        <a:t>NJSLA/NJGPA High School Coordinator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700" b="0" u="none" strike="noStrike" noProof="0" dirty="0">
                          <a:solidFill>
                            <a:srgbClr val="0000FF"/>
                          </a:solidFill>
                          <a:hlinkClick r:id="rId4"/>
                        </a:rPr>
                        <a:t>kelly.neiman@doe.nj.gov</a:t>
                      </a:r>
                      <a:endParaRPr lang="en-US"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dirty="0"/>
                        <a:t>609-376-3589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3772124"/>
                  </a:ext>
                </a:extLst>
              </a:tr>
              <a:tr h="406400">
                <a:tc>
                  <a:txBody>
                    <a:bodyPr/>
                    <a:lstStyle/>
                    <a:p>
                      <a:pPr lvl="0" algn="ctr">
                        <a:buNone/>
                      </a:pPr>
                      <a:r>
                        <a:rPr lang="en-US" sz="1700" dirty="0"/>
                        <a:t>Portfolio Appeals Coordinator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dirty="0">
                          <a:hlinkClick r:id="rId5"/>
                        </a:rPr>
                        <a:t>assessment@doe.nj.gov</a:t>
                      </a:r>
                      <a:r>
                        <a:rPr lang="en-US" sz="17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dirty="0"/>
                        <a:t>609-376-3960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5201962"/>
                  </a:ext>
                </a:extLst>
              </a:tr>
              <a:tr h="327458">
                <a:tc>
                  <a:txBody>
                    <a:bodyPr/>
                    <a:lstStyle/>
                    <a:p>
                      <a:pPr algn="ctr"/>
                      <a:r>
                        <a:rPr lang="en-US" sz="1700" dirty="0"/>
                        <a:t>General Inquiries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dirty="0">
                          <a:hlinkClick r:id="rId5"/>
                        </a:rPr>
                        <a:t>assessment@doe.nj.gov</a:t>
                      </a:r>
                      <a:r>
                        <a:rPr lang="en-US" sz="17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dirty="0"/>
                        <a:t>609-376-3960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6310285"/>
                  </a:ext>
                </a:extLst>
              </a:tr>
            </a:tbl>
          </a:graphicData>
        </a:graphic>
      </p:graphicFrame>
      <p:sp>
        <p:nvSpPr>
          <p:cNvPr id="5" name="Content Placeholder 4">
            <a:extLst>
              <a:ext uri="{FF2B5EF4-FFF2-40B4-BE49-F238E27FC236}">
                <a16:creationId xmlns:a16="http://schemas.microsoft.com/office/drawing/2014/main" id="{711F695C-8A4A-4869-ABBE-794C0CA5B121}"/>
              </a:ext>
            </a:extLst>
          </p:cNvPr>
          <p:cNvSpPr>
            <a:spLocks noGrp="1"/>
          </p:cNvSpPr>
          <p:nvPr>
            <p:ph type="body" sz="quarter" idx="11"/>
          </p:nvPr>
        </p:nvSpPr>
        <p:spPr>
          <a:xfrm>
            <a:off x="509672" y="3683529"/>
            <a:ext cx="10699953" cy="2241395"/>
          </a:xfrm>
        </p:spPr>
        <p:txBody>
          <a:bodyPr vert="horz" lIns="91440" tIns="45720" rIns="822960" bIns="45720" rtlCol="0" anchor="t">
            <a:normAutofit/>
          </a:bodyPr>
          <a:lstStyle/>
          <a:p>
            <a:pPr marL="0" indent="0">
              <a:lnSpc>
                <a:spcPct val="100000"/>
              </a:lnSpc>
              <a:buNone/>
            </a:pPr>
            <a:r>
              <a:rPr lang="en-US" sz="1800" dirty="0">
                <a:latin typeface="Palatino Linotype"/>
              </a:rPr>
              <a:t>When contacting the appropriate grade-level coordinator:</a:t>
            </a:r>
          </a:p>
          <a:p>
            <a:pPr lvl="1">
              <a:lnSpc>
                <a:spcPct val="100000"/>
              </a:lnSpc>
            </a:pPr>
            <a:r>
              <a:rPr lang="en-US" sz="1800" dirty="0">
                <a:latin typeface="Palatino Linotype"/>
              </a:rPr>
              <a:t>Please include your name and phone number, along with the extension.</a:t>
            </a:r>
          </a:p>
          <a:p>
            <a:pPr lvl="1">
              <a:lnSpc>
                <a:spcPct val="100000"/>
              </a:lnSpc>
            </a:pPr>
            <a:r>
              <a:rPr lang="en-US" sz="1800" dirty="0">
                <a:latin typeface="Palatino Linotype"/>
              </a:rPr>
              <a:t>Do not include any student personally identifiable information (PII) - only provide the PAN session name and the last 4 digits of the state student identifier (SSID).</a:t>
            </a:r>
          </a:p>
          <a:p>
            <a:pPr lvl="1">
              <a:lnSpc>
                <a:spcPct val="100000"/>
              </a:lnSpc>
            </a:pPr>
            <a:r>
              <a:rPr lang="en-US" sz="1800" dirty="0">
                <a:latin typeface="Palatino Linotype"/>
              </a:rPr>
              <a:t>Do not send the same email to multiple coordinators.</a:t>
            </a:r>
          </a:p>
        </p:txBody>
      </p:sp>
      <p:sp>
        <p:nvSpPr>
          <p:cNvPr id="7" name="Slide Number Placeholder 4">
            <a:extLst>
              <a:ext uri="{FF2B5EF4-FFF2-40B4-BE49-F238E27FC236}">
                <a16:creationId xmlns:a16="http://schemas.microsoft.com/office/drawing/2014/main" id="{5C6E9E82-3F87-63A5-32B9-8B8C10A747D7}"/>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4</a:t>
            </a:fld>
            <a:endParaRPr lang="en-US" sz="1400" dirty="0">
              <a:solidFill>
                <a:schemeClr val="bg1"/>
              </a:solidFill>
            </a:endParaRPr>
          </a:p>
        </p:txBody>
      </p:sp>
    </p:spTree>
    <p:extLst>
      <p:ext uri="{BB962C8B-B14F-4D97-AF65-F5344CB8AC3E}">
        <p14:creationId xmlns:p14="http://schemas.microsoft.com/office/powerpoint/2010/main" val="3613419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D4E8F3-7212-4384-8B68-B4CB8DFD8499}"/>
              </a:ext>
            </a:extLst>
          </p:cNvPr>
          <p:cNvSpPr txBox="1">
            <a:spLocks noGrp="1"/>
          </p:cNvSpPr>
          <p:nvPr>
            <p:ph type="title"/>
          </p:nvPr>
        </p:nvSpPr>
        <p:spPr/>
        <p:txBody>
          <a:bodyPr>
            <a:normAutofit/>
          </a:bodyPr>
          <a:lstStyle/>
          <a:p>
            <a:r>
              <a:rPr lang="en-US" sz="3600" dirty="0">
                <a:solidFill>
                  <a:srgbClr val="1F4E79"/>
                </a:solidFill>
                <a:latin typeface="Palatino Linotype"/>
              </a:rPr>
              <a:t>Who Must Test: Grades 6 through 8 (1 of 3)</a:t>
            </a:r>
          </a:p>
        </p:txBody>
      </p:sp>
      <p:sp>
        <p:nvSpPr>
          <p:cNvPr id="3" name="Content Placeholder 2">
            <a:extLst>
              <a:ext uri="{FF2B5EF4-FFF2-40B4-BE49-F238E27FC236}">
                <a16:creationId xmlns:a16="http://schemas.microsoft.com/office/drawing/2014/main" id="{5B6A39E1-C288-4EDF-93BA-57C62C560255}"/>
              </a:ext>
            </a:extLst>
          </p:cNvPr>
          <p:cNvSpPr>
            <a:spLocks noGrp="1"/>
          </p:cNvSpPr>
          <p:nvPr>
            <p:ph type="body" sz="quarter" idx="11"/>
          </p:nvPr>
        </p:nvSpPr>
        <p:spPr>
          <a:xfrm>
            <a:off x="171451" y="1222375"/>
            <a:ext cx="11078440" cy="4803775"/>
          </a:xfrm>
        </p:spPr>
        <p:txBody>
          <a:bodyPr vert="horz" lIns="91440" tIns="45720" rIns="91440" bIns="45720" rtlCol="0" anchor="t">
            <a:noAutofit/>
          </a:bodyPr>
          <a:lstStyle/>
          <a:p>
            <a:pPr>
              <a:lnSpc>
                <a:spcPct val="100000"/>
              </a:lnSpc>
              <a:spcBef>
                <a:spcPts val="1200"/>
              </a:spcBef>
            </a:pPr>
            <a:r>
              <a:rPr lang="en-US" sz="2200" dirty="0">
                <a:latin typeface="Palatino Linotype"/>
                <a:cs typeface="Calibri"/>
              </a:rPr>
              <a:t>All students in </a:t>
            </a:r>
            <a:r>
              <a:rPr lang="en-US" sz="2200" b="1" dirty="0">
                <a:latin typeface="Palatino Linotype"/>
                <a:cs typeface="Calibri"/>
              </a:rPr>
              <a:t>grades 6 through 8 </a:t>
            </a:r>
            <a:r>
              <a:rPr lang="en-US" sz="2200" dirty="0">
                <a:latin typeface="Palatino Linotype"/>
                <a:cs typeface="Calibri"/>
              </a:rPr>
              <a:t>are expected to participate in statewide assessments for ELA and mathematics based on their current grade level enrollment, not on the level of instruction received during the academic school year.</a:t>
            </a:r>
            <a:endParaRPr lang="en-US" sz="2200" dirty="0"/>
          </a:p>
          <a:p>
            <a:pPr>
              <a:lnSpc>
                <a:spcPct val="100000"/>
              </a:lnSpc>
              <a:spcBef>
                <a:spcPts val="600"/>
              </a:spcBef>
              <a:spcAft>
                <a:spcPts val="1200"/>
              </a:spcAft>
            </a:pPr>
            <a:r>
              <a:rPr lang="en-US" sz="2200" dirty="0">
                <a:latin typeface="Palatino Linotype"/>
                <a:cs typeface="Calibri"/>
              </a:rPr>
              <a:t>The only exception is for students in</a:t>
            </a:r>
            <a:r>
              <a:rPr lang="en-US" sz="2200" b="1" dirty="0">
                <a:latin typeface="Palatino Linotype"/>
                <a:cs typeface="Calibri"/>
              </a:rPr>
              <a:t> grades</a:t>
            </a:r>
            <a:r>
              <a:rPr lang="en-US" sz="2200" dirty="0">
                <a:latin typeface="Palatino Linotype"/>
                <a:cs typeface="Calibri"/>
              </a:rPr>
              <a:t> </a:t>
            </a:r>
            <a:r>
              <a:rPr lang="en-US" sz="2200" b="1" dirty="0">
                <a:latin typeface="Palatino Linotype"/>
                <a:cs typeface="Calibri"/>
              </a:rPr>
              <a:t>6 through 8</a:t>
            </a:r>
            <a:r>
              <a:rPr lang="en-US" sz="2200" dirty="0">
                <a:latin typeface="Palatino Linotype"/>
                <a:cs typeface="Calibri"/>
              </a:rPr>
              <a:t> who are taking any of the high school mathematics courses (i.e., Algebra I, Geometry, Algebra II). </a:t>
            </a:r>
          </a:p>
          <a:p>
            <a:pPr lvl="1">
              <a:lnSpc>
                <a:spcPct val="100000"/>
              </a:lnSpc>
              <a:spcBef>
                <a:spcPts val="600"/>
              </a:spcBef>
              <a:spcAft>
                <a:spcPts val="1200"/>
              </a:spcAft>
            </a:pPr>
            <a:r>
              <a:rPr lang="en-US" sz="2000" dirty="0">
                <a:latin typeface="Palatino Linotype"/>
                <a:cs typeface="Calibri"/>
              </a:rPr>
              <a:t>Students in </a:t>
            </a:r>
            <a:r>
              <a:rPr lang="en-US" sz="2000" b="1" dirty="0">
                <a:latin typeface="Palatino Linotype"/>
                <a:cs typeface="Calibri"/>
              </a:rPr>
              <a:t>grade 6</a:t>
            </a:r>
            <a:r>
              <a:rPr lang="en-US" sz="2000" dirty="0">
                <a:latin typeface="Palatino Linotype"/>
                <a:cs typeface="Calibri"/>
              </a:rPr>
              <a:t> who are enrolled in Algebra I or Geometry are expected to take </a:t>
            </a:r>
            <a:r>
              <a:rPr lang="en-US" sz="2000" b="1" dirty="0">
                <a:latin typeface="Palatino Linotype"/>
                <a:cs typeface="Calibri"/>
              </a:rPr>
              <a:t>both</a:t>
            </a:r>
            <a:r>
              <a:rPr lang="en-US" sz="2000" dirty="0">
                <a:latin typeface="Palatino Linotype"/>
                <a:cs typeface="Calibri"/>
              </a:rPr>
              <a:t> the NJSLA Mathematics Grade 6 assessment </a:t>
            </a:r>
            <a:r>
              <a:rPr lang="en-US" sz="2000" b="1" dirty="0">
                <a:latin typeface="Palatino Linotype"/>
                <a:cs typeface="Calibri"/>
              </a:rPr>
              <a:t>and</a:t>
            </a:r>
            <a:r>
              <a:rPr lang="en-US" sz="2000" dirty="0">
                <a:latin typeface="Palatino Linotype"/>
                <a:cs typeface="Calibri"/>
              </a:rPr>
              <a:t> the corresponding NJSLA high school end-of-course assessment (Algebra I or Geometry).</a:t>
            </a:r>
          </a:p>
          <a:p>
            <a:pPr lvl="1">
              <a:lnSpc>
                <a:spcPct val="100000"/>
              </a:lnSpc>
              <a:spcBef>
                <a:spcPts val="600"/>
              </a:spcBef>
              <a:spcAft>
                <a:spcPts val="1200"/>
              </a:spcAft>
            </a:pPr>
            <a:r>
              <a:rPr lang="en-US" sz="2000" dirty="0">
                <a:latin typeface="Palatino Linotype"/>
                <a:cs typeface="Calibri"/>
              </a:rPr>
              <a:t>Students in</a:t>
            </a:r>
            <a:r>
              <a:rPr lang="en-US" sz="2000" b="1" dirty="0">
                <a:latin typeface="Palatino Linotype"/>
                <a:cs typeface="Calibri"/>
              </a:rPr>
              <a:t> grades 7 and 8 </a:t>
            </a:r>
            <a:r>
              <a:rPr lang="en-US" sz="2000" dirty="0">
                <a:latin typeface="Palatino Linotype"/>
              </a:rPr>
              <a:t>enrolled in a </a:t>
            </a:r>
            <a:r>
              <a:rPr lang="en-US" sz="2000" b="1" dirty="0">
                <a:latin typeface="Palatino Linotype"/>
              </a:rPr>
              <a:t>one-year Algebra I, Geometry or Algebra II course</a:t>
            </a:r>
            <a:r>
              <a:rPr lang="en-US" sz="2000" dirty="0">
                <a:solidFill>
                  <a:srgbClr val="0070C0"/>
                </a:solidFill>
                <a:latin typeface="Palatino Linotype"/>
              </a:rPr>
              <a:t> </a:t>
            </a:r>
            <a:r>
              <a:rPr lang="en-US" sz="2000" dirty="0">
                <a:latin typeface="Palatino Linotype"/>
              </a:rPr>
              <a:t>must take </a:t>
            </a:r>
            <a:r>
              <a:rPr lang="en-US" sz="2000" dirty="0">
                <a:latin typeface="Palatino Linotype"/>
                <a:cs typeface="Calibri"/>
              </a:rPr>
              <a:t>the end-of-course assessment (i.e., Algebra I, Geometry, or Algebra II) that matches their mathematics course enrollment </a:t>
            </a:r>
            <a:r>
              <a:rPr lang="en-US" sz="2000" dirty="0">
                <a:latin typeface="Palatino Linotype"/>
              </a:rPr>
              <a:t>instead of their grade-level mathematics assessment.</a:t>
            </a:r>
          </a:p>
          <a:p>
            <a:pPr lvl="1">
              <a:lnSpc>
                <a:spcPct val="100000"/>
              </a:lnSpc>
              <a:spcBef>
                <a:spcPts val="600"/>
              </a:spcBef>
              <a:spcAft>
                <a:spcPts val="1200"/>
              </a:spcAft>
            </a:pPr>
            <a:endParaRPr lang="en-US" sz="1800" dirty="0">
              <a:cs typeface="Calibri"/>
            </a:endParaRPr>
          </a:p>
        </p:txBody>
      </p:sp>
      <p:sp>
        <p:nvSpPr>
          <p:cNvPr id="15" name="Text Placeholder 3">
            <a:extLst>
              <a:ext uri="{FF2B5EF4-FFF2-40B4-BE49-F238E27FC236}">
                <a16:creationId xmlns:a16="http://schemas.microsoft.com/office/drawing/2014/main" id="{219A8ED8-D89E-D5A5-9ADA-BC9E6A5310B8}"/>
              </a:ext>
            </a:extLst>
          </p:cNvPr>
          <p:cNvSpPr>
            <a:spLocks noGrp="1"/>
          </p:cNvSpPr>
          <p:nvPr>
            <p:ph type="body" sz="quarter" idx="12"/>
          </p:nvPr>
        </p:nvSpPr>
        <p:spPr>
          <a:xfrm>
            <a:off x="8610600" y="6201077"/>
            <a:ext cx="2099152" cy="495300"/>
          </a:xfrm>
        </p:spPr>
        <p:txBody>
          <a:bodyPr lIns="0" rIns="0">
            <a:noAutofit/>
          </a:bodyPr>
          <a:lstStyle/>
          <a:p>
            <a:r>
              <a:rPr lang="en-US" sz="2200" b="1" dirty="0"/>
              <a:t>Middle School</a:t>
            </a:r>
          </a:p>
        </p:txBody>
      </p:sp>
      <p:sp>
        <p:nvSpPr>
          <p:cNvPr id="16" name="Slide Number Placeholder 4">
            <a:extLst>
              <a:ext uri="{FF2B5EF4-FFF2-40B4-BE49-F238E27FC236}">
                <a16:creationId xmlns:a16="http://schemas.microsoft.com/office/drawing/2014/main" id="{A5720A6A-8F06-4335-1C3D-CE2E50E927D7}"/>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40</a:t>
            </a:fld>
            <a:endParaRPr lang="en-US" sz="1400" dirty="0">
              <a:solidFill>
                <a:schemeClr val="bg1"/>
              </a:solidFill>
            </a:endParaRPr>
          </a:p>
        </p:txBody>
      </p:sp>
    </p:spTree>
    <p:extLst>
      <p:ext uri="{BB962C8B-B14F-4D97-AF65-F5344CB8AC3E}">
        <p14:creationId xmlns:p14="http://schemas.microsoft.com/office/powerpoint/2010/main" val="516081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A3857-206E-4BBF-A8D8-FF74861EC875}"/>
              </a:ext>
            </a:extLst>
          </p:cNvPr>
          <p:cNvSpPr>
            <a:spLocks noGrp="1"/>
          </p:cNvSpPr>
          <p:nvPr>
            <p:ph type="title"/>
          </p:nvPr>
        </p:nvSpPr>
        <p:spPr/>
        <p:txBody>
          <a:bodyPr>
            <a:normAutofit/>
          </a:bodyPr>
          <a:lstStyle/>
          <a:p>
            <a:r>
              <a:rPr lang="en-US" sz="3600" dirty="0">
                <a:solidFill>
                  <a:srgbClr val="1F4E79"/>
                </a:solidFill>
                <a:latin typeface="Palatino Linotype"/>
              </a:rPr>
              <a:t>Who Must Test: Grades 6 through 8 (2 of 3)</a:t>
            </a:r>
          </a:p>
        </p:txBody>
      </p:sp>
      <p:sp>
        <p:nvSpPr>
          <p:cNvPr id="3" name="Content Placeholder 2">
            <a:extLst>
              <a:ext uri="{FF2B5EF4-FFF2-40B4-BE49-F238E27FC236}">
                <a16:creationId xmlns:a16="http://schemas.microsoft.com/office/drawing/2014/main" id="{B553FE6A-808E-49FE-9ABF-0EFF2D4A0D74}"/>
              </a:ext>
            </a:extLst>
          </p:cNvPr>
          <p:cNvSpPr>
            <a:spLocks noGrp="1"/>
          </p:cNvSpPr>
          <p:nvPr>
            <p:ph type="body" sz="quarter" idx="11"/>
          </p:nvPr>
        </p:nvSpPr>
        <p:spPr>
          <a:xfrm>
            <a:off x="171451" y="1222375"/>
            <a:ext cx="11182349" cy="4803775"/>
          </a:xfrm>
        </p:spPr>
        <p:txBody>
          <a:bodyPr vert="horz" lIns="91440" tIns="45720" rIns="91440" bIns="45720" rtlCol="0" anchor="t">
            <a:normAutofit fontScale="92500"/>
          </a:bodyPr>
          <a:lstStyle/>
          <a:p>
            <a:pPr>
              <a:lnSpc>
                <a:spcPct val="100000"/>
              </a:lnSpc>
              <a:spcBef>
                <a:spcPts val="1200"/>
              </a:spcBef>
            </a:pPr>
            <a:r>
              <a:rPr lang="en-US" sz="2400" dirty="0">
                <a:latin typeface="Palatino Linotype"/>
                <a:cs typeface="Calibri"/>
              </a:rPr>
              <a:t>Students enrolled in a </a:t>
            </a:r>
            <a:r>
              <a:rPr lang="en-US" sz="2400" b="1" dirty="0">
                <a:latin typeface="Palatino Linotype"/>
                <a:cs typeface="Calibri"/>
              </a:rPr>
              <a:t>two-year</a:t>
            </a:r>
            <a:r>
              <a:rPr lang="en-US" sz="2400" dirty="0">
                <a:latin typeface="Palatino Linotype"/>
                <a:cs typeface="Calibri"/>
              </a:rPr>
              <a:t> Algebra I, Geometry, or Algebra II course must take:</a:t>
            </a:r>
            <a:endParaRPr lang="en-US" sz="2400" dirty="0">
              <a:cs typeface="Calibri"/>
            </a:endParaRPr>
          </a:p>
          <a:p>
            <a:pPr lvl="1">
              <a:lnSpc>
                <a:spcPct val="100000"/>
              </a:lnSpc>
              <a:spcBef>
                <a:spcPts val="1200"/>
              </a:spcBef>
            </a:pPr>
            <a:r>
              <a:rPr lang="en-US" sz="2200" dirty="0">
                <a:latin typeface="Palatino Linotype"/>
                <a:cs typeface="Calibri"/>
              </a:rPr>
              <a:t>Their grade-level mathematics assessment in the first year; and</a:t>
            </a:r>
          </a:p>
          <a:p>
            <a:pPr lvl="1">
              <a:lnSpc>
                <a:spcPct val="100000"/>
              </a:lnSpc>
              <a:spcBef>
                <a:spcPts val="1200"/>
              </a:spcBef>
            </a:pPr>
            <a:r>
              <a:rPr lang="en-US" sz="2200" dirty="0">
                <a:latin typeface="Palatino Linotype"/>
                <a:cs typeface="Calibri"/>
              </a:rPr>
              <a:t>The high school end-of-course assessment (i.e., Algebra I, Geometry, or Algebra II) in the second year of the course.</a:t>
            </a:r>
          </a:p>
          <a:p>
            <a:pPr>
              <a:lnSpc>
                <a:spcPct val="100000"/>
              </a:lnSpc>
              <a:spcBef>
                <a:spcPts val="1200"/>
              </a:spcBef>
            </a:pPr>
            <a:r>
              <a:rPr lang="en-US" sz="2400" dirty="0">
                <a:latin typeface="Palatino Linotype"/>
                <a:cs typeface="Calibri"/>
              </a:rPr>
              <a:t>Students enrolled in multiple high school-level mathematics courses (i.e., Algebra I, Geometry, or Algebra II) will only take one high school end-of-course mathematics assessment.</a:t>
            </a:r>
          </a:p>
          <a:p>
            <a:pPr lvl="1">
              <a:lnSpc>
                <a:spcPct val="100000"/>
              </a:lnSpc>
              <a:spcBef>
                <a:spcPts val="1200"/>
              </a:spcBef>
            </a:pPr>
            <a:r>
              <a:rPr lang="en-US" sz="2200" dirty="0">
                <a:latin typeface="Palatino Linotype"/>
                <a:cs typeface="Calibri"/>
              </a:rPr>
              <a:t>They must take Algebra if they are enrolled in Algebra I and Geometry.</a:t>
            </a:r>
          </a:p>
          <a:p>
            <a:pPr lvl="1">
              <a:lnSpc>
                <a:spcPct val="100000"/>
              </a:lnSpc>
              <a:spcBef>
                <a:spcPts val="1200"/>
              </a:spcBef>
            </a:pPr>
            <a:r>
              <a:rPr lang="en-US" sz="2200" dirty="0">
                <a:latin typeface="Palatino Linotype"/>
                <a:cs typeface="Calibri"/>
              </a:rPr>
              <a:t>They must take Geometry if they are enrolled in Geometry and Algebra II.</a:t>
            </a:r>
          </a:p>
          <a:p>
            <a:pPr marL="0" indent="0">
              <a:lnSpc>
                <a:spcPct val="100000"/>
              </a:lnSpc>
              <a:spcBef>
                <a:spcPts val="1200"/>
              </a:spcBef>
              <a:buNone/>
            </a:pPr>
            <a:endParaRPr lang="en-US" sz="1700" dirty="0">
              <a:latin typeface="Palatino Linotype"/>
              <a:cs typeface="Calibri"/>
            </a:endParaRPr>
          </a:p>
        </p:txBody>
      </p:sp>
      <p:sp>
        <p:nvSpPr>
          <p:cNvPr id="4" name="Text Placeholder 3">
            <a:extLst>
              <a:ext uri="{FF2B5EF4-FFF2-40B4-BE49-F238E27FC236}">
                <a16:creationId xmlns:a16="http://schemas.microsoft.com/office/drawing/2014/main" id="{B3091E0F-8D79-44FC-A580-8D5C0AD87D9B}"/>
              </a:ext>
            </a:extLst>
          </p:cNvPr>
          <p:cNvSpPr>
            <a:spLocks noGrp="1"/>
          </p:cNvSpPr>
          <p:nvPr>
            <p:ph type="body" sz="quarter" idx="12"/>
          </p:nvPr>
        </p:nvSpPr>
        <p:spPr>
          <a:xfrm>
            <a:off x="8673230" y="6201077"/>
            <a:ext cx="2008665" cy="495300"/>
          </a:xfrm>
        </p:spPr>
        <p:txBody>
          <a:bodyPr lIns="0" rIns="0">
            <a:noAutofit/>
          </a:bodyPr>
          <a:lstStyle/>
          <a:p>
            <a:r>
              <a:rPr lang="en-US" sz="2200" b="1" dirty="0"/>
              <a:t>Middle School</a:t>
            </a:r>
          </a:p>
        </p:txBody>
      </p:sp>
      <p:sp>
        <p:nvSpPr>
          <p:cNvPr id="8" name="Slide Number Placeholder 4">
            <a:extLst>
              <a:ext uri="{FF2B5EF4-FFF2-40B4-BE49-F238E27FC236}">
                <a16:creationId xmlns:a16="http://schemas.microsoft.com/office/drawing/2014/main" id="{2F4129D3-30FF-830E-88DC-69BBD7CED3B3}"/>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41</a:t>
            </a:fld>
            <a:endParaRPr lang="en-US" sz="1400" dirty="0">
              <a:solidFill>
                <a:schemeClr val="bg1"/>
              </a:solidFill>
            </a:endParaRPr>
          </a:p>
        </p:txBody>
      </p:sp>
    </p:spTree>
    <p:extLst>
      <p:ext uri="{BB962C8B-B14F-4D97-AF65-F5344CB8AC3E}">
        <p14:creationId xmlns:p14="http://schemas.microsoft.com/office/powerpoint/2010/main" val="3222761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A3857-206E-4BBF-A8D8-FF74861EC875}"/>
              </a:ext>
            </a:extLst>
          </p:cNvPr>
          <p:cNvSpPr>
            <a:spLocks noGrp="1"/>
          </p:cNvSpPr>
          <p:nvPr>
            <p:ph type="title"/>
          </p:nvPr>
        </p:nvSpPr>
        <p:spPr/>
        <p:txBody>
          <a:bodyPr>
            <a:normAutofit/>
          </a:bodyPr>
          <a:lstStyle/>
          <a:p>
            <a:r>
              <a:rPr lang="en-US" sz="3600" dirty="0">
                <a:solidFill>
                  <a:srgbClr val="1F4E79"/>
                </a:solidFill>
                <a:latin typeface="Palatino Linotype"/>
              </a:rPr>
              <a:t>Who Must Test: Grades 6 through 8 (3 of 3)</a:t>
            </a:r>
          </a:p>
        </p:txBody>
      </p:sp>
      <p:sp>
        <p:nvSpPr>
          <p:cNvPr id="3" name="Content Placeholder 2">
            <a:extLst>
              <a:ext uri="{FF2B5EF4-FFF2-40B4-BE49-F238E27FC236}">
                <a16:creationId xmlns:a16="http://schemas.microsoft.com/office/drawing/2014/main" id="{B553FE6A-808E-49FE-9ABF-0EFF2D4A0D74}"/>
              </a:ext>
            </a:extLst>
          </p:cNvPr>
          <p:cNvSpPr>
            <a:spLocks noGrp="1"/>
          </p:cNvSpPr>
          <p:nvPr>
            <p:ph type="body" sz="quarter" idx="11"/>
          </p:nvPr>
        </p:nvSpPr>
        <p:spPr>
          <a:xfrm>
            <a:off x="257174" y="1116178"/>
            <a:ext cx="11096626" cy="4704413"/>
          </a:xfrm>
        </p:spPr>
        <p:txBody>
          <a:bodyPr vert="horz" lIns="91440" tIns="45720" rIns="91440" bIns="45720" rtlCol="0" anchor="t">
            <a:normAutofit/>
          </a:bodyPr>
          <a:lstStyle/>
          <a:p>
            <a:pPr>
              <a:lnSpc>
                <a:spcPct val="100000"/>
              </a:lnSpc>
              <a:spcBef>
                <a:spcPts val="1200"/>
              </a:spcBef>
            </a:pPr>
            <a:r>
              <a:rPr lang="en-US" sz="2400" dirty="0">
                <a:latin typeface="Palatino Linotype"/>
                <a:cs typeface="Calibri"/>
              </a:rPr>
              <a:t>If unique scenarios are encountered where students would complete all three high school mathematics courses in middle school but started taking high school mathematics courses after grade 6, contact the Office of Assessments to establish a plan that ensures impacted students will meet the federal testing requirement.</a:t>
            </a:r>
            <a:endParaRPr lang="en-US" sz="2400" b="1" dirty="0">
              <a:cs typeface="Calibri"/>
            </a:endParaRPr>
          </a:p>
          <a:p>
            <a:pPr>
              <a:lnSpc>
                <a:spcPct val="100000"/>
              </a:lnSpc>
              <a:spcBef>
                <a:spcPts val="1200"/>
              </a:spcBef>
            </a:pPr>
            <a:r>
              <a:rPr lang="en-US" sz="2400" dirty="0">
                <a:latin typeface="Palatino Linotype"/>
              </a:rPr>
              <a:t>Students in grade 8 must take the grade 8 science assessment.</a:t>
            </a:r>
            <a:endParaRPr lang="en-US" sz="2400" dirty="0"/>
          </a:p>
          <a:p>
            <a:pPr>
              <a:lnSpc>
                <a:spcPct val="100000"/>
              </a:lnSpc>
              <a:spcBef>
                <a:spcPts val="1200"/>
              </a:spcBef>
            </a:pPr>
            <a:r>
              <a:rPr lang="en-US" sz="2400" dirty="0">
                <a:latin typeface="Palatino Linotype"/>
              </a:rPr>
              <a:t>Middle school students with disabilities, except those with the most significant intellectual disabilities who qualify for the DLM, must participate in the NJSLA.</a:t>
            </a:r>
          </a:p>
        </p:txBody>
      </p:sp>
      <p:sp>
        <p:nvSpPr>
          <p:cNvPr id="4" name="Text Placeholder 3">
            <a:extLst>
              <a:ext uri="{FF2B5EF4-FFF2-40B4-BE49-F238E27FC236}">
                <a16:creationId xmlns:a16="http://schemas.microsoft.com/office/drawing/2014/main" id="{BE55C11D-087B-496B-B08A-A878D9A3E768}"/>
              </a:ext>
            </a:extLst>
          </p:cNvPr>
          <p:cNvSpPr>
            <a:spLocks noGrp="1"/>
          </p:cNvSpPr>
          <p:nvPr>
            <p:ph type="body" sz="quarter" idx="12"/>
          </p:nvPr>
        </p:nvSpPr>
        <p:spPr>
          <a:xfrm>
            <a:off x="8623126" y="6201077"/>
            <a:ext cx="2085732" cy="495300"/>
          </a:xfrm>
        </p:spPr>
        <p:txBody>
          <a:bodyPr lIns="0" rIns="0">
            <a:noAutofit/>
          </a:bodyPr>
          <a:lstStyle/>
          <a:p>
            <a:r>
              <a:rPr lang="en-US" sz="2200" b="1" dirty="0"/>
              <a:t>Middle School</a:t>
            </a:r>
          </a:p>
        </p:txBody>
      </p:sp>
      <p:sp>
        <p:nvSpPr>
          <p:cNvPr id="5" name="Slide Number Placeholder 4">
            <a:extLst>
              <a:ext uri="{FF2B5EF4-FFF2-40B4-BE49-F238E27FC236}">
                <a16:creationId xmlns:a16="http://schemas.microsoft.com/office/drawing/2014/main" id="{0FE00A31-F2F9-9A09-24FD-137F16F84A98}"/>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42</a:t>
            </a:fld>
            <a:endParaRPr lang="en-US" sz="1400" dirty="0">
              <a:solidFill>
                <a:schemeClr val="bg1"/>
              </a:solidFill>
            </a:endParaRPr>
          </a:p>
        </p:txBody>
      </p:sp>
    </p:spTree>
    <p:extLst>
      <p:ext uri="{BB962C8B-B14F-4D97-AF65-F5344CB8AC3E}">
        <p14:creationId xmlns:p14="http://schemas.microsoft.com/office/powerpoint/2010/main" val="977413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36D2E-1EBB-47FF-BD2E-DCB17B48FD0D}"/>
              </a:ext>
            </a:extLst>
          </p:cNvPr>
          <p:cNvSpPr>
            <a:spLocks noGrp="1"/>
          </p:cNvSpPr>
          <p:nvPr>
            <p:ph type="title"/>
          </p:nvPr>
        </p:nvSpPr>
        <p:spPr/>
        <p:txBody>
          <a:bodyPr>
            <a:normAutofit/>
          </a:bodyPr>
          <a:lstStyle/>
          <a:p>
            <a:r>
              <a:rPr lang="en-US" sz="3600" dirty="0">
                <a:solidFill>
                  <a:srgbClr val="1F4E79"/>
                </a:solidFill>
                <a:latin typeface="Palatino Linotype"/>
              </a:rPr>
              <a:t>Who Must Test: NJSLA High School ELA</a:t>
            </a:r>
          </a:p>
        </p:txBody>
      </p:sp>
      <p:sp>
        <p:nvSpPr>
          <p:cNvPr id="3" name="Content Placeholder 2">
            <a:extLst>
              <a:ext uri="{FF2B5EF4-FFF2-40B4-BE49-F238E27FC236}">
                <a16:creationId xmlns:a16="http://schemas.microsoft.com/office/drawing/2014/main" id="{47B95AB8-0F97-4FB7-858E-26F784C01E60}"/>
              </a:ext>
            </a:extLst>
          </p:cNvPr>
          <p:cNvSpPr>
            <a:spLocks noGrp="1"/>
          </p:cNvSpPr>
          <p:nvPr>
            <p:ph type="body" sz="quarter" idx="11"/>
          </p:nvPr>
        </p:nvSpPr>
        <p:spPr/>
        <p:txBody>
          <a:bodyPr vert="horz" lIns="91440" tIns="45720" rIns="91440" bIns="45720" rtlCol="0" anchor="t">
            <a:noAutofit/>
          </a:bodyPr>
          <a:lstStyle/>
          <a:p>
            <a:pPr>
              <a:lnSpc>
                <a:spcPct val="100000"/>
              </a:lnSpc>
              <a:spcBef>
                <a:spcPts val="1200"/>
              </a:spcBef>
            </a:pPr>
            <a:r>
              <a:rPr lang="en-US" sz="2400" dirty="0">
                <a:latin typeface="Palatino Linotype"/>
              </a:rPr>
              <a:t>Students in grade 9 must take the NJSLA-ELA Grade 9 regardless of the ELA course they are currently enrolled in.</a:t>
            </a:r>
          </a:p>
          <a:p>
            <a:pPr lvl="1">
              <a:lnSpc>
                <a:spcPct val="100000"/>
              </a:lnSpc>
              <a:spcBef>
                <a:spcPts val="1200"/>
              </a:spcBef>
            </a:pPr>
            <a:r>
              <a:rPr lang="en-US" sz="2200" b="1" dirty="0">
                <a:latin typeface="Palatino Linotype"/>
              </a:rPr>
              <a:t>Exception</a:t>
            </a:r>
            <a:r>
              <a:rPr lang="en-US" sz="2200" dirty="0">
                <a:latin typeface="Palatino Linotype"/>
              </a:rPr>
              <a:t>: Students repeating grade 9 who have previously </a:t>
            </a:r>
            <a:r>
              <a:rPr lang="en-US" sz="2200" b="1" dirty="0">
                <a:latin typeface="Palatino Linotype"/>
              </a:rPr>
              <a:t>taken</a:t>
            </a:r>
            <a:r>
              <a:rPr lang="en-US" sz="2200" dirty="0">
                <a:latin typeface="Palatino Linotype"/>
              </a:rPr>
              <a:t> the associated assessment will not retake that assessment.</a:t>
            </a:r>
          </a:p>
          <a:p>
            <a:pPr>
              <a:lnSpc>
                <a:spcPct val="100000"/>
              </a:lnSpc>
              <a:spcBef>
                <a:spcPts val="1200"/>
              </a:spcBef>
            </a:pPr>
            <a:r>
              <a:rPr lang="en-US" altLang="en-US" sz="2400" dirty="0">
                <a:latin typeface="Palatino Linotype"/>
              </a:rPr>
              <a:t>Grade level, based on credit total not homeroom assignment, determines participation in NJSLA-ELA.</a:t>
            </a:r>
          </a:p>
          <a:p>
            <a:pPr>
              <a:lnSpc>
                <a:spcPct val="100000"/>
              </a:lnSpc>
              <a:spcBef>
                <a:spcPts val="1200"/>
              </a:spcBef>
            </a:pPr>
            <a:r>
              <a:rPr lang="en-US" altLang="en-US" sz="2400" dirty="0">
                <a:latin typeface="Palatino Linotype"/>
                <a:cs typeface="Calibri"/>
              </a:rPr>
              <a:t>Students who meet the eligibility criteria to take the DLM ELA assessment are not to be registered for or take the NJSLA-ELA during grade 9. Instead, these students will take the DLM when they are in grade 11.</a:t>
            </a:r>
          </a:p>
        </p:txBody>
      </p:sp>
      <p:sp>
        <p:nvSpPr>
          <p:cNvPr id="4" name="Text Placeholder 3">
            <a:extLst>
              <a:ext uri="{FF2B5EF4-FFF2-40B4-BE49-F238E27FC236}">
                <a16:creationId xmlns:a16="http://schemas.microsoft.com/office/drawing/2014/main" id="{668FA29D-5ACA-4CD6-BE44-356905B9A432}"/>
              </a:ext>
            </a:extLst>
          </p:cNvPr>
          <p:cNvSpPr>
            <a:spLocks noGrp="1"/>
          </p:cNvSpPr>
          <p:nvPr>
            <p:ph type="body" sz="quarter" idx="12"/>
          </p:nvPr>
        </p:nvSpPr>
        <p:spPr/>
        <p:txBody>
          <a:bodyPr lIns="0" rIns="0">
            <a:noAutofit/>
          </a:bodyPr>
          <a:lstStyle/>
          <a:p>
            <a:pPr algn="ctr"/>
            <a:r>
              <a:rPr lang="en-US" sz="2400" b="1" dirty="0"/>
              <a:t>High School</a:t>
            </a:r>
          </a:p>
        </p:txBody>
      </p:sp>
      <p:sp>
        <p:nvSpPr>
          <p:cNvPr id="5" name="Slide Number Placeholder 4">
            <a:extLst>
              <a:ext uri="{FF2B5EF4-FFF2-40B4-BE49-F238E27FC236}">
                <a16:creationId xmlns:a16="http://schemas.microsoft.com/office/drawing/2014/main" id="{10946A63-0C26-E8DB-E992-68B8B515FB1E}"/>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43</a:t>
            </a:fld>
            <a:endParaRPr lang="en-US" sz="1400" dirty="0">
              <a:solidFill>
                <a:schemeClr val="bg1"/>
              </a:solidFill>
            </a:endParaRPr>
          </a:p>
        </p:txBody>
      </p:sp>
    </p:spTree>
    <p:extLst>
      <p:ext uri="{BB962C8B-B14F-4D97-AF65-F5344CB8AC3E}">
        <p14:creationId xmlns:p14="http://schemas.microsoft.com/office/powerpoint/2010/main" val="12746964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A31D5-0E82-4660-A231-31DD17113994}"/>
              </a:ext>
            </a:extLst>
          </p:cNvPr>
          <p:cNvSpPr>
            <a:spLocks noGrp="1"/>
          </p:cNvSpPr>
          <p:nvPr>
            <p:ph type="title"/>
          </p:nvPr>
        </p:nvSpPr>
        <p:spPr/>
        <p:txBody>
          <a:bodyPr>
            <a:noAutofit/>
          </a:bodyPr>
          <a:lstStyle/>
          <a:p>
            <a:r>
              <a:rPr lang="en-US" sz="2900" dirty="0">
                <a:solidFill>
                  <a:srgbClr val="1F4E79"/>
                </a:solidFill>
                <a:latin typeface="Palatino Linotype"/>
              </a:rPr>
              <a:t>Who Must Test: NJSLA High School Mathematics (1 of 4) </a:t>
            </a:r>
          </a:p>
        </p:txBody>
      </p:sp>
      <p:sp>
        <p:nvSpPr>
          <p:cNvPr id="3" name="Content Placeholder 2">
            <a:extLst>
              <a:ext uri="{FF2B5EF4-FFF2-40B4-BE49-F238E27FC236}">
                <a16:creationId xmlns:a16="http://schemas.microsoft.com/office/drawing/2014/main" id="{76610EAD-DE02-4D3A-950A-602BBCFD6715}"/>
              </a:ext>
            </a:extLst>
          </p:cNvPr>
          <p:cNvSpPr>
            <a:spLocks noGrp="1"/>
          </p:cNvSpPr>
          <p:nvPr>
            <p:ph type="body" sz="quarter" idx="11"/>
          </p:nvPr>
        </p:nvSpPr>
        <p:spPr/>
        <p:txBody>
          <a:bodyPr vert="horz" lIns="91440" tIns="45720" rIns="91440" bIns="45720" rtlCol="0" anchor="t">
            <a:noAutofit/>
          </a:bodyPr>
          <a:lstStyle/>
          <a:p>
            <a:pPr>
              <a:lnSpc>
                <a:spcPct val="100000"/>
              </a:lnSpc>
              <a:spcBef>
                <a:spcPts val="1200"/>
              </a:spcBef>
            </a:pPr>
            <a:r>
              <a:rPr lang="en-US" sz="2400" dirty="0">
                <a:latin typeface="Palatino Linotype"/>
                <a:cs typeface="Calibri" panose="020F0502020204030204"/>
              </a:rPr>
              <a:t>Students must take the NJSLA for mathematics at least once while in high school.</a:t>
            </a:r>
            <a:endParaRPr lang="en-US" sz="2400" dirty="0"/>
          </a:p>
          <a:p>
            <a:pPr>
              <a:lnSpc>
                <a:spcPct val="100000"/>
              </a:lnSpc>
              <a:spcBef>
                <a:spcPts val="1200"/>
              </a:spcBef>
            </a:pPr>
            <a:r>
              <a:rPr lang="en-US" sz="2400" dirty="0">
                <a:latin typeface="Palatino Linotype"/>
                <a:cs typeface="Calibri"/>
              </a:rPr>
              <a:t>All students must take the Algebra I end-of-course state assessment (NJSLA) in high school when they take the Algebra I course except for those with the </a:t>
            </a:r>
            <a:r>
              <a:rPr lang="en-US" sz="2400" b="1" dirty="0">
                <a:latin typeface="Palatino Linotype"/>
                <a:cs typeface="Calibri"/>
              </a:rPr>
              <a:t>following qualified exceptions</a:t>
            </a:r>
            <a:r>
              <a:rPr lang="en-US" sz="2400" dirty="0">
                <a:latin typeface="Palatino Linotype"/>
                <a:cs typeface="Calibri"/>
              </a:rPr>
              <a:t>:</a:t>
            </a:r>
          </a:p>
          <a:p>
            <a:pPr lvl="1">
              <a:lnSpc>
                <a:spcPct val="100000"/>
              </a:lnSpc>
              <a:spcBef>
                <a:spcPts val="1200"/>
              </a:spcBef>
            </a:pPr>
            <a:r>
              <a:rPr lang="en-US" sz="2400" dirty="0">
                <a:latin typeface="Palatino Linotype"/>
                <a:cs typeface="Calibri"/>
              </a:rPr>
              <a:t>Students who meet the eligibility criteria to take the DLM mathematics assessment in high school are not to be registered for or take the NJSLA for mathematics at any time during high school. Instead, these students will take the DLM when they are in grade 11.</a:t>
            </a:r>
          </a:p>
        </p:txBody>
      </p:sp>
      <p:sp>
        <p:nvSpPr>
          <p:cNvPr id="4" name="Text Placeholder 3">
            <a:extLst>
              <a:ext uri="{FF2B5EF4-FFF2-40B4-BE49-F238E27FC236}">
                <a16:creationId xmlns:a16="http://schemas.microsoft.com/office/drawing/2014/main" id="{9A83FC28-D8C6-4379-932E-AF9379A961B6}"/>
              </a:ext>
            </a:extLst>
          </p:cNvPr>
          <p:cNvSpPr>
            <a:spLocks noGrp="1"/>
          </p:cNvSpPr>
          <p:nvPr>
            <p:ph type="body" sz="quarter" idx="12"/>
          </p:nvPr>
        </p:nvSpPr>
        <p:spPr/>
        <p:txBody>
          <a:bodyPr lIns="0" rIns="0">
            <a:noAutofit/>
          </a:bodyPr>
          <a:lstStyle/>
          <a:p>
            <a:pPr algn="ctr"/>
            <a:r>
              <a:rPr lang="en-US" sz="2400" b="1" dirty="0"/>
              <a:t>High School</a:t>
            </a:r>
          </a:p>
        </p:txBody>
      </p:sp>
      <p:sp>
        <p:nvSpPr>
          <p:cNvPr id="5" name="Slide Number Placeholder 4">
            <a:extLst>
              <a:ext uri="{FF2B5EF4-FFF2-40B4-BE49-F238E27FC236}">
                <a16:creationId xmlns:a16="http://schemas.microsoft.com/office/drawing/2014/main" id="{AEA3F86E-39F4-D3ED-7FBC-AF418A45DB64}"/>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44</a:t>
            </a:fld>
            <a:endParaRPr lang="en-US" sz="1400" dirty="0">
              <a:solidFill>
                <a:schemeClr val="bg1"/>
              </a:solidFill>
            </a:endParaRPr>
          </a:p>
        </p:txBody>
      </p:sp>
    </p:spTree>
    <p:extLst>
      <p:ext uri="{BB962C8B-B14F-4D97-AF65-F5344CB8AC3E}">
        <p14:creationId xmlns:p14="http://schemas.microsoft.com/office/powerpoint/2010/main" val="11551964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1681B-81D2-455D-A93C-F4F0F8583AA2}"/>
              </a:ext>
            </a:extLst>
          </p:cNvPr>
          <p:cNvSpPr>
            <a:spLocks noGrp="1"/>
          </p:cNvSpPr>
          <p:nvPr>
            <p:ph type="title"/>
          </p:nvPr>
        </p:nvSpPr>
        <p:spPr/>
        <p:txBody>
          <a:bodyPr>
            <a:noAutofit/>
          </a:bodyPr>
          <a:lstStyle/>
          <a:p>
            <a:r>
              <a:rPr lang="en-US" sz="2900" dirty="0">
                <a:solidFill>
                  <a:srgbClr val="1F4E79"/>
                </a:solidFill>
                <a:latin typeface="Palatino Linotype"/>
              </a:rPr>
              <a:t>Who Must Test: NJSLA High School Mathematics (2 of 4)</a:t>
            </a:r>
          </a:p>
        </p:txBody>
      </p:sp>
      <p:sp>
        <p:nvSpPr>
          <p:cNvPr id="3" name="Content Placeholder 2">
            <a:extLst>
              <a:ext uri="{FF2B5EF4-FFF2-40B4-BE49-F238E27FC236}">
                <a16:creationId xmlns:a16="http://schemas.microsoft.com/office/drawing/2014/main" id="{09C0F1B0-5732-4F7E-AD57-302326356A14}"/>
              </a:ext>
            </a:extLst>
          </p:cNvPr>
          <p:cNvSpPr>
            <a:spLocks noGrp="1"/>
          </p:cNvSpPr>
          <p:nvPr>
            <p:ph type="body" sz="quarter" idx="11"/>
          </p:nvPr>
        </p:nvSpPr>
        <p:spPr>
          <a:xfrm>
            <a:off x="171451" y="1126476"/>
            <a:ext cx="11312068" cy="4897068"/>
          </a:xfrm>
        </p:spPr>
        <p:txBody>
          <a:bodyPr vert="horz" lIns="91440" tIns="45720" rIns="91440" bIns="45720" rtlCol="0" anchor="t">
            <a:normAutofit fontScale="92500"/>
          </a:bodyPr>
          <a:lstStyle/>
          <a:p>
            <a:pPr>
              <a:lnSpc>
                <a:spcPct val="100000"/>
              </a:lnSpc>
              <a:spcBef>
                <a:spcPts val="1200"/>
              </a:spcBef>
            </a:pPr>
            <a:r>
              <a:rPr lang="en-US" sz="2600" dirty="0">
                <a:latin typeface="Palatino Linotype"/>
                <a:cs typeface="Calibri"/>
              </a:rPr>
              <a:t>All students must take the Algebra I end-of-course state assessment (NJSLA) in high school when they take the Algebra I course except for those with the following qualified exceptions </a:t>
            </a:r>
            <a:r>
              <a:rPr lang="en-US" sz="2600" b="1" dirty="0">
                <a:latin typeface="Palatino Linotype"/>
                <a:cs typeface="Calibri"/>
              </a:rPr>
              <a:t>(continued):</a:t>
            </a:r>
          </a:p>
          <a:p>
            <a:pPr lvl="1">
              <a:lnSpc>
                <a:spcPct val="100000"/>
              </a:lnSpc>
              <a:spcBef>
                <a:spcPts val="1200"/>
              </a:spcBef>
            </a:pPr>
            <a:r>
              <a:rPr lang="en-US" sz="2400" dirty="0">
                <a:latin typeface="Palatino Linotype"/>
                <a:cs typeface="Calibri"/>
              </a:rPr>
              <a:t>Students who took the Algebra I NJSLA in middle school must take Geometry or Algebra II, whichever they take first in high school unless they previously took the Geometry or Algebra II assessment while in middle school.</a:t>
            </a:r>
          </a:p>
          <a:p>
            <a:pPr lvl="1">
              <a:lnSpc>
                <a:spcPct val="100000"/>
              </a:lnSpc>
              <a:spcBef>
                <a:spcPts val="1200"/>
              </a:spcBef>
            </a:pPr>
            <a:r>
              <a:rPr lang="en-US" sz="2400" b="1" dirty="0">
                <a:latin typeface="Palatino Linotype"/>
                <a:cs typeface="Calibri"/>
              </a:rPr>
              <a:t>Note: </a:t>
            </a:r>
            <a:r>
              <a:rPr lang="en-US" sz="2400" dirty="0">
                <a:latin typeface="Palatino Linotype"/>
                <a:cs typeface="Calibri"/>
              </a:rPr>
              <a:t>Students who took the Algebra I NJSLA and the Mathematics Grade 6 NJSLA in grade 6 and who completed the entire tested high school mathematics course sequence prior to entering high school will not take an NJSLA for mathematics at any point in high school.  The historic Algebra I NJSLA results from grade 6 will be used to meet federal testing requirements for high school mathematics.</a:t>
            </a:r>
          </a:p>
          <a:p>
            <a:pPr marL="737870" lvl="1" indent="0">
              <a:lnSpc>
                <a:spcPct val="100000"/>
              </a:lnSpc>
              <a:spcBef>
                <a:spcPts val="1200"/>
              </a:spcBef>
              <a:buNone/>
            </a:pPr>
            <a:endParaRPr lang="en-US" sz="2000" dirty="0">
              <a:latin typeface="Palatino Linotype"/>
              <a:cs typeface="Calibri"/>
            </a:endParaRPr>
          </a:p>
        </p:txBody>
      </p:sp>
      <p:sp>
        <p:nvSpPr>
          <p:cNvPr id="4" name="Text Placeholder 3">
            <a:extLst>
              <a:ext uri="{FF2B5EF4-FFF2-40B4-BE49-F238E27FC236}">
                <a16:creationId xmlns:a16="http://schemas.microsoft.com/office/drawing/2014/main" id="{49A9CDB6-E570-444C-9126-F09E873A3E6C}"/>
              </a:ext>
            </a:extLst>
          </p:cNvPr>
          <p:cNvSpPr>
            <a:spLocks noGrp="1"/>
          </p:cNvSpPr>
          <p:nvPr>
            <p:ph type="body" sz="quarter" idx="12"/>
          </p:nvPr>
        </p:nvSpPr>
        <p:spPr/>
        <p:txBody>
          <a:bodyPr lIns="0" rIns="0">
            <a:noAutofit/>
          </a:bodyPr>
          <a:lstStyle/>
          <a:p>
            <a:pPr algn="ctr"/>
            <a:r>
              <a:rPr lang="en-US" sz="2400" b="1" dirty="0"/>
              <a:t>High School</a:t>
            </a:r>
          </a:p>
        </p:txBody>
      </p:sp>
      <p:sp>
        <p:nvSpPr>
          <p:cNvPr id="5" name="Slide Number Placeholder 4">
            <a:extLst>
              <a:ext uri="{FF2B5EF4-FFF2-40B4-BE49-F238E27FC236}">
                <a16:creationId xmlns:a16="http://schemas.microsoft.com/office/drawing/2014/main" id="{35432E5D-6D8A-8380-BD4E-1856019FCE27}"/>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45</a:t>
            </a:fld>
            <a:endParaRPr lang="en-US" sz="1400" dirty="0">
              <a:solidFill>
                <a:schemeClr val="bg1"/>
              </a:solidFill>
            </a:endParaRPr>
          </a:p>
        </p:txBody>
      </p:sp>
    </p:spTree>
    <p:extLst>
      <p:ext uri="{BB962C8B-B14F-4D97-AF65-F5344CB8AC3E}">
        <p14:creationId xmlns:p14="http://schemas.microsoft.com/office/powerpoint/2010/main" val="41715007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A31D5-0E82-4660-A231-31DD17113994}"/>
              </a:ext>
            </a:extLst>
          </p:cNvPr>
          <p:cNvSpPr>
            <a:spLocks noGrp="1"/>
          </p:cNvSpPr>
          <p:nvPr>
            <p:ph type="title"/>
          </p:nvPr>
        </p:nvSpPr>
        <p:spPr/>
        <p:txBody>
          <a:bodyPr>
            <a:noAutofit/>
          </a:bodyPr>
          <a:lstStyle/>
          <a:p>
            <a:r>
              <a:rPr lang="en-US" sz="2900" dirty="0">
                <a:solidFill>
                  <a:srgbClr val="1F4E79"/>
                </a:solidFill>
                <a:latin typeface="Palatino Linotype"/>
              </a:rPr>
              <a:t>Who Must Test: NJSLA High School Mathematics (3 of 4)</a:t>
            </a:r>
          </a:p>
        </p:txBody>
      </p:sp>
      <p:sp>
        <p:nvSpPr>
          <p:cNvPr id="3" name="Content Placeholder 2">
            <a:extLst>
              <a:ext uri="{FF2B5EF4-FFF2-40B4-BE49-F238E27FC236}">
                <a16:creationId xmlns:a16="http://schemas.microsoft.com/office/drawing/2014/main" id="{76610EAD-DE02-4D3A-950A-602BBCFD6715}"/>
              </a:ext>
            </a:extLst>
          </p:cNvPr>
          <p:cNvSpPr>
            <a:spLocks noGrp="1"/>
          </p:cNvSpPr>
          <p:nvPr>
            <p:ph type="body" sz="quarter" idx="11"/>
          </p:nvPr>
        </p:nvSpPr>
        <p:spPr/>
        <p:txBody>
          <a:bodyPr vert="horz" lIns="91440" tIns="45720" rIns="91440" bIns="45720" rtlCol="0" anchor="t">
            <a:noAutofit/>
          </a:bodyPr>
          <a:lstStyle/>
          <a:p>
            <a:pPr marL="0" indent="0">
              <a:lnSpc>
                <a:spcPct val="100000"/>
              </a:lnSpc>
              <a:spcBef>
                <a:spcPts val="600"/>
              </a:spcBef>
              <a:spcAft>
                <a:spcPts val="600"/>
              </a:spcAft>
              <a:buNone/>
            </a:pPr>
            <a:r>
              <a:rPr lang="en-US" sz="2400" dirty="0">
                <a:latin typeface="Palatino Linotype"/>
                <a:cs typeface="Calibri"/>
              </a:rPr>
              <a:t>The following must also be considered when determining which high school end-of-course mathematics assessment a student must take:</a:t>
            </a:r>
          </a:p>
          <a:p>
            <a:pPr>
              <a:lnSpc>
                <a:spcPct val="100000"/>
              </a:lnSpc>
              <a:spcBef>
                <a:spcPts val="600"/>
              </a:spcBef>
              <a:spcAft>
                <a:spcPts val="600"/>
              </a:spcAft>
            </a:pPr>
            <a:r>
              <a:rPr lang="en-US" sz="2400" dirty="0">
                <a:latin typeface="Palatino Linotype"/>
                <a:cs typeface="Calibri"/>
              </a:rPr>
              <a:t>Any high school mathematic assessment (i.e., Algebra I, Geometry, or Algebra II) that a student took in middle school will not count for the federal testing requirement if the student takes the same assessment again while in high school. Students must take a more advanced assessment in high school to meet the federal testing requirement.</a:t>
            </a:r>
          </a:p>
          <a:p>
            <a:pPr>
              <a:lnSpc>
                <a:spcPct val="100000"/>
              </a:lnSpc>
              <a:spcBef>
                <a:spcPts val="1200"/>
              </a:spcBef>
            </a:pPr>
            <a:r>
              <a:rPr lang="en-US" sz="2400" dirty="0">
                <a:latin typeface="Palatino Linotype"/>
                <a:cs typeface="Calibri"/>
              </a:rPr>
              <a:t>Students enrolled in year one of a two-year Algebra I course, (or a two-year Geometry or Algebra II course if they took Algebra I in middle school) will take the associated high school NJSLA in the second year of the two-year course.</a:t>
            </a:r>
            <a:endParaRPr lang="en-US" sz="2400" dirty="0">
              <a:cs typeface="Calibri"/>
            </a:endParaRPr>
          </a:p>
        </p:txBody>
      </p:sp>
      <p:sp>
        <p:nvSpPr>
          <p:cNvPr id="4" name="Text Placeholder 3">
            <a:extLst>
              <a:ext uri="{FF2B5EF4-FFF2-40B4-BE49-F238E27FC236}">
                <a16:creationId xmlns:a16="http://schemas.microsoft.com/office/drawing/2014/main" id="{879887F9-41CD-4068-BD0E-1CFDD0F9CFCA}"/>
              </a:ext>
            </a:extLst>
          </p:cNvPr>
          <p:cNvSpPr>
            <a:spLocks noGrp="1"/>
          </p:cNvSpPr>
          <p:nvPr>
            <p:ph type="body" sz="quarter" idx="12"/>
          </p:nvPr>
        </p:nvSpPr>
        <p:spPr/>
        <p:txBody>
          <a:bodyPr lIns="0" rIns="0">
            <a:normAutofit/>
          </a:bodyPr>
          <a:lstStyle/>
          <a:p>
            <a:pPr algn="ctr"/>
            <a:r>
              <a:rPr lang="en-US" sz="2400" b="1" dirty="0"/>
              <a:t>High School</a:t>
            </a:r>
          </a:p>
        </p:txBody>
      </p:sp>
      <p:sp>
        <p:nvSpPr>
          <p:cNvPr id="5" name="Slide Number Placeholder 4">
            <a:extLst>
              <a:ext uri="{FF2B5EF4-FFF2-40B4-BE49-F238E27FC236}">
                <a16:creationId xmlns:a16="http://schemas.microsoft.com/office/drawing/2014/main" id="{7BC4A8DE-070A-DF8D-C87E-A4CF13CB5FA4}"/>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46</a:t>
            </a:fld>
            <a:endParaRPr lang="en-US" sz="1400" dirty="0">
              <a:solidFill>
                <a:schemeClr val="bg1"/>
              </a:solidFill>
            </a:endParaRPr>
          </a:p>
        </p:txBody>
      </p:sp>
    </p:spTree>
    <p:extLst>
      <p:ext uri="{BB962C8B-B14F-4D97-AF65-F5344CB8AC3E}">
        <p14:creationId xmlns:p14="http://schemas.microsoft.com/office/powerpoint/2010/main" val="1519414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A31D5-0E82-4660-A231-31DD17113994}"/>
              </a:ext>
            </a:extLst>
          </p:cNvPr>
          <p:cNvSpPr>
            <a:spLocks noGrp="1"/>
          </p:cNvSpPr>
          <p:nvPr>
            <p:ph type="title"/>
          </p:nvPr>
        </p:nvSpPr>
        <p:spPr/>
        <p:txBody>
          <a:bodyPr>
            <a:noAutofit/>
          </a:bodyPr>
          <a:lstStyle/>
          <a:p>
            <a:r>
              <a:rPr lang="en-US" sz="2900" dirty="0">
                <a:solidFill>
                  <a:srgbClr val="1F4E79"/>
                </a:solidFill>
                <a:latin typeface="Palatino Linotype"/>
              </a:rPr>
              <a:t>Who Must Test: NJSLA High School Mathematics (4 of 4)</a:t>
            </a:r>
          </a:p>
        </p:txBody>
      </p:sp>
      <p:sp>
        <p:nvSpPr>
          <p:cNvPr id="3" name="Content Placeholder 2">
            <a:extLst>
              <a:ext uri="{FF2B5EF4-FFF2-40B4-BE49-F238E27FC236}">
                <a16:creationId xmlns:a16="http://schemas.microsoft.com/office/drawing/2014/main" id="{76610EAD-DE02-4D3A-950A-602BBCFD6715}"/>
              </a:ext>
            </a:extLst>
          </p:cNvPr>
          <p:cNvSpPr>
            <a:spLocks noGrp="1"/>
          </p:cNvSpPr>
          <p:nvPr>
            <p:ph type="body" sz="quarter" idx="11"/>
          </p:nvPr>
        </p:nvSpPr>
        <p:spPr/>
        <p:txBody>
          <a:bodyPr vert="horz" lIns="91440" tIns="45720" rIns="91440" bIns="45720" rtlCol="0" anchor="t">
            <a:noAutofit/>
          </a:bodyPr>
          <a:lstStyle/>
          <a:p>
            <a:pPr marL="0" indent="0">
              <a:lnSpc>
                <a:spcPct val="100000"/>
              </a:lnSpc>
              <a:spcBef>
                <a:spcPts val="1200"/>
              </a:spcBef>
              <a:buNone/>
            </a:pPr>
            <a:r>
              <a:rPr lang="en-US" sz="2000" dirty="0">
                <a:latin typeface="Palatino Linotype"/>
                <a:cs typeface="Calibri"/>
              </a:rPr>
              <a:t>The following information should also be noted:</a:t>
            </a:r>
          </a:p>
          <a:p>
            <a:pPr>
              <a:lnSpc>
                <a:spcPct val="100000"/>
              </a:lnSpc>
              <a:spcBef>
                <a:spcPts val="1200"/>
              </a:spcBef>
            </a:pPr>
            <a:r>
              <a:rPr lang="en-US" sz="2000" dirty="0">
                <a:latin typeface="Palatino Linotype"/>
                <a:cs typeface="Calibri"/>
              </a:rPr>
              <a:t>Students enrolled in multiple high school-level mathematics courses (Algebra I, Geometry, or Algebra II) are only required to take one high school end-of-course mathematics assessment.</a:t>
            </a:r>
          </a:p>
          <a:p>
            <a:pPr lvl="1">
              <a:lnSpc>
                <a:spcPct val="100000"/>
              </a:lnSpc>
              <a:spcBef>
                <a:spcPts val="1200"/>
              </a:spcBef>
            </a:pPr>
            <a:r>
              <a:rPr lang="en-US" sz="1800" dirty="0">
                <a:latin typeface="Palatino Linotype"/>
                <a:cs typeface="Calibri"/>
              </a:rPr>
              <a:t>If Algebra I is one of the courses, then students must take Algebra I NJSLA.</a:t>
            </a:r>
          </a:p>
          <a:p>
            <a:pPr lvl="1">
              <a:lnSpc>
                <a:spcPct val="100000"/>
              </a:lnSpc>
              <a:spcBef>
                <a:spcPts val="1200"/>
              </a:spcBef>
            </a:pPr>
            <a:r>
              <a:rPr lang="en-US" sz="1800" dirty="0">
                <a:latin typeface="Palatino Linotype"/>
                <a:cs typeface="Calibri"/>
              </a:rPr>
              <a:t>If Algebra I was taken in middle school, then students should take Geometry NJSLA.</a:t>
            </a:r>
          </a:p>
          <a:p>
            <a:pPr>
              <a:lnSpc>
                <a:spcPct val="100000"/>
              </a:lnSpc>
              <a:spcBef>
                <a:spcPts val="1200"/>
              </a:spcBef>
            </a:pPr>
            <a:r>
              <a:rPr lang="en-US" sz="2000" dirty="0">
                <a:latin typeface="Palatino Linotype"/>
                <a:cs typeface="Calibri"/>
              </a:rPr>
              <a:t>Most students will take their federally required high school mathematics assessment in grade 9 when they take Algebra I (or Geometry or Algebra II if Algebra I was taken in middle school).</a:t>
            </a:r>
          </a:p>
          <a:p>
            <a:pPr>
              <a:lnSpc>
                <a:spcPct val="100000"/>
              </a:lnSpc>
              <a:spcBef>
                <a:spcPts val="1200"/>
              </a:spcBef>
            </a:pPr>
            <a:r>
              <a:rPr lang="en-US" sz="2000" dirty="0">
                <a:latin typeface="Palatino Linotype"/>
                <a:cs typeface="Calibri"/>
              </a:rPr>
              <a:t>If, after reviewing all available resources, you are unable to determine which assessment a student should take and when, contact the appropriate state coordinator for assistance.</a:t>
            </a:r>
          </a:p>
          <a:p>
            <a:pPr>
              <a:lnSpc>
                <a:spcPct val="100000"/>
              </a:lnSpc>
              <a:spcBef>
                <a:spcPts val="1200"/>
              </a:spcBef>
            </a:pPr>
            <a:endParaRPr lang="en-US" sz="2400" dirty="0">
              <a:latin typeface="Palatino Linotype"/>
              <a:cs typeface="Calibri"/>
            </a:endParaRPr>
          </a:p>
          <a:p>
            <a:pPr lvl="1">
              <a:lnSpc>
                <a:spcPct val="100000"/>
              </a:lnSpc>
              <a:spcBef>
                <a:spcPts val="1200"/>
              </a:spcBef>
            </a:pPr>
            <a:endParaRPr lang="en-US" sz="2000" dirty="0">
              <a:latin typeface="Palatino Linotype"/>
              <a:cs typeface="Calibri"/>
            </a:endParaRPr>
          </a:p>
        </p:txBody>
      </p:sp>
      <p:sp>
        <p:nvSpPr>
          <p:cNvPr id="4" name="Text Placeholder 3">
            <a:extLst>
              <a:ext uri="{FF2B5EF4-FFF2-40B4-BE49-F238E27FC236}">
                <a16:creationId xmlns:a16="http://schemas.microsoft.com/office/drawing/2014/main" id="{879887F9-41CD-4068-BD0E-1CFDD0F9CFCA}"/>
              </a:ext>
            </a:extLst>
          </p:cNvPr>
          <p:cNvSpPr>
            <a:spLocks noGrp="1"/>
          </p:cNvSpPr>
          <p:nvPr>
            <p:ph type="body" sz="quarter" idx="12"/>
          </p:nvPr>
        </p:nvSpPr>
        <p:spPr/>
        <p:txBody>
          <a:bodyPr lIns="0" rIns="0">
            <a:normAutofit/>
          </a:bodyPr>
          <a:lstStyle/>
          <a:p>
            <a:pPr algn="ctr"/>
            <a:r>
              <a:rPr lang="en-US" sz="2400" b="1" dirty="0"/>
              <a:t>High School</a:t>
            </a:r>
          </a:p>
        </p:txBody>
      </p:sp>
      <p:sp>
        <p:nvSpPr>
          <p:cNvPr id="5" name="Slide Number Placeholder 4">
            <a:extLst>
              <a:ext uri="{FF2B5EF4-FFF2-40B4-BE49-F238E27FC236}">
                <a16:creationId xmlns:a16="http://schemas.microsoft.com/office/drawing/2014/main" id="{6097220C-58BF-9CE3-91D4-F824F844B7C0}"/>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47</a:t>
            </a:fld>
            <a:endParaRPr lang="en-US" sz="1400" dirty="0">
              <a:solidFill>
                <a:schemeClr val="bg1"/>
              </a:solidFill>
            </a:endParaRPr>
          </a:p>
        </p:txBody>
      </p:sp>
    </p:spTree>
    <p:extLst>
      <p:ext uri="{BB962C8B-B14F-4D97-AF65-F5344CB8AC3E}">
        <p14:creationId xmlns:p14="http://schemas.microsoft.com/office/powerpoint/2010/main" val="17628780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A31D5-0E82-4660-A231-31DD17113994}"/>
              </a:ext>
            </a:extLst>
          </p:cNvPr>
          <p:cNvSpPr>
            <a:spLocks noGrp="1"/>
          </p:cNvSpPr>
          <p:nvPr>
            <p:ph type="title"/>
          </p:nvPr>
        </p:nvSpPr>
        <p:spPr/>
        <p:txBody>
          <a:bodyPr>
            <a:normAutofit/>
          </a:bodyPr>
          <a:lstStyle/>
          <a:p>
            <a:r>
              <a:rPr lang="en-US" sz="3600" dirty="0">
                <a:solidFill>
                  <a:srgbClr val="1F4E79"/>
                </a:solidFill>
                <a:latin typeface="Palatino Linotype"/>
              </a:rPr>
              <a:t>Who Must Test: NJSLA High School Science</a:t>
            </a:r>
          </a:p>
        </p:txBody>
      </p:sp>
      <p:sp>
        <p:nvSpPr>
          <p:cNvPr id="3" name="Content Placeholder 2">
            <a:extLst>
              <a:ext uri="{FF2B5EF4-FFF2-40B4-BE49-F238E27FC236}">
                <a16:creationId xmlns:a16="http://schemas.microsoft.com/office/drawing/2014/main" id="{76610EAD-DE02-4D3A-950A-602BBCFD6715}"/>
              </a:ext>
            </a:extLst>
          </p:cNvPr>
          <p:cNvSpPr>
            <a:spLocks noGrp="1"/>
          </p:cNvSpPr>
          <p:nvPr>
            <p:ph type="body" sz="quarter" idx="11"/>
          </p:nvPr>
        </p:nvSpPr>
        <p:spPr/>
        <p:txBody>
          <a:bodyPr vert="horz" lIns="91440" tIns="45720" rIns="91440" bIns="45720" rtlCol="0" anchor="t">
            <a:normAutofit/>
          </a:bodyPr>
          <a:lstStyle/>
          <a:p>
            <a:pPr>
              <a:lnSpc>
                <a:spcPct val="120000"/>
              </a:lnSpc>
              <a:spcBef>
                <a:spcPts val="1200"/>
              </a:spcBef>
            </a:pPr>
            <a:r>
              <a:rPr lang="en-US" sz="2400" dirty="0">
                <a:latin typeface="Palatino Linotype"/>
              </a:rPr>
              <a:t>High school students are required to participate in the statewide science assessment in </a:t>
            </a:r>
            <a:r>
              <a:rPr lang="en-US" sz="2400" b="1" dirty="0">
                <a:latin typeface="Palatino Linotype"/>
              </a:rPr>
              <a:t>grade 11.</a:t>
            </a:r>
          </a:p>
          <a:p>
            <a:pPr>
              <a:lnSpc>
                <a:spcPct val="120000"/>
              </a:lnSpc>
              <a:spcBef>
                <a:spcPts val="1200"/>
              </a:spcBef>
            </a:pPr>
            <a:r>
              <a:rPr lang="en-US" sz="2400" dirty="0">
                <a:latin typeface="Palatino Linotype"/>
              </a:rPr>
              <a:t>This requirement is determined by </a:t>
            </a:r>
            <a:r>
              <a:rPr lang="en-US" sz="2400" b="1" dirty="0">
                <a:latin typeface="Palatino Linotype"/>
              </a:rPr>
              <a:t>credit total, </a:t>
            </a:r>
            <a:r>
              <a:rPr lang="en-US" sz="2400" dirty="0">
                <a:latin typeface="Palatino Linotype"/>
              </a:rPr>
              <a:t>not homeroom assignment.</a:t>
            </a:r>
          </a:p>
          <a:p>
            <a:pPr lvl="1">
              <a:lnSpc>
                <a:spcPct val="120000"/>
              </a:lnSpc>
              <a:spcBef>
                <a:spcPts val="1200"/>
              </a:spcBef>
            </a:pPr>
            <a:r>
              <a:rPr lang="en-US" sz="2200" dirty="0">
                <a:latin typeface="Palatino Linotype"/>
                <a:cs typeface="Calibri" panose="020F0502020204030204"/>
              </a:rPr>
              <a:t>Example: A student who has attained enough credits to be considered a grade 11 grade student, but has a grade 10 homeroom, would</a:t>
            </a:r>
            <a:r>
              <a:rPr lang="en-US" sz="2200" dirty="0">
                <a:solidFill>
                  <a:srgbClr val="0070C0"/>
                </a:solidFill>
                <a:latin typeface="Palatino Linotype"/>
                <a:cs typeface="Calibri" panose="020F0502020204030204"/>
              </a:rPr>
              <a:t> </a:t>
            </a:r>
            <a:r>
              <a:rPr lang="en-US" sz="2200" b="1" dirty="0">
                <a:latin typeface="Palatino Linotype"/>
                <a:cs typeface="Calibri" panose="020F0502020204030204"/>
              </a:rPr>
              <a:t>take</a:t>
            </a:r>
            <a:r>
              <a:rPr lang="en-US" sz="2200" dirty="0">
                <a:solidFill>
                  <a:srgbClr val="0070C0"/>
                </a:solidFill>
                <a:latin typeface="Palatino Linotype"/>
                <a:cs typeface="Calibri" panose="020F0502020204030204"/>
              </a:rPr>
              <a:t> </a:t>
            </a:r>
            <a:r>
              <a:rPr lang="en-US" sz="2200" dirty="0">
                <a:latin typeface="Palatino Linotype"/>
                <a:cs typeface="Calibri" panose="020F0502020204030204"/>
              </a:rPr>
              <a:t>the science assessment.</a:t>
            </a:r>
          </a:p>
          <a:p>
            <a:pPr lvl="1">
              <a:lnSpc>
                <a:spcPct val="120000"/>
              </a:lnSpc>
              <a:spcBef>
                <a:spcPts val="1200"/>
              </a:spcBef>
            </a:pPr>
            <a:r>
              <a:rPr lang="en-US" sz="2200" dirty="0">
                <a:latin typeface="Palatino Linotype"/>
                <a:cs typeface="Calibri" panose="020F0502020204030204"/>
              </a:rPr>
              <a:t>Example: A student who has attained enough credits to be considered a grade 12 student, but has a grade 11 homeroom, would </a:t>
            </a:r>
            <a:r>
              <a:rPr lang="en-US" sz="2200" b="1" dirty="0">
                <a:latin typeface="Palatino Linotype"/>
                <a:cs typeface="Calibri" panose="020F0502020204030204"/>
              </a:rPr>
              <a:t>not take</a:t>
            </a:r>
            <a:r>
              <a:rPr lang="en-US" sz="2200" b="1" dirty="0">
                <a:solidFill>
                  <a:srgbClr val="B34519"/>
                </a:solidFill>
                <a:latin typeface="Palatino Linotype"/>
                <a:cs typeface="Calibri" panose="020F0502020204030204"/>
              </a:rPr>
              <a:t> </a:t>
            </a:r>
            <a:r>
              <a:rPr lang="en-US" sz="2200" dirty="0">
                <a:latin typeface="Palatino Linotype"/>
                <a:cs typeface="Calibri" panose="020F0502020204030204"/>
              </a:rPr>
              <a:t>the science assessment.</a:t>
            </a:r>
          </a:p>
        </p:txBody>
      </p:sp>
      <p:sp>
        <p:nvSpPr>
          <p:cNvPr id="4" name="Text Placeholder 3">
            <a:extLst>
              <a:ext uri="{FF2B5EF4-FFF2-40B4-BE49-F238E27FC236}">
                <a16:creationId xmlns:a16="http://schemas.microsoft.com/office/drawing/2014/main" id="{0C6A4997-4BC5-4208-9BD2-53D07521C631}"/>
              </a:ext>
            </a:extLst>
          </p:cNvPr>
          <p:cNvSpPr>
            <a:spLocks noGrp="1"/>
          </p:cNvSpPr>
          <p:nvPr>
            <p:ph type="body" sz="quarter" idx="12"/>
          </p:nvPr>
        </p:nvSpPr>
        <p:spPr/>
        <p:txBody>
          <a:bodyPr lIns="0" rIns="0">
            <a:normAutofit/>
          </a:bodyPr>
          <a:lstStyle/>
          <a:p>
            <a:pPr algn="ctr"/>
            <a:r>
              <a:rPr lang="en-US" sz="2400" b="1" dirty="0"/>
              <a:t>High School</a:t>
            </a:r>
          </a:p>
        </p:txBody>
      </p:sp>
      <p:sp>
        <p:nvSpPr>
          <p:cNvPr id="5" name="Slide Number Placeholder 4">
            <a:extLst>
              <a:ext uri="{FF2B5EF4-FFF2-40B4-BE49-F238E27FC236}">
                <a16:creationId xmlns:a16="http://schemas.microsoft.com/office/drawing/2014/main" id="{DEC43526-6100-544F-4143-2536CAA12926}"/>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48</a:t>
            </a:fld>
            <a:endParaRPr lang="en-US" sz="1400" dirty="0">
              <a:solidFill>
                <a:schemeClr val="bg1"/>
              </a:solidFill>
            </a:endParaRPr>
          </a:p>
        </p:txBody>
      </p:sp>
    </p:spTree>
    <p:extLst>
      <p:ext uri="{BB962C8B-B14F-4D97-AF65-F5344CB8AC3E}">
        <p14:creationId xmlns:p14="http://schemas.microsoft.com/office/powerpoint/2010/main" val="6011772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C175A9-DA06-4F78-80D7-16300C7C6E27}"/>
              </a:ext>
            </a:extLst>
          </p:cNvPr>
          <p:cNvSpPr>
            <a:spLocks noGrp="1"/>
          </p:cNvSpPr>
          <p:nvPr>
            <p:ph type="title"/>
          </p:nvPr>
        </p:nvSpPr>
        <p:spPr/>
        <p:txBody>
          <a:bodyPr>
            <a:normAutofit/>
          </a:bodyPr>
          <a:lstStyle/>
          <a:p>
            <a:r>
              <a:rPr lang="en-US" sz="3600" dirty="0">
                <a:solidFill>
                  <a:srgbClr val="1F4E79"/>
                </a:solidFill>
                <a:latin typeface="Palatino Linotype"/>
              </a:rPr>
              <a:t>Who Must Test: Multilingual Learners (1 of 2)</a:t>
            </a:r>
            <a:endParaRPr lang="en-US" sz="3600" dirty="0">
              <a:solidFill>
                <a:srgbClr val="1F4E79"/>
              </a:solidFill>
            </a:endParaRPr>
          </a:p>
        </p:txBody>
      </p:sp>
      <p:sp>
        <p:nvSpPr>
          <p:cNvPr id="4" name="Content Placeholder 3">
            <a:extLst>
              <a:ext uri="{FF2B5EF4-FFF2-40B4-BE49-F238E27FC236}">
                <a16:creationId xmlns:a16="http://schemas.microsoft.com/office/drawing/2014/main" id="{62799A26-E90A-42EE-9BFD-4396A89D494A}"/>
              </a:ext>
            </a:extLst>
          </p:cNvPr>
          <p:cNvSpPr>
            <a:spLocks noGrp="1"/>
          </p:cNvSpPr>
          <p:nvPr>
            <p:ph type="body" sz="quarter" idx="11"/>
          </p:nvPr>
        </p:nvSpPr>
        <p:spPr>
          <a:xfrm>
            <a:off x="158388" y="1018902"/>
            <a:ext cx="11000854" cy="4811985"/>
          </a:xfrm>
        </p:spPr>
        <p:txBody>
          <a:bodyPr vert="horz" lIns="91440" tIns="45720" rIns="91440" bIns="45720" rtlCol="0" anchor="t">
            <a:noAutofit/>
          </a:bodyPr>
          <a:lstStyle/>
          <a:p>
            <a:pPr>
              <a:lnSpc>
                <a:spcPct val="120000"/>
              </a:lnSpc>
              <a:spcBef>
                <a:spcPts val="1200"/>
              </a:spcBef>
            </a:pPr>
            <a:r>
              <a:rPr lang="en-US" sz="2400" dirty="0">
                <a:latin typeface="Palatino Linotype"/>
              </a:rPr>
              <a:t>All multilingual learners (ML) must take the New Jersey state assessments.</a:t>
            </a:r>
          </a:p>
          <a:p>
            <a:pPr>
              <a:lnSpc>
                <a:spcPct val="120000"/>
              </a:lnSpc>
              <a:spcBef>
                <a:spcPts val="1200"/>
              </a:spcBef>
            </a:pPr>
            <a:r>
              <a:rPr lang="en-US" sz="2400" dirty="0">
                <a:latin typeface="Palatino Linotype"/>
              </a:rPr>
              <a:t>Newly arrived MLs, who enrolled for the first time in a US school after June 1, 2023, may utilize the one-time exemption for the ELA portion of the NJSLA or NJGPA during the 2023-2024 school year. MLs are required to participate in the statewide assessments for mathematics and science.</a:t>
            </a:r>
          </a:p>
          <a:p>
            <a:pPr marR="0">
              <a:spcBef>
                <a:spcPts val="0"/>
              </a:spcBef>
              <a:spcAft>
                <a:spcPts val="600"/>
              </a:spcAft>
            </a:pPr>
            <a:r>
              <a:rPr lang="en-US" sz="2400" dirty="0">
                <a:latin typeface="Palatino Linotype"/>
              </a:rPr>
              <a:t>The one-time ELA exemption is only afforded to students who:</a:t>
            </a:r>
          </a:p>
          <a:p>
            <a:pPr marL="685800" lvl="2">
              <a:spcBef>
                <a:spcPts val="0"/>
              </a:spcBef>
              <a:spcAft>
                <a:spcPts val="600"/>
              </a:spcAft>
            </a:pPr>
            <a:r>
              <a:rPr lang="en-US" sz="2200" dirty="0">
                <a:latin typeface="Palatino Linotype"/>
              </a:rPr>
              <a:t>Have met the criteria to be identified as MLs (e.g., eligible for multilingual language services); and</a:t>
            </a:r>
          </a:p>
          <a:p>
            <a:pPr marL="685800" lvl="2">
              <a:spcBef>
                <a:spcPts val="0"/>
              </a:spcBef>
              <a:spcAft>
                <a:spcPts val="0"/>
              </a:spcAft>
            </a:pPr>
            <a:r>
              <a:rPr lang="en-US" sz="2200" dirty="0">
                <a:latin typeface="Palatino Linotype"/>
              </a:rPr>
              <a:t>Enrolled for the first time in a US school after June 1 of the prior school.</a:t>
            </a:r>
          </a:p>
          <a:p>
            <a:pPr marL="685800" lvl="2">
              <a:spcBef>
                <a:spcPts val="0"/>
              </a:spcBef>
              <a:spcAft>
                <a:spcPts val="0"/>
              </a:spcAft>
            </a:pPr>
            <a:endParaRPr lang="en-US" sz="1800" dirty="0">
              <a:latin typeface="Palatino Linotype"/>
            </a:endParaRPr>
          </a:p>
        </p:txBody>
      </p:sp>
      <p:sp>
        <p:nvSpPr>
          <p:cNvPr id="2" name="Text Placeholder 1">
            <a:extLst>
              <a:ext uri="{FF2B5EF4-FFF2-40B4-BE49-F238E27FC236}">
                <a16:creationId xmlns:a16="http://schemas.microsoft.com/office/drawing/2014/main" id="{B5930457-2320-4660-8041-3DD924DE1994}"/>
              </a:ext>
            </a:extLst>
          </p:cNvPr>
          <p:cNvSpPr>
            <a:spLocks noGrp="1"/>
          </p:cNvSpPr>
          <p:nvPr>
            <p:ph type="body" sz="quarter" idx="12"/>
          </p:nvPr>
        </p:nvSpPr>
        <p:spPr>
          <a:xfrm>
            <a:off x="8701087" y="6026150"/>
            <a:ext cx="2130309" cy="596900"/>
          </a:xfrm>
        </p:spPr>
        <p:txBody>
          <a:bodyPr vert="horz" lIns="0" tIns="45720" rIns="0" bIns="45720" rtlCol="0" anchor="t">
            <a:noAutofit/>
          </a:bodyPr>
          <a:lstStyle/>
          <a:p>
            <a:r>
              <a:rPr lang="en-US" dirty="0">
                <a:latin typeface="Palatino Linotype"/>
              </a:rPr>
              <a:t>Multilingual Learners</a:t>
            </a:r>
            <a:endParaRPr lang="en-US" dirty="0"/>
          </a:p>
        </p:txBody>
      </p:sp>
      <p:sp>
        <p:nvSpPr>
          <p:cNvPr id="5" name="Slide Number Placeholder 4">
            <a:extLst>
              <a:ext uri="{FF2B5EF4-FFF2-40B4-BE49-F238E27FC236}">
                <a16:creationId xmlns:a16="http://schemas.microsoft.com/office/drawing/2014/main" id="{6805535C-6B1E-B428-FC1F-6234279FD68A}"/>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49</a:t>
            </a:fld>
            <a:endParaRPr lang="en-US" sz="1400" dirty="0">
              <a:solidFill>
                <a:schemeClr val="bg1"/>
              </a:solidFill>
            </a:endParaRPr>
          </a:p>
        </p:txBody>
      </p:sp>
    </p:spTree>
    <p:extLst>
      <p:ext uri="{BB962C8B-B14F-4D97-AF65-F5344CB8AC3E}">
        <p14:creationId xmlns:p14="http://schemas.microsoft.com/office/powerpoint/2010/main" val="1468943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A639B6-9512-45F4-888A-08F95C55EBE4}"/>
              </a:ext>
            </a:extLst>
          </p:cNvPr>
          <p:cNvSpPr>
            <a:spLocks noGrp="1"/>
          </p:cNvSpPr>
          <p:nvPr>
            <p:ph type="title"/>
          </p:nvPr>
        </p:nvSpPr>
        <p:spPr/>
        <p:txBody>
          <a:bodyPr>
            <a:normAutofit/>
          </a:bodyPr>
          <a:lstStyle/>
          <a:p>
            <a:r>
              <a:rPr lang="en-US" sz="4000" dirty="0">
                <a:solidFill>
                  <a:srgbClr val="1F497D"/>
                </a:solidFill>
              </a:rPr>
              <a:t>Vendor Support Contact</a:t>
            </a:r>
          </a:p>
        </p:txBody>
      </p:sp>
      <p:sp>
        <p:nvSpPr>
          <p:cNvPr id="6" name="Content Placeholder 5">
            <a:extLst>
              <a:ext uri="{FF2B5EF4-FFF2-40B4-BE49-F238E27FC236}">
                <a16:creationId xmlns:a16="http://schemas.microsoft.com/office/drawing/2014/main" id="{AD31EA86-AD18-4E31-A42A-A67A2BC96131}"/>
              </a:ext>
            </a:extLst>
          </p:cNvPr>
          <p:cNvSpPr txBox="1">
            <a:spLocks noGrp="1"/>
          </p:cNvSpPr>
          <p:nvPr>
            <p:ph type="body" sz="quarter" idx="11"/>
          </p:nvPr>
        </p:nvSpPr>
        <p:spPr>
          <a:xfrm>
            <a:off x="1981085" y="1412920"/>
            <a:ext cx="8229830" cy="1077218"/>
          </a:xfrm>
          <a:prstGeom prst="rect">
            <a:avLst/>
          </a:prstGeom>
          <a:noFill/>
        </p:spPr>
        <p:txBody>
          <a:bodyPr vert="horz" wrap="square" lIns="91440" tIns="45720" rIns="822960" bIns="45720" rtlCol="0" anchor="t">
            <a:spAutoFit/>
          </a:bodyPr>
          <a:lstStyle/>
          <a:p>
            <a:pPr marL="0" indent="0" algn="ctr">
              <a:lnSpc>
                <a:spcPct val="100000"/>
              </a:lnSpc>
              <a:spcBef>
                <a:spcPts val="0"/>
              </a:spcBef>
              <a:spcAft>
                <a:spcPts val="600"/>
              </a:spcAft>
              <a:buNone/>
            </a:pPr>
            <a:r>
              <a:rPr lang="en-US" sz="3200" b="1" dirty="0">
                <a:latin typeface="Palatino Linotype"/>
                <a:cs typeface="Arial"/>
              </a:rPr>
              <a:t>NJSLA and NJGPA Customer Support: 888-705-9416</a:t>
            </a:r>
            <a:endParaRPr lang="en-US" sz="3200" b="1" dirty="0">
              <a:solidFill>
                <a:srgbClr val="6E2306"/>
              </a:solidFill>
              <a:cs typeface="Arial" panose="020B0604020202020204" pitchFamily="34" charset="0"/>
            </a:endParaRPr>
          </a:p>
        </p:txBody>
      </p:sp>
      <p:sp>
        <p:nvSpPr>
          <p:cNvPr id="4" name="Text Placeholder 3">
            <a:extLst>
              <a:ext uri="{FF2B5EF4-FFF2-40B4-BE49-F238E27FC236}">
                <a16:creationId xmlns:a16="http://schemas.microsoft.com/office/drawing/2014/main" id="{05DCDC14-F01C-41D8-B166-AE2578A73823}"/>
              </a:ext>
            </a:extLst>
          </p:cNvPr>
          <p:cNvSpPr>
            <a:spLocks noGrp="1"/>
          </p:cNvSpPr>
          <p:nvPr>
            <p:ph type="body" sz="quarter" idx="12"/>
          </p:nvPr>
        </p:nvSpPr>
        <p:spPr/>
        <p:txBody>
          <a:bodyPr vert="horz" lIns="0" tIns="45720" rIns="0" bIns="45720" rtlCol="0" anchor="t">
            <a:noAutofit/>
          </a:bodyPr>
          <a:lstStyle/>
          <a:p>
            <a:pPr>
              <a:spcBef>
                <a:spcPts val="0"/>
              </a:spcBef>
            </a:pPr>
            <a:r>
              <a:rPr lang="en-US" sz="2000" b="1" dirty="0">
                <a:solidFill>
                  <a:srgbClr val="1F4E79"/>
                </a:solidFill>
                <a:latin typeface="Palatino Linotype"/>
                <a:cs typeface="Arial"/>
              </a:rPr>
              <a:t>Press “1” for assistance with Live Testing.</a:t>
            </a:r>
          </a:p>
          <a:p>
            <a:pPr>
              <a:spcBef>
                <a:spcPts val="0"/>
              </a:spcBef>
            </a:pPr>
            <a:r>
              <a:rPr lang="en-US" sz="2000" b="1" dirty="0">
                <a:solidFill>
                  <a:srgbClr val="1F4E79"/>
                </a:solidFill>
                <a:latin typeface="Palatino Linotype"/>
                <a:cs typeface="Arial"/>
              </a:rPr>
              <a:t>Press ”2” for assistance with ELA, Mathematics and/or Science.</a:t>
            </a:r>
            <a:endParaRPr lang="en-US" sz="2000" b="1" dirty="0">
              <a:latin typeface="Palatino Linotype"/>
              <a:cs typeface="Arial"/>
            </a:endParaRPr>
          </a:p>
          <a:p>
            <a:pPr>
              <a:spcBef>
                <a:spcPts val="0"/>
              </a:spcBef>
            </a:pPr>
            <a:r>
              <a:rPr lang="en-US" sz="2000" b="1" dirty="0">
                <a:solidFill>
                  <a:srgbClr val="1F4E79"/>
                </a:solidFill>
                <a:latin typeface="Palatino Linotype"/>
                <a:cs typeface="Arial"/>
              </a:rPr>
              <a:t>Press ”3” for assistance with user ID/password for PearsonAccess</a:t>
            </a:r>
            <a:r>
              <a:rPr lang="en-US" sz="2000" b="1" baseline="30000" dirty="0">
                <a:solidFill>
                  <a:srgbClr val="1F4E79"/>
                </a:solidFill>
                <a:latin typeface="Palatino Linotype"/>
                <a:cs typeface="Arial"/>
              </a:rPr>
              <a:t>next</a:t>
            </a:r>
            <a:r>
              <a:rPr lang="en-US" sz="2000" b="1" dirty="0">
                <a:solidFill>
                  <a:srgbClr val="1F4E79"/>
                </a:solidFill>
                <a:latin typeface="Palatino Linotype"/>
                <a:cs typeface="Arial"/>
              </a:rPr>
              <a:t> (PAN).</a:t>
            </a:r>
            <a:endParaRPr lang="en-US" sz="2000" dirty="0"/>
          </a:p>
        </p:txBody>
      </p:sp>
      <p:sp>
        <p:nvSpPr>
          <p:cNvPr id="2" name="Slide Number Placeholder 4">
            <a:extLst>
              <a:ext uri="{FF2B5EF4-FFF2-40B4-BE49-F238E27FC236}">
                <a16:creationId xmlns:a16="http://schemas.microsoft.com/office/drawing/2014/main" id="{1725F732-2396-6262-B253-F363D4FB45B7}"/>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5</a:t>
            </a:fld>
            <a:endParaRPr lang="en-US" sz="1400" dirty="0">
              <a:solidFill>
                <a:schemeClr val="bg1"/>
              </a:solidFill>
            </a:endParaRPr>
          </a:p>
        </p:txBody>
      </p:sp>
    </p:spTree>
    <p:extLst>
      <p:ext uri="{BB962C8B-B14F-4D97-AF65-F5344CB8AC3E}">
        <p14:creationId xmlns:p14="http://schemas.microsoft.com/office/powerpoint/2010/main" val="32654373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C175A9-DA06-4F78-80D7-16300C7C6E27}"/>
              </a:ext>
            </a:extLst>
          </p:cNvPr>
          <p:cNvSpPr>
            <a:spLocks noGrp="1"/>
          </p:cNvSpPr>
          <p:nvPr>
            <p:ph type="title"/>
          </p:nvPr>
        </p:nvSpPr>
        <p:spPr/>
        <p:txBody>
          <a:bodyPr>
            <a:normAutofit/>
          </a:bodyPr>
          <a:lstStyle/>
          <a:p>
            <a:r>
              <a:rPr lang="en-US" sz="3600" dirty="0">
                <a:solidFill>
                  <a:srgbClr val="1F4E79"/>
                </a:solidFill>
                <a:latin typeface="Palatino Linotype"/>
              </a:rPr>
              <a:t>Who Must Test: Multilingual Learners (2 of 2)</a:t>
            </a:r>
            <a:endParaRPr lang="en-US" sz="3600" dirty="0">
              <a:solidFill>
                <a:srgbClr val="1F4E79"/>
              </a:solidFill>
            </a:endParaRPr>
          </a:p>
        </p:txBody>
      </p:sp>
      <p:sp>
        <p:nvSpPr>
          <p:cNvPr id="4" name="Content Placeholder 3">
            <a:extLst>
              <a:ext uri="{FF2B5EF4-FFF2-40B4-BE49-F238E27FC236}">
                <a16:creationId xmlns:a16="http://schemas.microsoft.com/office/drawing/2014/main" id="{62799A26-E90A-42EE-9BFD-4396A89D494A}"/>
              </a:ext>
            </a:extLst>
          </p:cNvPr>
          <p:cNvSpPr>
            <a:spLocks noGrp="1"/>
          </p:cNvSpPr>
          <p:nvPr>
            <p:ph type="body" sz="quarter" idx="11"/>
          </p:nvPr>
        </p:nvSpPr>
        <p:spPr/>
        <p:txBody>
          <a:bodyPr vert="horz" lIns="91440" tIns="45720" rIns="91440" bIns="45720" rtlCol="0" anchor="t">
            <a:noAutofit/>
          </a:bodyPr>
          <a:lstStyle/>
          <a:p>
            <a:pPr marL="228600" lvl="1">
              <a:spcBef>
                <a:spcPts val="0"/>
              </a:spcBef>
              <a:spcAft>
                <a:spcPts val="0"/>
              </a:spcAft>
            </a:pPr>
            <a:r>
              <a:rPr lang="en-US" sz="2400" b="1" dirty="0">
                <a:latin typeface="+mn-lt"/>
              </a:rPr>
              <a:t>Note: </a:t>
            </a:r>
            <a:r>
              <a:rPr lang="en-US" sz="2400" dirty="0">
                <a:latin typeface="+mn-lt"/>
              </a:rPr>
              <a:t>MLs </a:t>
            </a:r>
            <a:r>
              <a:rPr lang="en-US" sz="2400" dirty="0">
                <a:effectLst/>
                <a:latin typeface="+mn-lt"/>
                <a:ea typeface="Calibri" panose="020F0502020204030204" pitchFamily="34" charset="0"/>
              </a:rPr>
              <a:t>who utilize the one-time ELA exemption for NJGPA must take the ELA component of NJGPA during a future administration in order to meet the state graduation assessment requirement and gain access to the second and/or third pathway.</a:t>
            </a:r>
            <a:endParaRPr lang="en-US" sz="2400" b="1" dirty="0">
              <a:latin typeface="+mn-lt"/>
            </a:endParaRPr>
          </a:p>
          <a:p>
            <a:pPr>
              <a:lnSpc>
                <a:spcPct val="120000"/>
              </a:lnSpc>
              <a:spcBef>
                <a:spcPts val="1200"/>
              </a:spcBef>
            </a:pPr>
            <a:r>
              <a:rPr lang="en-US" sz="2400" dirty="0">
                <a:latin typeface="Palatino Linotype"/>
              </a:rPr>
              <a:t>MLs enrolled in English as a Second Language (ESL) (beginner, intermediate, or advanced level) must take the ELA assessment associated with their grade level (based on credit total) and not the level of the ESL course.</a:t>
            </a:r>
            <a:endParaRPr lang="en-US" sz="2400" dirty="0">
              <a:latin typeface="Palatino Linotype"/>
              <a:cs typeface="Calibri" panose="020F0502020204030204"/>
            </a:endParaRPr>
          </a:p>
        </p:txBody>
      </p:sp>
      <p:sp>
        <p:nvSpPr>
          <p:cNvPr id="2" name="Text Placeholder 1">
            <a:extLst>
              <a:ext uri="{FF2B5EF4-FFF2-40B4-BE49-F238E27FC236}">
                <a16:creationId xmlns:a16="http://schemas.microsoft.com/office/drawing/2014/main" id="{B5930457-2320-4660-8041-3DD924DE1994}"/>
              </a:ext>
            </a:extLst>
          </p:cNvPr>
          <p:cNvSpPr>
            <a:spLocks noGrp="1"/>
          </p:cNvSpPr>
          <p:nvPr>
            <p:ph type="body" sz="quarter" idx="12"/>
          </p:nvPr>
        </p:nvSpPr>
        <p:spPr>
          <a:xfrm>
            <a:off x="8610600" y="6035040"/>
            <a:ext cx="2247900" cy="645117"/>
          </a:xfrm>
        </p:spPr>
        <p:txBody>
          <a:bodyPr vert="horz" lIns="0" tIns="45720" rIns="0" bIns="45720" rtlCol="0" anchor="t">
            <a:noAutofit/>
          </a:bodyPr>
          <a:lstStyle/>
          <a:p>
            <a:r>
              <a:rPr lang="en-US" dirty="0">
                <a:latin typeface="Palatino Linotype"/>
              </a:rPr>
              <a:t>Multilingual Learners</a:t>
            </a:r>
            <a:endParaRPr lang="en-US" dirty="0"/>
          </a:p>
        </p:txBody>
      </p:sp>
      <p:sp>
        <p:nvSpPr>
          <p:cNvPr id="5" name="Slide Number Placeholder 4">
            <a:extLst>
              <a:ext uri="{FF2B5EF4-FFF2-40B4-BE49-F238E27FC236}">
                <a16:creationId xmlns:a16="http://schemas.microsoft.com/office/drawing/2014/main" id="{6805535C-6B1E-B428-FC1F-6234279FD68A}"/>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50</a:t>
            </a:fld>
            <a:endParaRPr lang="en-US" sz="1400" dirty="0">
              <a:solidFill>
                <a:schemeClr val="bg1"/>
              </a:solidFill>
            </a:endParaRPr>
          </a:p>
        </p:txBody>
      </p:sp>
    </p:spTree>
    <p:extLst>
      <p:ext uri="{BB962C8B-B14F-4D97-AF65-F5344CB8AC3E}">
        <p14:creationId xmlns:p14="http://schemas.microsoft.com/office/powerpoint/2010/main" val="18524284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DE443-818B-49DE-8AF2-7F840EEA9794}"/>
              </a:ext>
            </a:extLst>
          </p:cNvPr>
          <p:cNvSpPr>
            <a:spLocks noGrp="1"/>
          </p:cNvSpPr>
          <p:nvPr>
            <p:ph type="title"/>
          </p:nvPr>
        </p:nvSpPr>
        <p:spPr/>
        <p:txBody>
          <a:bodyPr>
            <a:normAutofit/>
          </a:bodyPr>
          <a:lstStyle/>
          <a:p>
            <a:r>
              <a:rPr lang="en-US" sz="3600" dirty="0">
                <a:solidFill>
                  <a:srgbClr val="1F4E79"/>
                </a:solidFill>
              </a:rPr>
              <a:t>Who Must Test: Students with Disabilities</a:t>
            </a:r>
          </a:p>
        </p:txBody>
      </p:sp>
      <p:sp>
        <p:nvSpPr>
          <p:cNvPr id="3" name="Content Placeholder 2">
            <a:extLst>
              <a:ext uri="{FF2B5EF4-FFF2-40B4-BE49-F238E27FC236}">
                <a16:creationId xmlns:a16="http://schemas.microsoft.com/office/drawing/2014/main" id="{3195B01B-062C-49A1-A825-94650265AD56}"/>
              </a:ext>
            </a:extLst>
          </p:cNvPr>
          <p:cNvSpPr>
            <a:spLocks noGrp="1"/>
          </p:cNvSpPr>
          <p:nvPr>
            <p:ph type="body" sz="quarter" idx="11"/>
          </p:nvPr>
        </p:nvSpPr>
        <p:spPr>
          <a:xfrm>
            <a:off x="203200" y="1126475"/>
            <a:ext cx="11439525" cy="4803775"/>
          </a:xfrm>
        </p:spPr>
        <p:txBody>
          <a:bodyPr vert="horz" lIns="91440" tIns="45720" rIns="91440" bIns="45720" rtlCol="0" anchor="t">
            <a:normAutofit/>
          </a:bodyPr>
          <a:lstStyle/>
          <a:p>
            <a:pPr>
              <a:lnSpc>
                <a:spcPct val="100000"/>
              </a:lnSpc>
              <a:spcBef>
                <a:spcPts val="600"/>
              </a:spcBef>
              <a:spcAft>
                <a:spcPts val="1200"/>
              </a:spcAft>
            </a:pPr>
            <a:r>
              <a:rPr lang="en-US" sz="1800" dirty="0">
                <a:latin typeface="+mn-lt"/>
                <a:ea typeface="Calibri" panose="020F0502020204030204" pitchFamily="34" charset="0"/>
                <a:cs typeface="Times New Roman"/>
              </a:rPr>
              <a:t>All students, including students with disabilities, are administered statewide assessments.</a:t>
            </a:r>
          </a:p>
          <a:p>
            <a:pPr lvl="1">
              <a:lnSpc>
                <a:spcPct val="100000"/>
              </a:lnSpc>
              <a:spcBef>
                <a:spcPts val="600"/>
              </a:spcBef>
              <a:spcAft>
                <a:spcPts val="1200"/>
              </a:spcAft>
            </a:pPr>
            <a:r>
              <a:rPr lang="en-US" sz="1800" dirty="0">
                <a:latin typeface="Palatino Linotype"/>
                <a:ea typeface="+mn-lt"/>
                <a:cs typeface="Calibri"/>
              </a:rPr>
              <a:t>Most students with disabilities will take the NJSLA and NJGPA with appropriate accommodations and accessibility features.</a:t>
            </a:r>
          </a:p>
          <a:p>
            <a:pPr lvl="1">
              <a:lnSpc>
                <a:spcPct val="100000"/>
              </a:lnSpc>
              <a:spcBef>
                <a:spcPts val="600"/>
              </a:spcBef>
              <a:spcAft>
                <a:spcPts val="1200"/>
              </a:spcAft>
            </a:pPr>
            <a:r>
              <a:rPr lang="en-US" sz="1800" dirty="0">
                <a:latin typeface="+mn-lt"/>
                <a:ea typeface="Calibri" panose="020F0502020204030204" pitchFamily="34" charset="0"/>
                <a:cs typeface="Times New Roman"/>
              </a:rPr>
              <a:t>Students with significant intellectual disabilities who meet </a:t>
            </a:r>
            <a:r>
              <a:rPr lang="en-US" sz="1800" dirty="0">
                <a:latin typeface="+mn-lt"/>
                <a:ea typeface="Calibri" panose="020F0502020204030204" pitchFamily="34" charset="0"/>
                <a:cs typeface="Times New Roman"/>
                <a:hlinkClick r:id="rId3"/>
              </a:rPr>
              <a:t>specific criteria </a:t>
            </a:r>
            <a:r>
              <a:rPr lang="en-US" sz="1800" dirty="0">
                <a:latin typeface="+mn-lt"/>
                <a:ea typeface="Calibri" panose="020F0502020204030204" pitchFamily="34" charset="0"/>
                <a:cs typeface="Times New Roman"/>
              </a:rPr>
              <a:t>will be administered the DLM assessments.</a:t>
            </a:r>
          </a:p>
          <a:p>
            <a:pPr lvl="1">
              <a:lnSpc>
                <a:spcPct val="100000"/>
              </a:lnSpc>
              <a:spcBef>
                <a:spcPts val="600"/>
              </a:spcBef>
              <a:spcAft>
                <a:spcPts val="1200"/>
              </a:spcAft>
            </a:pPr>
            <a:r>
              <a:rPr lang="en-US" sz="1800" dirty="0">
                <a:latin typeface="Palatino Linotype"/>
                <a:ea typeface="+mn-lt"/>
                <a:cs typeface="Calibri"/>
              </a:rPr>
              <a:t>Students with disabilities whose IEPs specify an alternative way to demonstrate proficiencies, will continue to follow the graduation assessment requirement set forth in their IEPs.</a:t>
            </a:r>
            <a:endParaRPr lang="en-US" sz="1800" dirty="0">
              <a:latin typeface="Palatino Linotype"/>
              <a:ea typeface="Calibri" panose="020F0502020204030204" pitchFamily="34" charset="0"/>
              <a:cs typeface="Calibri"/>
            </a:endParaRPr>
          </a:p>
          <a:p>
            <a:pPr>
              <a:lnSpc>
                <a:spcPct val="107000"/>
              </a:lnSpc>
              <a:spcBef>
                <a:spcPts val="0"/>
              </a:spcBef>
            </a:pPr>
            <a:r>
              <a:rPr lang="en-US" sz="1800" dirty="0">
                <a:latin typeface="Palatino Linotype"/>
                <a:ea typeface="+mn-lt"/>
                <a:cs typeface="Calibri"/>
              </a:rPr>
              <a:t>IEP teams should reserve the exemption of the statewide graduation assessment requirement for students with significant intellectual disabilities and for students with disabilities who have made repeated unsuccessful attempts to meet the statewide graduation assessment requirement through the available pathways, including the portfolio appeals process.</a:t>
            </a:r>
          </a:p>
          <a:p>
            <a:pPr>
              <a:lnSpc>
                <a:spcPct val="107000"/>
              </a:lnSpc>
              <a:spcBef>
                <a:spcPts val="0"/>
              </a:spcBef>
            </a:pPr>
            <a:r>
              <a:rPr lang="en-US" sz="1800" dirty="0">
                <a:latin typeface="Palatino Linotype"/>
                <a:ea typeface="+mn-lt"/>
                <a:cs typeface="Calibri"/>
              </a:rPr>
              <a:t>Questions about IEP components concerning the graduation assessment requirement should be directed to the Office of Special Education at </a:t>
            </a:r>
            <a:r>
              <a:rPr lang="en-US" sz="1800" u="sng" dirty="0">
                <a:latin typeface="Palatino Linotype"/>
                <a:ea typeface="+mn-lt"/>
                <a:cs typeface="Calibri"/>
                <a:hlinkClick r:id="rId4"/>
              </a:rPr>
              <a:t>oseinfo@doe.nj.gov</a:t>
            </a:r>
            <a:r>
              <a:rPr lang="en-US" sz="1800" u="none" dirty="0">
                <a:latin typeface="Palatino Linotype"/>
                <a:ea typeface="+mn-lt"/>
                <a:cs typeface="Calibri"/>
              </a:rPr>
              <a:t>.</a:t>
            </a:r>
            <a:endParaRPr lang="en-US" sz="1800" dirty="0">
              <a:latin typeface="Palatino Linotype"/>
              <a:cs typeface="Calibri"/>
            </a:endParaRPr>
          </a:p>
        </p:txBody>
      </p:sp>
      <p:sp>
        <p:nvSpPr>
          <p:cNvPr id="4" name="Text Placeholder 3">
            <a:extLst>
              <a:ext uri="{FF2B5EF4-FFF2-40B4-BE49-F238E27FC236}">
                <a16:creationId xmlns:a16="http://schemas.microsoft.com/office/drawing/2014/main" id="{368500C9-FE1C-4D0E-AE33-AC0F0DED52CE}"/>
              </a:ext>
            </a:extLst>
          </p:cNvPr>
          <p:cNvSpPr>
            <a:spLocks noGrp="1"/>
          </p:cNvSpPr>
          <p:nvPr>
            <p:ph type="body" sz="quarter" idx="12"/>
          </p:nvPr>
        </p:nvSpPr>
        <p:spPr>
          <a:xfrm>
            <a:off x="8701087" y="6014957"/>
            <a:ext cx="2130309" cy="843043"/>
          </a:xfrm>
        </p:spPr>
        <p:txBody>
          <a:bodyPr/>
          <a:lstStyle/>
          <a:p>
            <a:r>
              <a:rPr lang="en-US" dirty="0"/>
              <a:t>Students with Disabilities</a:t>
            </a:r>
          </a:p>
        </p:txBody>
      </p:sp>
      <p:sp>
        <p:nvSpPr>
          <p:cNvPr id="5" name="Slide Number Placeholder 4">
            <a:extLst>
              <a:ext uri="{FF2B5EF4-FFF2-40B4-BE49-F238E27FC236}">
                <a16:creationId xmlns:a16="http://schemas.microsoft.com/office/drawing/2014/main" id="{575D1085-E55F-F071-CD52-8877ECF6919D}"/>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51</a:t>
            </a:fld>
            <a:endParaRPr lang="en-US" sz="1400" dirty="0">
              <a:solidFill>
                <a:schemeClr val="bg1"/>
              </a:solidFill>
            </a:endParaRPr>
          </a:p>
        </p:txBody>
      </p:sp>
    </p:spTree>
    <p:extLst>
      <p:ext uri="{BB962C8B-B14F-4D97-AF65-F5344CB8AC3E}">
        <p14:creationId xmlns:p14="http://schemas.microsoft.com/office/powerpoint/2010/main" val="5604265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2A5EA-437A-4D64-B65F-226F0C7682E3}"/>
              </a:ext>
            </a:extLst>
          </p:cNvPr>
          <p:cNvSpPr>
            <a:spLocks noGrp="1"/>
          </p:cNvSpPr>
          <p:nvPr>
            <p:ph type="title"/>
          </p:nvPr>
        </p:nvSpPr>
        <p:spPr/>
        <p:txBody>
          <a:bodyPr vert="horz" lIns="91440" tIns="45720" rIns="91440" bIns="45720" rtlCol="0" anchor="ctr">
            <a:normAutofit/>
          </a:bodyPr>
          <a:lstStyle/>
          <a:p>
            <a:r>
              <a:rPr lang="en-US" sz="3600" kern="1200" dirty="0">
                <a:solidFill>
                  <a:srgbClr val="1F4E79"/>
                </a:solidFill>
                <a:ea typeface="+mj-ea"/>
                <a:cs typeface="+mj-cs"/>
              </a:rPr>
              <a:t>Alternate Assessment Eligibility-DLM (1 of 2) </a:t>
            </a:r>
          </a:p>
        </p:txBody>
      </p:sp>
      <p:sp>
        <p:nvSpPr>
          <p:cNvPr id="4" name="TextBox 3">
            <a:extLst>
              <a:ext uri="{FF2B5EF4-FFF2-40B4-BE49-F238E27FC236}">
                <a16:creationId xmlns:a16="http://schemas.microsoft.com/office/drawing/2014/main" id="{6D544158-46BD-EDC1-4D5C-14228625EFD7}"/>
              </a:ext>
            </a:extLst>
          </p:cNvPr>
          <p:cNvSpPr txBox="1"/>
          <p:nvPr/>
        </p:nvSpPr>
        <p:spPr>
          <a:xfrm>
            <a:off x="164465" y="1071047"/>
            <a:ext cx="11189335" cy="5017271"/>
          </a:xfrm>
          <a:prstGeom prst="rect">
            <a:avLst/>
          </a:prstGeom>
          <a:noFill/>
        </p:spPr>
        <p:txBody>
          <a:bodyPr wrap="square" lIns="91440" tIns="45720" rIns="91440" bIns="45720" rtlCol="0" anchor="t">
            <a:spAutoFit/>
          </a:bodyPr>
          <a:lstStyle/>
          <a:p>
            <a:pPr defTabSz="914400">
              <a:lnSpc>
                <a:spcPct val="107000"/>
              </a:lnSpc>
              <a:spcAft>
                <a:spcPts val="1400"/>
              </a:spcAft>
            </a:pPr>
            <a:r>
              <a:rPr lang="en-US" dirty="0">
                <a:latin typeface="Palatino Linotype"/>
                <a:ea typeface="+mn-lt"/>
                <a:cs typeface="Calibri"/>
              </a:rPr>
              <a:t>Only those students who have a significant intellectual disability should participate in the DLM assessments. This population of students is approximately one percent of students with disabilities. The vast majority of students with disabilities will take the NJSLA with appropriate accommodations. The IEP team will determine which of the NJSLA accommodations the student will receive and document this in the IEP.  </a:t>
            </a:r>
          </a:p>
          <a:p>
            <a:pPr marL="285750" indent="-285750">
              <a:spcAft>
                <a:spcPts val="800"/>
              </a:spcAft>
              <a:buFont typeface="Arial" panose="020B0604020202020204" pitchFamily="34" charset="0"/>
              <a:buChar char="•"/>
            </a:pPr>
            <a:r>
              <a:rPr lang="en-US" dirty="0"/>
              <a:t>Under ESSA, </a:t>
            </a:r>
            <a:r>
              <a:rPr lang="en-US" b="1" dirty="0">
                <a:latin typeface="Palatino Linotype"/>
              </a:rPr>
              <a:t>only one percent of the student testing population</a:t>
            </a:r>
            <a:r>
              <a:rPr lang="en-US" dirty="0">
                <a:solidFill>
                  <a:srgbClr val="B34519"/>
                </a:solidFill>
                <a:latin typeface="Palatino Linotype"/>
              </a:rPr>
              <a:t> </a:t>
            </a:r>
            <a:r>
              <a:rPr lang="en-US" dirty="0">
                <a:latin typeface="Palatino Linotype"/>
              </a:rPr>
              <a:t>can take the alternate assessment (DLM).</a:t>
            </a:r>
          </a:p>
          <a:p>
            <a:pPr marL="285750" indent="-285750">
              <a:spcAft>
                <a:spcPts val="800"/>
              </a:spcAft>
              <a:buFont typeface="Arial" panose="020B0604020202020204" pitchFamily="34" charset="0"/>
              <a:buChar char="•"/>
            </a:pPr>
            <a:r>
              <a:rPr lang="en-US" dirty="0">
                <a:latin typeface="Palatino Linotype"/>
              </a:rPr>
              <a:t>Anticipated performance on the general education assessment or behavior concerns during testing are not valid reasons for having a student participate in the alternate assessment.</a:t>
            </a:r>
          </a:p>
          <a:p>
            <a:pPr marL="285750" indent="-285750">
              <a:spcAft>
                <a:spcPts val="800"/>
              </a:spcAft>
              <a:buFont typeface="Arial" panose="020B0604020202020204" pitchFamily="34" charset="0"/>
              <a:buChar char="•"/>
            </a:pPr>
            <a:r>
              <a:rPr lang="en-US" dirty="0">
                <a:latin typeface="Palatino Linotype"/>
              </a:rPr>
              <a:t>Review the updated </a:t>
            </a:r>
            <a:r>
              <a:rPr lang="en-US" dirty="0">
                <a:latin typeface="Palatino Linotype"/>
                <a:hlinkClick r:id="rId3"/>
              </a:rPr>
              <a:t>DLM Participation Guidelines </a:t>
            </a:r>
            <a:r>
              <a:rPr lang="en-US" dirty="0">
                <a:latin typeface="Palatino Linotype"/>
              </a:rPr>
              <a:t> for further information.</a:t>
            </a:r>
          </a:p>
          <a:p>
            <a:pPr marL="285750" indent="-285750">
              <a:spcAft>
                <a:spcPts val="800"/>
              </a:spcAft>
              <a:buFont typeface="Arial" panose="020B0604020202020204" pitchFamily="34" charset="0"/>
              <a:buChar char="•"/>
            </a:pPr>
            <a:r>
              <a:rPr lang="en-US" dirty="0">
                <a:latin typeface="Palatino Linotype"/>
              </a:rPr>
              <a:t>Multilingual learners who take the DLM are eligible to take the WIDA Alternate ACCESS assessment. </a:t>
            </a:r>
          </a:p>
          <a:p>
            <a:pPr marL="285750" indent="-285750">
              <a:spcAft>
                <a:spcPts val="800"/>
              </a:spcAft>
              <a:buFont typeface="Arial" panose="020B0604020202020204" pitchFamily="34" charset="0"/>
              <a:buChar char="•"/>
            </a:pPr>
            <a:r>
              <a:rPr lang="en-US" dirty="0">
                <a:latin typeface="Palatino Linotype"/>
              </a:rPr>
              <a:t>Students in grades K through 12 who are identified as multilingual learners with significant intellectual disabilities as reflected in their IEPs and meet or will be eligible to meet </a:t>
            </a:r>
            <a:r>
              <a:rPr lang="en-US" dirty="0">
                <a:latin typeface="Palatino Linotype"/>
                <a:hlinkClick r:id="rId3"/>
              </a:rPr>
              <a:t>New Jersey’s criteria for participation in the Dynamic Learning Maps (DLM) assessment</a:t>
            </a:r>
            <a:r>
              <a:rPr lang="en-US" dirty="0">
                <a:latin typeface="Palatino Linotype"/>
              </a:rPr>
              <a:t> should participate in the WIDA Alternate ACCESS assessment. </a:t>
            </a:r>
          </a:p>
          <a:p>
            <a:pPr marL="285750" indent="-285750">
              <a:spcAft>
                <a:spcPts val="800"/>
              </a:spcAft>
              <a:buFont typeface="Arial" panose="020B0604020202020204" pitchFamily="34" charset="0"/>
              <a:buChar char="•"/>
            </a:pPr>
            <a:r>
              <a:rPr lang="en-US" dirty="0">
                <a:latin typeface="Palatino Linotype"/>
              </a:rPr>
              <a:t>Please </a:t>
            </a:r>
            <a:r>
              <a:rPr lang="en-US" dirty="0">
                <a:latin typeface="Palatino Linotype"/>
                <a:cs typeface="Calibri"/>
              </a:rPr>
              <a:t>visit the </a:t>
            </a:r>
            <a:r>
              <a:rPr lang="en-US" dirty="0">
                <a:latin typeface="Palatino Linotype"/>
                <a:cs typeface="Calibri"/>
                <a:hlinkClick r:id="rId4"/>
              </a:rPr>
              <a:t>NJ DLM Webpage</a:t>
            </a:r>
            <a:r>
              <a:rPr lang="en-US" dirty="0">
                <a:latin typeface="Palatino Linotype"/>
                <a:cs typeface="Calibri"/>
              </a:rPr>
              <a:t> for additional resources.</a:t>
            </a:r>
            <a:endParaRPr lang="en-US" dirty="0"/>
          </a:p>
        </p:txBody>
      </p:sp>
      <p:sp>
        <p:nvSpPr>
          <p:cNvPr id="3" name="Text Placeholder 2">
            <a:extLst>
              <a:ext uri="{FF2B5EF4-FFF2-40B4-BE49-F238E27FC236}">
                <a16:creationId xmlns:a16="http://schemas.microsoft.com/office/drawing/2014/main" id="{3D98CE40-6D82-4EC4-AB1B-ABBCD313A703}"/>
              </a:ext>
            </a:extLst>
          </p:cNvPr>
          <p:cNvSpPr>
            <a:spLocks noGrp="1"/>
          </p:cNvSpPr>
          <p:nvPr>
            <p:ph type="body" sz="quarter" idx="12"/>
          </p:nvPr>
        </p:nvSpPr>
        <p:spPr>
          <a:xfrm>
            <a:off x="8691359" y="6054396"/>
            <a:ext cx="2130309" cy="659930"/>
          </a:xfrm>
        </p:spPr>
        <p:txBody>
          <a:bodyPr/>
          <a:lstStyle/>
          <a:p>
            <a:r>
              <a:rPr lang="en-US" dirty="0"/>
              <a:t>Students with Disabilities</a:t>
            </a:r>
          </a:p>
        </p:txBody>
      </p:sp>
      <p:sp>
        <p:nvSpPr>
          <p:cNvPr id="5" name="Slide Number Placeholder 4">
            <a:extLst>
              <a:ext uri="{FF2B5EF4-FFF2-40B4-BE49-F238E27FC236}">
                <a16:creationId xmlns:a16="http://schemas.microsoft.com/office/drawing/2014/main" id="{00A734D2-D7DE-3AAB-4524-D3E87469E2F0}"/>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52</a:t>
            </a:fld>
            <a:endParaRPr lang="en-US" sz="1400" dirty="0">
              <a:solidFill>
                <a:schemeClr val="bg1"/>
              </a:solidFill>
            </a:endParaRPr>
          </a:p>
        </p:txBody>
      </p:sp>
    </p:spTree>
    <p:extLst>
      <p:ext uri="{BB962C8B-B14F-4D97-AF65-F5344CB8AC3E}">
        <p14:creationId xmlns:p14="http://schemas.microsoft.com/office/powerpoint/2010/main" val="4676704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0870B-4F1B-4537-9A84-08D0879CC7E4}"/>
              </a:ext>
            </a:extLst>
          </p:cNvPr>
          <p:cNvSpPr>
            <a:spLocks noGrp="1"/>
          </p:cNvSpPr>
          <p:nvPr>
            <p:ph type="title"/>
          </p:nvPr>
        </p:nvSpPr>
        <p:spPr/>
        <p:txBody>
          <a:bodyPr>
            <a:normAutofit/>
          </a:bodyPr>
          <a:lstStyle/>
          <a:p>
            <a:r>
              <a:rPr lang="en-US" sz="3600" dirty="0">
                <a:solidFill>
                  <a:srgbClr val="1F4E79"/>
                </a:solidFill>
              </a:rPr>
              <a:t>Alternate Assessment Eligibility-DLM (2 of 2) </a:t>
            </a:r>
          </a:p>
        </p:txBody>
      </p:sp>
      <p:sp>
        <p:nvSpPr>
          <p:cNvPr id="4" name="Text Placeholder 3">
            <a:extLst>
              <a:ext uri="{FF2B5EF4-FFF2-40B4-BE49-F238E27FC236}">
                <a16:creationId xmlns:a16="http://schemas.microsoft.com/office/drawing/2014/main" id="{E1BB745D-31E7-4E8D-9306-F2D3E8B4915F}"/>
              </a:ext>
            </a:extLst>
          </p:cNvPr>
          <p:cNvSpPr>
            <a:spLocks noGrp="1"/>
          </p:cNvSpPr>
          <p:nvPr>
            <p:ph type="body" sz="quarter" idx="11"/>
          </p:nvPr>
        </p:nvSpPr>
        <p:spPr>
          <a:xfrm>
            <a:off x="171451" y="1126475"/>
            <a:ext cx="11182747" cy="5065560"/>
          </a:xfrm>
        </p:spPr>
        <p:txBody>
          <a:bodyPr vert="horz" lIns="91440" tIns="45720" rIns="822960" bIns="45720" rtlCol="0" anchor="t">
            <a:noAutofit/>
          </a:bodyPr>
          <a:lstStyle/>
          <a:p>
            <a:r>
              <a:rPr lang="en-US" sz="2200" dirty="0">
                <a:latin typeface="Palatino Linotype"/>
                <a:cs typeface="Times New Roman"/>
              </a:rPr>
              <a:t>Districts that anticipate </a:t>
            </a:r>
            <a:r>
              <a:rPr lang="en-US" sz="2200" b="1" dirty="0">
                <a:latin typeface="Palatino Linotype"/>
                <a:cs typeface="Times New Roman"/>
              </a:rPr>
              <a:t>more than one percent of the LEA’s student testing population</a:t>
            </a:r>
            <a:r>
              <a:rPr lang="en-US" sz="2200" dirty="0">
                <a:solidFill>
                  <a:srgbClr val="B34519"/>
                </a:solidFill>
                <a:latin typeface="Palatino Linotype"/>
                <a:cs typeface="Times New Roman"/>
              </a:rPr>
              <a:t> </a:t>
            </a:r>
            <a:r>
              <a:rPr lang="en-US" sz="2200" dirty="0">
                <a:latin typeface="Palatino Linotype"/>
                <a:cs typeface="Times New Roman"/>
              </a:rPr>
              <a:t>taking the DLM assessment can </a:t>
            </a:r>
            <a:r>
              <a:rPr lang="en-US" sz="2200" dirty="0">
                <a:latin typeface="Palatino Linotype"/>
                <a:cs typeface="Times New Roman"/>
                <a:hlinkClick r:id="rId3"/>
              </a:rPr>
              <a:t>request a waiver</a:t>
            </a:r>
            <a:r>
              <a:rPr lang="en-US" sz="2200" dirty="0">
                <a:latin typeface="Palatino Linotype"/>
                <a:cs typeface="Times New Roman"/>
              </a:rPr>
              <a:t>.</a:t>
            </a:r>
            <a:endParaRPr lang="en-US" sz="2200" dirty="0">
              <a:latin typeface="Palatino Linotype"/>
              <a:cs typeface="Times New Roman" panose="02020603050405020304" pitchFamily="18" charset="0"/>
            </a:endParaRPr>
          </a:p>
          <a:p>
            <a:r>
              <a:rPr lang="en-US" sz="2200" dirty="0">
                <a:latin typeface="Palatino Linotype"/>
                <a:cs typeface="Times New Roman"/>
              </a:rPr>
              <a:t>Review of waiver requests from previous years demonstrated that some LEAs have more than five percent</a:t>
            </a:r>
            <a:r>
              <a:rPr lang="en-US" sz="2200" dirty="0">
                <a:solidFill>
                  <a:srgbClr val="B34519"/>
                </a:solidFill>
                <a:latin typeface="Palatino Linotype"/>
                <a:cs typeface="Times New Roman"/>
              </a:rPr>
              <a:t> </a:t>
            </a:r>
            <a:r>
              <a:rPr lang="en-US" sz="2200" dirty="0">
                <a:latin typeface="Palatino Linotype"/>
                <a:cs typeface="Times New Roman"/>
              </a:rPr>
              <a:t>of students taking the alternate assessment.</a:t>
            </a:r>
            <a:endParaRPr lang="en-US" sz="2200" dirty="0">
              <a:latin typeface="Palatino Linotype"/>
              <a:cs typeface="Times New Roman" panose="02020603050405020304" pitchFamily="18" charset="0"/>
            </a:endParaRPr>
          </a:p>
          <a:p>
            <a:r>
              <a:rPr lang="en-US" sz="2200" i="1" dirty="0">
                <a:latin typeface="Palatino Linotype"/>
                <a:cs typeface="Times New Roman"/>
              </a:rPr>
              <a:t>ESSA</a:t>
            </a:r>
            <a:r>
              <a:rPr lang="en-US" sz="2200" dirty="0">
                <a:latin typeface="Palatino Linotype"/>
                <a:cs typeface="Times New Roman"/>
              </a:rPr>
              <a:t> requires the NJDOE to conduct activities in LEAs that exceed the one percent cap. This could consist of file review, interviews and technical assistance.</a:t>
            </a:r>
          </a:p>
          <a:p>
            <a:r>
              <a:rPr lang="en-US" sz="2200" b="1" dirty="0">
                <a:latin typeface="Palatino Linotype"/>
                <a:cs typeface="Times New Roman"/>
              </a:rPr>
              <a:t>Note</a:t>
            </a:r>
            <a:r>
              <a:rPr lang="en-US" sz="2200" dirty="0">
                <a:latin typeface="Palatino Linotype"/>
                <a:cs typeface="Times New Roman"/>
              </a:rPr>
              <a:t> – Beginning with the spring 2024 administration, the Accountability District and Accountability School fields in KITE will be mandatory. It is the responsibility of each LEA who administers DLM to ensure the data in these fields is accurate and updated prior to May 29, 2024.</a:t>
            </a:r>
          </a:p>
          <a:p>
            <a:endParaRPr lang="en-US" sz="2800" dirty="0">
              <a:latin typeface="Palatino Linotype"/>
              <a:cs typeface="Times New Roman"/>
            </a:endParaRPr>
          </a:p>
        </p:txBody>
      </p:sp>
      <p:sp>
        <p:nvSpPr>
          <p:cNvPr id="5" name="Text Placeholder 4">
            <a:extLst>
              <a:ext uri="{FF2B5EF4-FFF2-40B4-BE49-F238E27FC236}">
                <a16:creationId xmlns:a16="http://schemas.microsoft.com/office/drawing/2014/main" id="{2741F437-A0C4-47DA-8C25-AC41065E7809}"/>
              </a:ext>
            </a:extLst>
          </p:cNvPr>
          <p:cNvSpPr>
            <a:spLocks noGrp="1"/>
          </p:cNvSpPr>
          <p:nvPr>
            <p:ph type="body" sz="quarter" idx="12"/>
          </p:nvPr>
        </p:nvSpPr>
        <p:spPr>
          <a:xfrm>
            <a:off x="8701087" y="6061166"/>
            <a:ext cx="2130309" cy="678386"/>
          </a:xfrm>
        </p:spPr>
        <p:txBody>
          <a:bodyPr/>
          <a:lstStyle/>
          <a:p>
            <a:r>
              <a:rPr lang="en-US" dirty="0"/>
              <a:t>Students with Disabilities</a:t>
            </a:r>
          </a:p>
        </p:txBody>
      </p:sp>
      <p:sp>
        <p:nvSpPr>
          <p:cNvPr id="3" name="Slide Number Placeholder 4">
            <a:extLst>
              <a:ext uri="{FF2B5EF4-FFF2-40B4-BE49-F238E27FC236}">
                <a16:creationId xmlns:a16="http://schemas.microsoft.com/office/drawing/2014/main" id="{4BDD1869-6D2D-C4F3-4C40-70E51160F3E0}"/>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53</a:t>
            </a:fld>
            <a:endParaRPr lang="en-US" sz="1400" dirty="0">
              <a:solidFill>
                <a:schemeClr val="bg1"/>
              </a:solidFill>
            </a:endParaRPr>
          </a:p>
        </p:txBody>
      </p:sp>
    </p:spTree>
    <p:extLst>
      <p:ext uri="{BB962C8B-B14F-4D97-AF65-F5344CB8AC3E}">
        <p14:creationId xmlns:p14="http://schemas.microsoft.com/office/powerpoint/2010/main" val="17299337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4FD17-450B-4114-9162-E63344DBCFAF}"/>
              </a:ext>
            </a:extLst>
          </p:cNvPr>
          <p:cNvSpPr>
            <a:spLocks noGrp="1"/>
          </p:cNvSpPr>
          <p:nvPr>
            <p:ph type="title"/>
          </p:nvPr>
        </p:nvSpPr>
        <p:spPr/>
        <p:txBody>
          <a:bodyPr>
            <a:normAutofit fontScale="90000"/>
          </a:bodyPr>
          <a:lstStyle/>
          <a:p>
            <a:r>
              <a:rPr lang="en-US" sz="4000" dirty="0">
                <a:solidFill>
                  <a:srgbClr val="1F4E79"/>
                </a:solidFill>
              </a:rPr>
              <a:t>Who Must Test: Adult High School Students</a:t>
            </a:r>
          </a:p>
        </p:txBody>
      </p:sp>
      <p:sp>
        <p:nvSpPr>
          <p:cNvPr id="3" name="Content Placeholder 2">
            <a:extLst>
              <a:ext uri="{FF2B5EF4-FFF2-40B4-BE49-F238E27FC236}">
                <a16:creationId xmlns:a16="http://schemas.microsoft.com/office/drawing/2014/main" id="{821803E5-48CF-423A-99AE-3DF121D73613}"/>
              </a:ext>
            </a:extLst>
          </p:cNvPr>
          <p:cNvSpPr>
            <a:spLocks noGrp="1"/>
          </p:cNvSpPr>
          <p:nvPr>
            <p:ph type="body" sz="quarter" idx="11"/>
          </p:nvPr>
        </p:nvSpPr>
        <p:spPr/>
        <p:txBody>
          <a:bodyPr vert="horz" lIns="91440" tIns="45720" rIns="91440" bIns="45720" rtlCol="0" anchor="t">
            <a:normAutofit lnSpcReduction="10000"/>
          </a:bodyPr>
          <a:lstStyle/>
          <a:p>
            <a:pPr>
              <a:defRPr/>
            </a:pPr>
            <a:r>
              <a:rPr lang="en-US" altLang="en-US" sz="2400" dirty="0">
                <a:latin typeface="Palatino Linotype"/>
                <a:ea typeface="Calibri" panose="020F0502020204030204" pitchFamily="34" charset="0"/>
                <a:cs typeface="Times New Roman"/>
              </a:rPr>
              <a:t>Adult high school students enrolled in a currently assessed course (Algebra I, Geometry, Algebra II) are </a:t>
            </a:r>
            <a:r>
              <a:rPr lang="en-US" altLang="en-US" sz="2400" b="1" dirty="0">
                <a:latin typeface="Palatino Linotype"/>
                <a:ea typeface="Calibri" panose="020F0502020204030204" pitchFamily="34" charset="0"/>
                <a:cs typeface="Times New Roman"/>
              </a:rPr>
              <a:t>not required to take</a:t>
            </a:r>
            <a:r>
              <a:rPr lang="en-US" altLang="en-US" sz="2400" dirty="0">
                <a:solidFill>
                  <a:srgbClr val="B34519"/>
                </a:solidFill>
                <a:latin typeface="Palatino Linotype"/>
                <a:ea typeface="Calibri" panose="020F0502020204030204" pitchFamily="34" charset="0"/>
                <a:cs typeface="Times New Roman"/>
              </a:rPr>
              <a:t> </a:t>
            </a:r>
            <a:r>
              <a:rPr lang="en-US" altLang="en-US" sz="2400" dirty="0">
                <a:latin typeface="Palatino Linotype"/>
                <a:ea typeface="Calibri" panose="020F0502020204030204" pitchFamily="34" charset="0"/>
                <a:cs typeface="Times New Roman"/>
              </a:rPr>
              <a:t>the associated statewide assessment. </a:t>
            </a:r>
          </a:p>
          <a:p>
            <a:pPr marL="285750" indent="-285750">
              <a:defRPr/>
            </a:pPr>
            <a:r>
              <a:rPr lang="en-US" altLang="en-US" sz="2400" dirty="0">
                <a:latin typeface="Palatino Linotype"/>
                <a:ea typeface="Calibri" panose="020F0502020204030204" pitchFamily="34" charset="0"/>
                <a:cs typeface="Times New Roman"/>
              </a:rPr>
              <a:t>Adult high school students who passed any historical statewide assessment will have their passing scores banked and counted toward their graduation testing requirement. These students will not take the current state assessments.</a:t>
            </a:r>
            <a:endParaRPr lang="en-US" sz="2400" dirty="0">
              <a:latin typeface="Palatino Linotype"/>
            </a:endParaRPr>
          </a:p>
          <a:p>
            <a:pPr marL="285750" indent="-285750">
              <a:defRPr/>
            </a:pPr>
            <a:r>
              <a:rPr lang="en-US" altLang="en-US" sz="2400" dirty="0">
                <a:latin typeface="Palatino Linotype"/>
                <a:ea typeface="Calibri" panose="020F0502020204030204" pitchFamily="34" charset="0"/>
                <a:cs typeface="Times New Roman"/>
              </a:rPr>
              <a:t>Adult high school students who took, but did not pass, any historical statewide assessments must rely on the alternative pathways or the portfolio appeals process to meet the graduation assessment requirement for that content.</a:t>
            </a:r>
          </a:p>
          <a:p>
            <a:pPr marL="0" indent="0">
              <a:buNone/>
              <a:defRPr/>
            </a:pPr>
            <a:endParaRPr lang="en-US" altLang="en-US" sz="2000" b="1" strike="sngStrike" dirty="0">
              <a:latin typeface="Palatino Linotype"/>
              <a:ea typeface="Calibri" panose="020F0502020204030204" pitchFamily="34" charset="0"/>
              <a:cs typeface="Times New Roman"/>
            </a:endParaRPr>
          </a:p>
        </p:txBody>
      </p:sp>
      <p:sp>
        <p:nvSpPr>
          <p:cNvPr id="4" name="Text Placeholder 3">
            <a:extLst>
              <a:ext uri="{FF2B5EF4-FFF2-40B4-BE49-F238E27FC236}">
                <a16:creationId xmlns:a16="http://schemas.microsoft.com/office/drawing/2014/main" id="{4E3D8A78-E576-7725-CDFB-159664F2651C}"/>
              </a:ext>
            </a:extLst>
          </p:cNvPr>
          <p:cNvSpPr>
            <a:spLocks noGrp="1"/>
          </p:cNvSpPr>
          <p:nvPr>
            <p:ph type="body" sz="quarter" idx="12"/>
          </p:nvPr>
        </p:nvSpPr>
        <p:spPr>
          <a:xfrm>
            <a:off x="8714150" y="6231454"/>
            <a:ext cx="1910765" cy="495300"/>
          </a:xfrm>
        </p:spPr>
        <p:txBody>
          <a:bodyPr>
            <a:noAutofit/>
          </a:bodyPr>
          <a:lstStyle/>
          <a:p>
            <a:r>
              <a:rPr lang="en-US" sz="2000" b="1" dirty="0"/>
              <a:t>Adult Education</a:t>
            </a:r>
          </a:p>
        </p:txBody>
      </p:sp>
      <p:sp>
        <p:nvSpPr>
          <p:cNvPr id="5" name="Slide Number Placeholder 4">
            <a:extLst>
              <a:ext uri="{FF2B5EF4-FFF2-40B4-BE49-F238E27FC236}">
                <a16:creationId xmlns:a16="http://schemas.microsoft.com/office/drawing/2014/main" id="{AD9A88EA-DCA1-FD8C-491F-AABFD25D05A3}"/>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54</a:t>
            </a:fld>
            <a:endParaRPr lang="en-US" sz="1400" dirty="0">
              <a:solidFill>
                <a:schemeClr val="bg1"/>
              </a:solidFill>
            </a:endParaRPr>
          </a:p>
        </p:txBody>
      </p:sp>
    </p:spTree>
    <p:extLst>
      <p:ext uri="{BB962C8B-B14F-4D97-AF65-F5344CB8AC3E}">
        <p14:creationId xmlns:p14="http://schemas.microsoft.com/office/powerpoint/2010/main" val="28129700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124A6-54AF-4847-9CE6-E70489F3B8C9}"/>
              </a:ext>
            </a:extLst>
          </p:cNvPr>
          <p:cNvSpPr>
            <a:spLocks noGrp="1"/>
          </p:cNvSpPr>
          <p:nvPr>
            <p:ph type="title"/>
          </p:nvPr>
        </p:nvSpPr>
        <p:spPr>
          <a:xfrm>
            <a:off x="1256841" y="198783"/>
            <a:ext cx="10096959" cy="747579"/>
          </a:xfrm>
        </p:spPr>
        <p:txBody>
          <a:bodyPr>
            <a:normAutofit fontScale="90000"/>
          </a:bodyPr>
          <a:lstStyle/>
          <a:p>
            <a:r>
              <a:rPr lang="en-US" sz="3600" dirty="0">
                <a:solidFill>
                  <a:srgbClr val="1F4E79"/>
                </a:solidFill>
              </a:rPr>
              <a:t>Homebound Students, Bedside Instruction, and</a:t>
            </a:r>
            <a:br>
              <a:rPr lang="en-US" sz="3600" dirty="0">
                <a:solidFill>
                  <a:srgbClr val="1F4E79"/>
                </a:solidFill>
              </a:rPr>
            </a:br>
            <a:r>
              <a:rPr lang="en-US" sz="3600" dirty="0">
                <a:solidFill>
                  <a:srgbClr val="1F4E79"/>
                </a:solidFill>
              </a:rPr>
              <a:t>Non-Testing Out-of-District Placements</a:t>
            </a:r>
          </a:p>
        </p:txBody>
      </p:sp>
      <p:sp>
        <p:nvSpPr>
          <p:cNvPr id="3" name="Content Placeholder 2">
            <a:extLst>
              <a:ext uri="{FF2B5EF4-FFF2-40B4-BE49-F238E27FC236}">
                <a16:creationId xmlns:a16="http://schemas.microsoft.com/office/drawing/2014/main" id="{FE45D096-3379-4954-96C0-7B84FDE1E1E1}"/>
              </a:ext>
            </a:extLst>
          </p:cNvPr>
          <p:cNvSpPr>
            <a:spLocks noGrp="1"/>
          </p:cNvSpPr>
          <p:nvPr>
            <p:ph type="body" sz="quarter" idx="11"/>
          </p:nvPr>
        </p:nvSpPr>
        <p:spPr>
          <a:xfrm>
            <a:off x="171451" y="1126475"/>
            <a:ext cx="11036876" cy="4899675"/>
          </a:xfrm>
        </p:spPr>
        <p:txBody>
          <a:bodyPr vert="horz" lIns="91440" tIns="45720" rIns="91440" bIns="45720" rtlCol="0" anchor="t">
            <a:normAutofit/>
          </a:bodyPr>
          <a:lstStyle/>
          <a:p>
            <a:r>
              <a:rPr lang="en-US" sz="2400" dirty="0">
                <a:latin typeface="Palatino Linotype"/>
              </a:rPr>
              <a:t>LEAs are required to test students receiving homebound or bedside instruction, as well as students in an out-of-district placement.</a:t>
            </a:r>
          </a:p>
          <a:p>
            <a:pPr lvl="1"/>
            <a:r>
              <a:rPr lang="en-US" sz="2200" dirty="0">
                <a:latin typeface="Palatino Linotype"/>
              </a:rPr>
              <a:t>For example, this includes students receiving educational services at placements covered under the Naples Act.</a:t>
            </a:r>
          </a:p>
          <a:p>
            <a:r>
              <a:rPr lang="en-US" sz="2400" dirty="0">
                <a:latin typeface="Palatino Linotype"/>
              </a:rPr>
              <a:t>Students should be tested during the hours they normally receive instruction.</a:t>
            </a:r>
          </a:p>
          <a:p>
            <a:r>
              <a:rPr lang="en-US" sz="2400" dirty="0">
                <a:latin typeface="Palatino Linotype"/>
              </a:rPr>
              <a:t>Any accommodation(s) specified for state assessments should be in alignment with those routinely used by students during classroom instruction and locally-administered assessments.</a:t>
            </a:r>
          </a:p>
        </p:txBody>
      </p:sp>
      <p:sp>
        <p:nvSpPr>
          <p:cNvPr id="4" name="Slide Number Placeholder 4">
            <a:extLst>
              <a:ext uri="{FF2B5EF4-FFF2-40B4-BE49-F238E27FC236}">
                <a16:creationId xmlns:a16="http://schemas.microsoft.com/office/drawing/2014/main" id="{CD81E80C-71FE-E106-FD02-8AB43F2E872B}"/>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55</a:t>
            </a:fld>
            <a:endParaRPr lang="en-US" sz="1400" dirty="0">
              <a:solidFill>
                <a:schemeClr val="bg1"/>
              </a:solidFill>
            </a:endParaRPr>
          </a:p>
        </p:txBody>
      </p:sp>
    </p:spTree>
    <p:extLst>
      <p:ext uri="{BB962C8B-B14F-4D97-AF65-F5344CB8AC3E}">
        <p14:creationId xmlns:p14="http://schemas.microsoft.com/office/powerpoint/2010/main" val="36311625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5718A-A42D-48EA-BD09-3AD514033DF9}"/>
              </a:ext>
            </a:extLst>
          </p:cNvPr>
          <p:cNvSpPr>
            <a:spLocks noGrp="1"/>
          </p:cNvSpPr>
          <p:nvPr>
            <p:ph type="title"/>
          </p:nvPr>
        </p:nvSpPr>
        <p:spPr>
          <a:xfrm>
            <a:off x="1284302" y="223541"/>
            <a:ext cx="10096959" cy="747579"/>
          </a:xfrm>
        </p:spPr>
        <p:txBody>
          <a:bodyPr>
            <a:noAutofit/>
          </a:bodyPr>
          <a:lstStyle/>
          <a:p>
            <a:r>
              <a:rPr lang="en-US" sz="3000" dirty="0">
                <a:solidFill>
                  <a:srgbClr val="104E72"/>
                </a:solidFill>
                <a:latin typeface="Palatino Linotype"/>
              </a:rPr>
              <a:t>Homebound Students, Bedside Instruction, and Non-Testing Out-of-District Placements: TA Requirements</a:t>
            </a:r>
          </a:p>
        </p:txBody>
      </p:sp>
      <p:sp>
        <p:nvSpPr>
          <p:cNvPr id="6" name="Content Placeholder 5">
            <a:extLst>
              <a:ext uri="{FF2B5EF4-FFF2-40B4-BE49-F238E27FC236}">
                <a16:creationId xmlns:a16="http://schemas.microsoft.com/office/drawing/2014/main" id="{881849F8-F676-4670-826C-8F0FD5EF7B32}"/>
              </a:ext>
            </a:extLst>
          </p:cNvPr>
          <p:cNvSpPr>
            <a:spLocks noGrp="1"/>
          </p:cNvSpPr>
          <p:nvPr>
            <p:ph idx="1"/>
          </p:nvPr>
        </p:nvSpPr>
        <p:spPr>
          <a:xfrm>
            <a:off x="150864" y="984964"/>
            <a:ext cx="11890272" cy="4076180"/>
          </a:xfrm>
        </p:spPr>
        <p:txBody>
          <a:bodyPr vert="horz" lIns="91440" tIns="45720" rIns="822960" bIns="45720" rtlCol="0" anchor="t">
            <a:noAutofit/>
          </a:bodyPr>
          <a:lstStyle/>
          <a:p>
            <a:pPr marL="0" indent="0">
              <a:lnSpc>
                <a:spcPct val="100000"/>
              </a:lnSpc>
              <a:spcBef>
                <a:spcPts val="600"/>
              </a:spcBef>
              <a:spcAft>
                <a:spcPts val="1200"/>
              </a:spcAft>
              <a:buNone/>
            </a:pPr>
            <a:r>
              <a:rPr lang="en-US" sz="2400" b="1" dirty="0">
                <a:latin typeface="Palatino Linotype"/>
              </a:rPr>
              <a:t>TA Qualifications and Requirements</a:t>
            </a:r>
          </a:p>
          <a:p>
            <a:pPr marL="577850" indent="-342900">
              <a:lnSpc>
                <a:spcPct val="100000"/>
              </a:lnSpc>
              <a:spcBef>
                <a:spcPts val="600"/>
              </a:spcBef>
              <a:spcAft>
                <a:spcPts val="1200"/>
              </a:spcAft>
            </a:pPr>
            <a:r>
              <a:rPr lang="en-US" sz="2000" dirty="0">
                <a:latin typeface="Palatino Linotype"/>
              </a:rPr>
              <a:t>Licensed professional employed by the district</a:t>
            </a:r>
          </a:p>
          <a:p>
            <a:pPr marL="577850" indent="-342900">
              <a:lnSpc>
                <a:spcPct val="100000"/>
              </a:lnSpc>
              <a:spcBef>
                <a:spcPts val="600"/>
              </a:spcBef>
              <a:spcAft>
                <a:spcPts val="1200"/>
              </a:spcAft>
            </a:pPr>
            <a:r>
              <a:rPr lang="en-US" sz="2000" dirty="0">
                <a:latin typeface="Palatino Linotype"/>
              </a:rPr>
              <a:t>Trained by the DTC or School Test Coordinator (STC)</a:t>
            </a:r>
          </a:p>
          <a:p>
            <a:pPr marL="577850" indent="-342900">
              <a:lnSpc>
                <a:spcPct val="100000"/>
              </a:lnSpc>
              <a:spcBef>
                <a:spcPts val="600"/>
              </a:spcBef>
              <a:spcAft>
                <a:spcPts val="1200"/>
              </a:spcAft>
            </a:pPr>
            <a:r>
              <a:rPr lang="en-US" sz="2000" dirty="0">
                <a:latin typeface="Palatino Linotype"/>
              </a:rPr>
              <a:t>Signs appropriate chain of custody forms and test security agreement</a:t>
            </a:r>
          </a:p>
          <a:p>
            <a:pPr marL="577850" indent="-342900">
              <a:lnSpc>
                <a:spcPct val="100000"/>
              </a:lnSpc>
              <a:spcBef>
                <a:spcPts val="600"/>
              </a:spcBef>
              <a:spcAft>
                <a:spcPts val="1200"/>
              </a:spcAft>
            </a:pPr>
            <a:r>
              <a:rPr lang="en-US" sz="2000" dirty="0">
                <a:latin typeface="Palatino Linotype"/>
              </a:rPr>
              <a:t>Maintains test security at all times</a:t>
            </a:r>
          </a:p>
          <a:p>
            <a:pPr marL="577850" indent="-342900">
              <a:lnSpc>
                <a:spcPct val="100000"/>
              </a:lnSpc>
              <a:spcBef>
                <a:spcPts val="600"/>
              </a:spcBef>
              <a:spcAft>
                <a:spcPts val="1200"/>
              </a:spcAft>
            </a:pPr>
            <a:r>
              <a:rPr lang="en-US" sz="2000" dirty="0">
                <a:latin typeface="Palatino Linotype"/>
              </a:rPr>
              <a:t>Has access to Technology Coordinator and STC for support and guidance</a:t>
            </a:r>
            <a:endParaRPr lang="en-US" sz="2000" dirty="0"/>
          </a:p>
          <a:p>
            <a:pPr marL="577850" indent="-342900">
              <a:lnSpc>
                <a:spcPct val="100000"/>
              </a:lnSpc>
              <a:spcBef>
                <a:spcPts val="600"/>
              </a:spcBef>
              <a:spcAft>
                <a:spcPts val="1200"/>
              </a:spcAft>
            </a:pPr>
            <a:r>
              <a:rPr lang="en-US" sz="2000" dirty="0">
                <a:latin typeface="Palatino Linotype"/>
              </a:rPr>
              <a:t>Returns all secure testing materials to the STC or DTC as soon as possible after testing is completed</a:t>
            </a:r>
          </a:p>
        </p:txBody>
      </p:sp>
      <p:sp>
        <p:nvSpPr>
          <p:cNvPr id="8" name="Content Placeholder 7">
            <a:extLst>
              <a:ext uri="{FF2B5EF4-FFF2-40B4-BE49-F238E27FC236}">
                <a16:creationId xmlns:a16="http://schemas.microsoft.com/office/drawing/2014/main" id="{41F88450-DB8A-4F41-AC31-A8D97C7B9795}"/>
              </a:ext>
            </a:extLst>
          </p:cNvPr>
          <p:cNvSpPr>
            <a:spLocks noGrp="1"/>
          </p:cNvSpPr>
          <p:nvPr>
            <p:ph idx="13"/>
          </p:nvPr>
        </p:nvSpPr>
        <p:spPr>
          <a:xfrm>
            <a:off x="150864" y="5074988"/>
            <a:ext cx="11890272" cy="909998"/>
          </a:xfrm>
        </p:spPr>
        <p:txBody>
          <a:bodyPr/>
          <a:lstStyle/>
          <a:p>
            <a:pPr marL="0" indent="0">
              <a:buNone/>
            </a:pPr>
            <a:r>
              <a:rPr lang="en-US" sz="1800" dirty="0"/>
              <a:t>Guidance for administering assessments to homebound, bedside, and non-testing Out-of-District placement students can be found on the </a:t>
            </a:r>
            <a:r>
              <a:rPr lang="en-US" sz="1800" dirty="0">
                <a:hlinkClick r:id="rId3"/>
              </a:rPr>
              <a:t>New Jersey Assessments Resource Center </a:t>
            </a:r>
            <a:r>
              <a:rPr lang="en-US" sz="1800" dirty="0"/>
              <a:t>under &gt; </a:t>
            </a:r>
            <a:r>
              <a:rPr lang="en-US" sz="1800" b="1" dirty="0"/>
              <a:t>Educator Resources &gt; Test Admiration Resources &gt; Testing Resources</a:t>
            </a:r>
            <a:r>
              <a:rPr lang="en-US" sz="1800" dirty="0"/>
              <a:t>.</a:t>
            </a:r>
          </a:p>
        </p:txBody>
      </p:sp>
      <p:sp>
        <p:nvSpPr>
          <p:cNvPr id="3" name="Slide Number Placeholder 4">
            <a:extLst>
              <a:ext uri="{FF2B5EF4-FFF2-40B4-BE49-F238E27FC236}">
                <a16:creationId xmlns:a16="http://schemas.microsoft.com/office/drawing/2014/main" id="{BC6EC9AD-E59F-A376-007E-C2EE5B0C26A1}"/>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56</a:t>
            </a:fld>
            <a:endParaRPr lang="en-US" sz="1400" dirty="0">
              <a:solidFill>
                <a:schemeClr val="bg1"/>
              </a:solidFill>
            </a:endParaRPr>
          </a:p>
        </p:txBody>
      </p:sp>
    </p:spTree>
    <p:extLst>
      <p:ext uri="{BB962C8B-B14F-4D97-AF65-F5344CB8AC3E}">
        <p14:creationId xmlns:p14="http://schemas.microsoft.com/office/powerpoint/2010/main" val="16672158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40A8A-9D06-4AC4-9898-8611B2334B4D}"/>
              </a:ext>
            </a:extLst>
          </p:cNvPr>
          <p:cNvSpPr>
            <a:spLocks noGrp="1"/>
          </p:cNvSpPr>
          <p:nvPr>
            <p:ph type="title"/>
          </p:nvPr>
        </p:nvSpPr>
        <p:spPr/>
        <p:txBody>
          <a:bodyPr>
            <a:normAutofit/>
          </a:bodyPr>
          <a:lstStyle/>
          <a:p>
            <a:r>
              <a:rPr lang="en-US" sz="4000" b="1" dirty="0">
                <a:solidFill>
                  <a:srgbClr val="1F497D"/>
                </a:solidFill>
                <a:latin typeface="+mj-lt"/>
                <a:cs typeface="Calibri"/>
              </a:rPr>
              <a:t>Testing Site Requirements (1 of 2)</a:t>
            </a:r>
          </a:p>
        </p:txBody>
      </p:sp>
      <p:sp>
        <p:nvSpPr>
          <p:cNvPr id="5" name="Content Placeholder 5">
            <a:extLst>
              <a:ext uri="{FF2B5EF4-FFF2-40B4-BE49-F238E27FC236}">
                <a16:creationId xmlns:a16="http://schemas.microsoft.com/office/drawing/2014/main" id="{82A8DEC5-43A5-46C4-B3AA-94E4A324D89D}"/>
              </a:ext>
            </a:extLst>
          </p:cNvPr>
          <p:cNvSpPr txBox="1">
            <a:spLocks noGrp="1"/>
          </p:cNvSpPr>
          <p:nvPr>
            <p:ph type="body" sz="quarter" idx="11"/>
          </p:nvPr>
        </p:nvSpPr>
        <p:spPr/>
        <p:txBody>
          <a:bodyPr vert="horz" lIns="91440" tIns="45720" rIns="822960" bIns="45720" rtlCol="0" anchor="t">
            <a:normAutofit fontScale="62500" lnSpcReduction="20000"/>
          </a:bodyPr>
          <a:lstStyle/>
          <a:p>
            <a:pPr>
              <a:lnSpc>
                <a:spcPct val="120000"/>
              </a:lnSpc>
              <a:spcBef>
                <a:spcPts val="600"/>
              </a:spcBef>
              <a:spcAft>
                <a:spcPts val="600"/>
              </a:spcAft>
            </a:pPr>
            <a:r>
              <a:rPr lang="en-US" sz="3200" b="1" dirty="0">
                <a:latin typeface="+mn-lt"/>
                <a:cs typeface="Calibri"/>
              </a:rPr>
              <a:t>Students must be:</a:t>
            </a:r>
          </a:p>
          <a:p>
            <a:pPr lvl="1">
              <a:lnSpc>
                <a:spcPct val="120000"/>
              </a:lnSpc>
              <a:spcBef>
                <a:spcPts val="600"/>
              </a:spcBef>
              <a:spcAft>
                <a:spcPts val="600"/>
              </a:spcAft>
            </a:pPr>
            <a:r>
              <a:rPr lang="en-US" sz="2900" dirty="0">
                <a:latin typeface="+mn-lt"/>
                <a:cs typeface="Calibri"/>
              </a:rPr>
              <a:t>Well-spaced with ample surface area.</a:t>
            </a:r>
          </a:p>
          <a:p>
            <a:pPr lvl="1">
              <a:lnSpc>
                <a:spcPct val="120000"/>
              </a:lnSpc>
              <a:spcBef>
                <a:spcPts val="600"/>
              </a:spcBef>
              <a:spcAft>
                <a:spcPts val="600"/>
              </a:spcAft>
            </a:pPr>
            <a:r>
              <a:rPr lang="en-US" sz="2900" dirty="0">
                <a:latin typeface="+mn-lt"/>
                <a:cs typeface="Calibri"/>
              </a:rPr>
              <a:t>Provided assigned seating.</a:t>
            </a:r>
          </a:p>
          <a:p>
            <a:pPr lvl="1">
              <a:lnSpc>
                <a:spcPct val="120000"/>
              </a:lnSpc>
              <a:spcBef>
                <a:spcPts val="600"/>
              </a:spcBef>
              <a:spcAft>
                <a:spcPts val="600"/>
              </a:spcAft>
            </a:pPr>
            <a:r>
              <a:rPr lang="en-US" sz="2900" dirty="0">
                <a:latin typeface="+mn-lt"/>
                <a:cs typeface="Calibri"/>
              </a:rPr>
              <a:t>Provided good lighting and ventilation.</a:t>
            </a:r>
          </a:p>
          <a:p>
            <a:pPr>
              <a:lnSpc>
                <a:spcPct val="120000"/>
              </a:lnSpc>
              <a:spcBef>
                <a:spcPts val="600"/>
              </a:spcBef>
              <a:spcAft>
                <a:spcPts val="600"/>
              </a:spcAft>
            </a:pPr>
            <a:r>
              <a:rPr lang="en-US" sz="3200" b="1" dirty="0">
                <a:latin typeface="+mn-lt"/>
                <a:cs typeface="Calibri"/>
              </a:rPr>
              <a:t>TAs must:</a:t>
            </a:r>
          </a:p>
          <a:p>
            <a:pPr lvl="1">
              <a:lnSpc>
                <a:spcPct val="120000"/>
              </a:lnSpc>
              <a:spcBef>
                <a:spcPts val="600"/>
              </a:spcBef>
              <a:spcAft>
                <a:spcPts val="600"/>
              </a:spcAft>
            </a:pPr>
            <a:r>
              <a:rPr lang="en-US" sz="2900" dirty="0">
                <a:latin typeface="+mn-lt"/>
                <a:cs typeface="Calibri"/>
              </a:rPr>
              <a:t>Use clock and chart to display time remaining.</a:t>
            </a:r>
          </a:p>
          <a:p>
            <a:pPr lvl="1">
              <a:lnSpc>
                <a:spcPct val="120000"/>
              </a:lnSpc>
              <a:spcBef>
                <a:spcPts val="600"/>
              </a:spcBef>
              <a:spcAft>
                <a:spcPts val="600"/>
              </a:spcAft>
            </a:pPr>
            <a:r>
              <a:rPr lang="en-US" sz="2900" dirty="0">
                <a:latin typeface="+mn-lt"/>
                <a:cs typeface="Calibri"/>
              </a:rPr>
              <a:t>Never leave students unattended.</a:t>
            </a:r>
          </a:p>
          <a:p>
            <a:pPr lvl="1">
              <a:lnSpc>
                <a:spcPct val="120000"/>
              </a:lnSpc>
              <a:spcBef>
                <a:spcPts val="600"/>
              </a:spcBef>
              <a:spcAft>
                <a:spcPts val="600"/>
              </a:spcAft>
            </a:pPr>
            <a:r>
              <a:rPr lang="en-US" sz="2900" dirty="0">
                <a:latin typeface="+mn-lt"/>
                <a:cs typeface="Calibri"/>
              </a:rPr>
              <a:t>Always supervise students including during restroom breaks.</a:t>
            </a:r>
          </a:p>
          <a:p>
            <a:pPr>
              <a:lnSpc>
                <a:spcPct val="120000"/>
              </a:lnSpc>
              <a:spcBef>
                <a:spcPts val="600"/>
              </a:spcBef>
              <a:spcAft>
                <a:spcPts val="600"/>
              </a:spcAft>
            </a:pPr>
            <a:r>
              <a:rPr lang="en-US" sz="3200" b="1" dirty="0">
                <a:latin typeface="+mn-lt"/>
                <a:cs typeface="Calibri"/>
              </a:rPr>
              <a:t>DTCs and STCs must:</a:t>
            </a:r>
          </a:p>
          <a:p>
            <a:pPr lvl="1">
              <a:lnSpc>
                <a:spcPct val="120000"/>
              </a:lnSpc>
              <a:spcBef>
                <a:spcPts val="600"/>
              </a:spcBef>
              <a:spcAft>
                <a:spcPts val="600"/>
              </a:spcAft>
            </a:pPr>
            <a:r>
              <a:rPr lang="en-US" sz="2900" dirty="0">
                <a:latin typeface="+mn-lt"/>
                <a:cs typeface="Calibri"/>
              </a:rPr>
              <a:t>Ensure hallways are monitored to keep testing rooms undisturbed.</a:t>
            </a:r>
          </a:p>
          <a:p>
            <a:pPr lvl="1">
              <a:lnSpc>
                <a:spcPct val="120000"/>
              </a:lnSpc>
              <a:spcBef>
                <a:spcPts val="600"/>
              </a:spcBef>
              <a:spcAft>
                <a:spcPts val="600"/>
              </a:spcAft>
            </a:pPr>
            <a:r>
              <a:rPr lang="en-US" sz="2900" dirty="0">
                <a:latin typeface="+mn-lt"/>
                <a:cs typeface="Calibri"/>
              </a:rPr>
              <a:t>Post “Testing Do Not Disturb” signs on testing room doors. </a:t>
            </a:r>
            <a:endParaRPr lang="en-US" sz="2900" dirty="0">
              <a:latin typeface="+mn-lt"/>
              <a:cs typeface="Calibri" panose="020F0502020204030204" pitchFamily="34" charset="0"/>
            </a:endParaRPr>
          </a:p>
        </p:txBody>
      </p:sp>
      <p:sp>
        <p:nvSpPr>
          <p:cNvPr id="3" name="Slide Number Placeholder 4">
            <a:extLst>
              <a:ext uri="{FF2B5EF4-FFF2-40B4-BE49-F238E27FC236}">
                <a16:creationId xmlns:a16="http://schemas.microsoft.com/office/drawing/2014/main" id="{D756787F-C66D-5D95-BF15-A53F26969D97}"/>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57</a:t>
            </a:fld>
            <a:endParaRPr lang="en-US" sz="1400" dirty="0">
              <a:solidFill>
                <a:schemeClr val="bg1"/>
              </a:solidFill>
            </a:endParaRPr>
          </a:p>
        </p:txBody>
      </p:sp>
    </p:spTree>
    <p:extLst>
      <p:ext uri="{BB962C8B-B14F-4D97-AF65-F5344CB8AC3E}">
        <p14:creationId xmlns:p14="http://schemas.microsoft.com/office/powerpoint/2010/main" val="899194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40A8A-9D06-4AC4-9898-8611B2334B4D}"/>
              </a:ext>
            </a:extLst>
          </p:cNvPr>
          <p:cNvSpPr>
            <a:spLocks noGrp="1"/>
          </p:cNvSpPr>
          <p:nvPr>
            <p:ph type="title"/>
          </p:nvPr>
        </p:nvSpPr>
        <p:spPr/>
        <p:txBody>
          <a:bodyPr>
            <a:normAutofit/>
          </a:bodyPr>
          <a:lstStyle/>
          <a:p>
            <a:r>
              <a:rPr lang="en-US" sz="4000" b="1" dirty="0">
                <a:solidFill>
                  <a:srgbClr val="1F497D"/>
                </a:solidFill>
                <a:latin typeface="+mj-lt"/>
                <a:cs typeface="Calibri" panose="020F0502020204030204" pitchFamily="34" charset="0"/>
              </a:rPr>
              <a:t>Testing Site Requirements (2 of 2)</a:t>
            </a:r>
          </a:p>
        </p:txBody>
      </p:sp>
      <p:sp>
        <p:nvSpPr>
          <p:cNvPr id="8" name="Content Placeholder 2">
            <a:extLst>
              <a:ext uri="{FF2B5EF4-FFF2-40B4-BE49-F238E27FC236}">
                <a16:creationId xmlns:a16="http://schemas.microsoft.com/office/drawing/2014/main" id="{21F033C6-CB87-4326-96ED-B70B4342409C}"/>
              </a:ext>
            </a:extLst>
          </p:cNvPr>
          <p:cNvSpPr>
            <a:spLocks noGrp="1"/>
          </p:cNvSpPr>
          <p:nvPr>
            <p:ph type="body" sz="quarter" idx="11"/>
          </p:nvPr>
        </p:nvSpPr>
        <p:spPr/>
        <p:txBody>
          <a:bodyPr vert="horz" lIns="91440" tIns="45720" rIns="91440" bIns="45720" rtlCol="0" anchor="t">
            <a:noAutofit/>
          </a:bodyPr>
          <a:lstStyle/>
          <a:p>
            <a:pPr marL="0" indent="0">
              <a:lnSpc>
                <a:spcPct val="100000"/>
              </a:lnSpc>
              <a:spcBef>
                <a:spcPts val="600"/>
              </a:spcBef>
              <a:spcAft>
                <a:spcPts val="1200"/>
              </a:spcAft>
              <a:buNone/>
            </a:pPr>
            <a:r>
              <a:rPr lang="en-US" sz="2400" dirty="0">
                <a:latin typeface="+mn-lt"/>
                <a:cs typeface="Calibri"/>
              </a:rPr>
              <a:t>The following behaviors and materials are not permitted in testing rooms:</a:t>
            </a:r>
          </a:p>
          <a:p>
            <a:pPr lvl="1">
              <a:lnSpc>
                <a:spcPct val="100000"/>
              </a:lnSpc>
              <a:spcBef>
                <a:spcPts val="600"/>
              </a:spcBef>
              <a:spcAft>
                <a:spcPts val="1200"/>
              </a:spcAft>
            </a:pPr>
            <a:r>
              <a:rPr lang="en-US" sz="2400" dirty="0">
                <a:latin typeface="+mn-lt"/>
                <a:cs typeface="Calibri"/>
              </a:rPr>
              <a:t>Coats, backpacks, or purses.</a:t>
            </a:r>
          </a:p>
          <a:p>
            <a:pPr lvl="1">
              <a:lnSpc>
                <a:spcPct val="100000"/>
              </a:lnSpc>
              <a:spcBef>
                <a:spcPts val="600"/>
              </a:spcBef>
              <a:spcAft>
                <a:spcPts val="1200"/>
              </a:spcAft>
            </a:pPr>
            <a:r>
              <a:rPr lang="en-US" sz="2400" dirty="0">
                <a:latin typeface="+mn-lt"/>
                <a:cs typeface="Calibri"/>
              </a:rPr>
              <a:t>Instructional displays.</a:t>
            </a:r>
          </a:p>
          <a:p>
            <a:pPr lvl="1">
              <a:lnSpc>
                <a:spcPct val="100000"/>
              </a:lnSpc>
              <a:spcBef>
                <a:spcPts val="600"/>
              </a:spcBef>
              <a:spcAft>
                <a:spcPts val="1200"/>
              </a:spcAft>
            </a:pPr>
            <a:r>
              <a:rPr lang="en-US" sz="2400" dirty="0">
                <a:latin typeface="+mn-lt"/>
                <a:cs typeface="Calibri"/>
              </a:rPr>
              <a:t>Buzzers, bells, or non-emergency announcements or interruptions during testing.</a:t>
            </a:r>
          </a:p>
          <a:p>
            <a:pPr lvl="1">
              <a:lnSpc>
                <a:spcPct val="100000"/>
              </a:lnSpc>
              <a:spcBef>
                <a:spcPts val="600"/>
              </a:spcBef>
              <a:spcAft>
                <a:spcPts val="1200"/>
              </a:spcAft>
            </a:pPr>
            <a:r>
              <a:rPr lang="en-US" sz="2400" dirty="0">
                <a:latin typeface="+mn-lt"/>
                <a:cs typeface="Calibri"/>
              </a:rPr>
              <a:t>Cell phones, MP3 players or any unauthorized electronics.</a:t>
            </a:r>
          </a:p>
          <a:p>
            <a:pPr lvl="1">
              <a:lnSpc>
                <a:spcPct val="100000"/>
              </a:lnSpc>
              <a:spcBef>
                <a:spcPts val="600"/>
              </a:spcBef>
              <a:spcAft>
                <a:spcPts val="1200"/>
              </a:spcAft>
            </a:pPr>
            <a:r>
              <a:rPr lang="en-US" sz="2400" dirty="0">
                <a:latin typeface="+mn-lt"/>
                <a:cs typeface="Calibri"/>
              </a:rPr>
              <a:t>Food or beverages (except if permitted by IEP or 504 plan).</a:t>
            </a:r>
            <a:endParaRPr lang="en-US" sz="2400" i="1" dirty="0">
              <a:latin typeface="+mn-lt"/>
              <a:cs typeface="Calibri"/>
            </a:endParaRPr>
          </a:p>
          <a:p>
            <a:pPr marL="0" indent="0">
              <a:lnSpc>
                <a:spcPct val="100000"/>
              </a:lnSpc>
              <a:spcBef>
                <a:spcPts val="600"/>
              </a:spcBef>
              <a:spcAft>
                <a:spcPts val="1200"/>
              </a:spcAft>
              <a:buNone/>
            </a:pPr>
            <a:r>
              <a:rPr lang="en-US" sz="2400" b="1" dirty="0">
                <a:latin typeface="+mn-lt"/>
                <a:cs typeface="Calibri"/>
              </a:rPr>
              <a:t>Note: </a:t>
            </a:r>
            <a:r>
              <a:rPr lang="en-US" sz="2400" dirty="0">
                <a:latin typeface="+mn-lt"/>
                <a:cs typeface="Calibri"/>
              </a:rPr>
              <a:t>This list is not exhaustive.</a:t>
            </a:r>
          </a:p>
        </p:txBody>
      </p:sp>
      <p:sp>
        <p:nvSpPr>
          <p:cNvPr id="3" name="Slide Number Placeholder 4">
            <a:extLst>
              <a:ext uri="{FF2B5EF4-FFF2-40B4-BE49-F238E27FC236}">
                <a16:creationId xmlns:a16="http://schemas.microsoft.com/office/drawing/2014/main" id="{43D335E8-EB89-1C79-C0A2-209A6CFAF490}"/>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58</a:t>
            </a:fld>
            <a:endParaRPr lang="en-US" sz="1400" dirty="0">
              <a:solidFill>
                <a:schemeClr val="bg1"/>
              </a:solidFill>
            </a:endParaRPr>
          </a:p>
        </p:txBody>
      </p:sp>
    </p:spTree>
    <p:extLst>
      <p:ext uri="{BB962C8B-B14F-4D97-AF65-F5344CB8AC3E}">
        <p14:creationId xmlns:p14="http://schemas.microsoft.com/office/powerpoint/2010/main" val="15903182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104E7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BA1B8-41EF-42C6-9EC7-02E89113EA1C}"/>
              </a:ext>
            </a:extLst>
          </p:cNvPr>
          <p:cNvSpPr>
            <a:spLocks noGrp="1"/>
          </p:cNvSpPr>
          <p:nvPr>
            <p:ph type="title"/>
          </p:nvPr>
        </p:nvSpPr>
        <p:spPr/>
        <p:txBody>
          <a:bodyPr vert="horz" lIns="91440" tIns="45720" rIns="91440" bIns="45720" rtlCol="0" anchor="b">
            <a:normAutofit fontScale="90000"/>
          </a:bodyPr>
          <a:lstStyle/>
          <a:p>
            <a:r>
              <a:rPr lang="en-US" sz="6800" kern="1200" dirty="0">
                <a:solidFill>
                  <a:srgbClr val="FFFFFF"/>
                </a:solidFill>
              </a:rPr>
              <a:t>Accessibility Features and Accommodations </a:t>
            </a:r>
          </a:p>
        </p:txBody>
      </p:sp>
      <p:pic>
        <p:nvPicPr>
          <p:cNvPr id="10" name="Gráfico 26">
            <a:extLst>
              <a:ext uri="{FF2B5EF4-FFF2-40B4-BE49-F238E27FC236}">
                <a16:creationId xmlns:a16="http://schemas.microsoft.com/office/drawing/2014/main" id="{DDB4B8BA-56B1-43BD-A3DA-67A837469C4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362965" y="3722290"/>
            <a:ext cx="1463020" cy="1463020"/>
          </a:xfrm>
          <a:prstGeom prst="rect">
            <a:avLst/>
          </a:prstGeom>
        </p:spPr>
      </p:pic>
    </p:spTree>
    <p:extLst>
      <p:ext uri="{BB962C8B-B14F-4D97-AF65-F5344CB8AC3E}">
        <p14:creationId xmlns:p14="http://schemas.microsoft.com/office/powerpoint/2010/main" val="4138595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495F47-5128-439E-BC53-4A2D47E4EA0B}"/>
              </a:ext>
            </a:extLst>
          </p:cNvPr>
          <p:cNvSpPr txBox="1">
            <a:spLocks noGrp="1"/>
          </p:cNvSpPr>
          <p:nvPr>
            <p:ph type="title"/>
          </p:nvPr>
        </p:nvSpPr>
        <p:spPr/>
        <p:txBody>
          <a:bodyPr/>
          <a:lstStyle/>
          <a:p>
            <a:r>
              <a:rPr lang="en-US" sz="4000" dirty="0">
                <a:solidFill>
                  <a:srgbClr val="1F497D"/>
                </a:solidFill>
              </a:rPr>
              <a:t>Additional NJDOE Contacts</a:t>
            </a:r>
          </a:p>
        </p:txBody>
      </p:sp>
      <p:sp>
        <p:nvSpPr>
          <p:cNvPr id="29" name="Content Placeholder 6">
            <a:extLst>
              <a:ext uri="{FF2B5EF4-FFF2-40B4-BE49-F238E27FC236}">
                <a16:creationId xmlns:a16="http://schemas.microsoft.com/office/drawing/2014/main" id="{C80E5A4C-950D-48AF-B4A7-277E75340EC9}"/>
              </a:ext>
            </a:extLst>
          </p:cNvPr>
          <p:cNvSpPr txBox="1">
            <a:spLocks noGrp="1"/>
          </p:cNvSpPr>
          <p:nvPr>
            <p:ph type="body" sz="quarter" idx="13"/>
          </p:nvPr>
        </p:nvSpPr>
        <p:spPr>
          <a:xfrm>
            <a:off x="176214" y="1256057"/>
            <a:ext cx="9818686" cy="4509743"/>
          </a:xfrm>
        </p:spPr>
        <p:txBody>
          <a:bodyPr vert="horz" lIns="0" tIns="45720" rIns="0" bIns="45720" rtlCol="0" anchor="t">
            <a:normAutofit lnSpcReduction="10000"/>
          </a:bodyPr>
          <a:lstStyle/>
          <a:p>
            <a:pPr>
              <a:lnSpc>
                <a:spcPct val="120000"/>
              </a:lnSpc>
              <a:spcBef>
                <a:spcPts val="0"/>
              </a:spcBef>
              <a:spcAft>
                <a:spcPts val="1200"/>
              </a:spcAft>
            </a:pPr>
            <a:r>
              <a:rPr lang="en-US" sz="2400" b="1" dirty="0">
                <a:solidFill>
                  <a:srgbClr val="1F4E79"/>
                </a:solidFill>
                <a:latin typeface="Palatino Linotype"/>
              </a:rPr>
              <a:t>Annual Progress Targets, and Student Accountability</a:t>
            </a:r>
            <a:endParaRPr lang="en-US" sz="2400" dirty="0"/>
          </a:p>
          <a:p>
            <a:pPr lvl="1">
              <a:spcBef>
                <a:spcPts val="0"/>
              </a:spcBef>
              <a:spcAft>
                <a:spcPts val="600"/>
              </a:spcAft>
            </a:pPr>
            <a:r>
              <a:rPr lang="en-US" sz="1800" dirty="0">
                <a:latin typeface="Palatino Linotype"/>
              </a:rPr>
              <a:t>Office of Performance Management</a:t>
            </a:r>
          </a:p>
          <a:p>
            <a:pPr lvl="1">
              <a:lnSpc>
                <a:spcPct val="118000"/>
              </a:lnSpc>
              <a:spcBef>
                <a:spcPts val="0"/>
              </a:spcBef>
              <a:spcAft>
                <a:spcPts val="2400"/>
              </a:spcAft>
            </a:pPr>
            <a:r>
              <a:rPr lang="en-US" sz="1800" dirty="0">
                <a:solidFill>
                  <a:srgbClr val="1F4E79"/>
                </a:solidFill>
                <a:latin typeface="Palatino Linotype"/>
                <a:hlinkClick r:id="rId3"/>
              </a:rPr>
              <a:t>performancemanagement@doe.nj.gov</a:t>
            </a:r>
            <a:endParaRPr lang="en-US" sz="1800" dirty="0">
              <a:solidFill>
                <a:srgbClr val="1F4E79"/>
              </a:solidFill>
              <a:latin typeface="Palatino Linotype"/>
            </a:endParaRPr>
          </a:p>
          <a:p>
            <a:pPr>
              <a:lnSpc>
                <a:spcPct val="120000"/>
              </a:lnSpc>
              <a:spcBef>
                <a:spcPts val="0"/>
              </a:spcBef>
              <a:spcAft>
                <a:spcPts val="1200"/>
              </a:spcAft>
            </a:pPr>
            <a:r>
              <a:rPr lang="en-US" sz="2400" b="1" dirty="0">
                <a:solidFill>
                  <a:srgbClr val="1F4E79"/>
                </a:solidFill>
                <a:latin typeface="Palatino Linotype"/>
              </a:rPr>
              <a:t>Multilingual Learners, Title III, Bilingual Education</a:t>
            </a:r>
          </a:p>
          <a:p>
            <a:pPr lvl="1">
              <a:spcBef>
                <a:spcPts val="0"/>
              </a:spcBef>
              <a:spcAft>
                <a:spcPts val="600"/>
              </a:spcAft>
            </a:pPr>
            <a:r>
              <a:rPr lang="en-US" sz="1800" dirty="0">
                <a:latin typeface="Palatino Linotype"/>
              </a:rPr>
              <a:t>Office of Supplemental Educational Programs</a:t>
            </a:r>
          </a:p>
          <a:p>
            <a:pPr lvl="1">
              <a:spcBef>
                <a:spcPts val="0"/>
              </a:spcBef>
              <a:spcAft>
                <a:spcPts val="600"/>
              </a:spcAft>
            </a:pPr>
            <a:r>
              <a:rPr lang="en-US" sz="1800" dirty="0">
                <a:latin typeface="Palatino Linotype"/>
              </a:rPr>
              <a:t>Phone Number: 609-376-9080</a:t>
            </a:r>
          </a:p>
          <a:p>
            <a:pPr lvl="1">
              <a:spcBef>
                <a:spcPts val="0"/>
              </a:spcBef>
              <a:spcAft>
                <a:spcPts val="600"/>
              </a:spcAft>
            </a:pPr>
            <a:r>
              <a:rPr lang="en-US" sz="1800" dirty="0">
                <a:latin typeface="Palatino Linotype"/>
                <a:hlinkClick r:id="rId4"/>
              </a:rPr>
              <a:t>ML@doe.nj.gov</a:t>
            </a:r>
            <a:r>
              <a:rPr lang="en-US" sz="1800" dirty="0">
                <a:latin typeface="Palatino Linotype"/>
              </a:rPr>
              <a:t> </a:t>
            </a:r>
            <a:endParaRPr lang="en-US" sz="1800" dirty="0"/>
          </a:p>
          <a:p>
            <a:pPr>
              <a:lnSpc>
                <a:spcPct val="120000"/>
              </a:lnSpc>
              <a:spcBef>
                <a:spcPts val="0"/>
              </a:spcBef>
              <a:spcAft>
                <a:spcPts val="1200"/>
              </a:spcAft>
            </a:pPr>
            <a:r>
              <a:rPr lang="en-US" sz="2400" b="1" dirty="0">
                <a:solidFill>
                  <a:srgbClr val="1F4E79"/>
                </a:solidFill>
                <a:latin typeface="Palatino Linotype"/>
              </a:rPr>
              <a:t>School Performance Reports</a:t>
            </a:r>
            <a:endParaRPr lang="en-US" sz="2400" dirty="0"/>
          </a:p>
          <a:p>
            <a:pPr lvl="1">
              <a:spcBef>
                <a:spcPts val="0"/>
              </a:spcBef>
              <a:spcAft>
                <a:spcPts val="600"/>
              </a:spcAft>
            </a:pPr>
            <a:r>
              <a:rPr lang="en-US" sz="1800" dirty="0">
                <a:latin typeface="Palatino Linotype"/>
              </a:rPr>
              <a:t>Office of Performance Management</a:t>
            </a:r>
          </a:p>
          <a:p>
            <a:pPr lvl="1">
              <a:spcBef>
                <a:spcPts val="0"/>
              </a:spcBef>
              <a:spcAft>
                <a:spcPts val="5700"/>
              </a:spcAft>
            </a:pPr>
            <a:r>
              <a:rPr lang="en-US" sz="1800" dirty="0">
                <a:latin typeface="Palatino Linotype"/>
                <a:hlinkClick r:id="rId5"/>
              </a:rPr>
              <a:t>reportcard@doe.nj.gov</a:t>
            </a:r>
            <a:endParaRPr lang="en-US" sz="1800" dirty="0"/>
          </a:p>
          <a:p>
            <a:pPr>
              <a:lnSpc>
                <a:spcPct val="120000"/>
              </a:lnSpc>
              <a:spcBef>
                <a:spcPts val="0"/>
              </a:spcBef>
              <a:spcAft>
                <a:spcPts val="1200"/>
              </a:spcAft>
            </a:pPr>
            <a:r>
              <a:rPr lang="en-US" sz="2400" b="1" dirty="0">
                <a:solidFill>
                  <a:srgbClr val="1F4E79"/>
                </a:solidFill>
                <a:latin typeface="Palatino Linotype"/>
              </a:rPr>
              <a:t>Students with Disabilities</a:t>
            </a:r>
          </a:p>
          <a:p>
            <a:pPr lvl="1">
              <a:spcBef>
                <a:spcPts val="0"/>
              </a:spcBef>
              <a:spcAft>
                <a:spcPts val="600"/>
              </a:spcAft>
            </a:pPr>
            <a:r>
              <a:rPr lang="en-US" sz="1800" dirty="0">
                <a:latin typeface="Palatino Linotype"/>
              </a:rPr>
              <a:t>Office of Special Education</a:t>
            </a:r>
          </a:p>
          <a:p>
            <a:pPr lvl="1">
              <a:spcBef>
                <a:spcPts val="0"/>
              </a:spcBef>
              <a:spcAft>
                <a:spcPts val="600"/>
              </a:spcAft>
            </a:pPr>
            <a:r>
              <a:rPr lang="en-US" sz="1800" dirty="0">
                <a:latin typeface="Palatino Linotype"/>
              </a:rPr>
              <a:t>Phone Number: 609-376-9060</a:t>
            </a:r>
          </a:p>
          <a:p>
            <a:pPr lvl="1">
              <a:spcBef>
                <a:spcPts val="0"/>
              </a:spcBef>
              <a:spcAft>
                <a:spcPts val="600"/>
              </a:spcAft>
            </a:pPr>
            <a:r>
              <a:rPr lang="en-US" sz="1800" dirty="0">
                <a:latin typeface="Palatino Linotype"/>
                <a:hlinkClick r:id="rId6"/>
              </a:rPr>
              <a:t>OSEinfo@doe.nj.gov</a:t>
            </a:r>
            <a:endParaRPr lang="en-US" sz="1800" dirty="0">
              <a:latin typeface="Palatino Linotype"/>
            </a:endParaRPr>
          </a:p>
        </p:txBody>
      </p:sp>
      <p:sp>
        <p:nvSpPr>
          <p:cNvPr id="10" name="Slide Number Placeholder 4">
            <a:extLst>
              <a:ext uri="{FF2B5EF4-FFF2-40B4-BE49-F238E27FC236}">
                <a16:creationId xmlns:a16="http://schemas.microsoft.com/office/drawing/2014/main" id="{693DE573-F660-4EBF-B792-45E40DD337AA}"/>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6</a:t>
            </a:fld>
            <a:endParaRPr lang="en-US" sz="1400" dirty="0">
              <a:solidFill>
                <a:schemeClr val="bg1"/>
              </a:solidFill>
            </a:endParaRPr>
          </a:p>
        </p:txBody>
      </p:sp>
    </p:spTree>
    <p:extLst>
      <p:ext uri="{BB962C8B-B14F-4D97-AF65-F5344CB8AC3E}">
        <p14:creationId xmlns:p14="http://schemas.microsoft.com/office/powerpoint/2010/main" val="12625615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AD7F8-EDA3-49BE-B6DD-A42F446138FF}"/>
              </a:ext>
            </a:extLst>
          </p:cNvPr>
          <p:cNvSpPr>
            <a:spLocks noGrp="1"/>
          </p:cNvSpPr>
          <p:nvPr>
            <p:ph type="title"/>
          </p:nvPr>
        </p:nvSpPr>
        <p:spPr/>
        <p:txBody>
          <a:bodyPr/>
          <a:lstStyle/>
          <a:p>
            <a:r>
              <a:rPr lang="en-US" sz="3600" dirty="0">
                <a:solidFill>
                  <a:srgbClr val="1F4E79"/>
                </a:solidFill>
              </a:rPr>
              <a:t>Accessibility Features: Overview</a:t>
            </a:r>
          </a:p>
        </p:txBody>
      </p:sp>
      <p:sp>
        <p:nvSpPr>
          <p:cNvPr id="3" name="Content Placeholder 2">
            <a:extLst>
              <a:ext uri="{FF2B5EF4-FFF2-40B4-BE49-F238E27FC236}">
                <a16:creationId xmlns:a16="http://schemas.microsoft.com/office/drawing/2014/main" id="{88F6DC30-BA52-4BA9-A8AA-5D69876CAAF8}"/>
              </a:ext>
            </a:extLst>
          </p:cNvPr>
          <p:cNvSpPr>
            <a:spLocks noGrp="1"/>
          </p:cNvSpPr>
          <p:nvPr>
            <p:ph type="body" sz="quarter" idx="11"/>
          </p:nvPr>
        </p:nvSpPr>
        <p:spPr/>
        <p:txBody>
          <a:bodyPr vert="horz" lIns="91440" tIns="45720" rIns="91440" bIns="45720" rtlCol="0" anchor="t">
            <a:normAutofit/>
          </a:bodyPr>
          <a:lstStyle/>
          <a:p>
            <a:pPr>
              <a:lnSpc>
                <a:spcPct val="100000"/>
              </a:lnSpc>
              <a:spcBef>
                <a:spcPts val="600"/>
              </a:spcBef>
              <a:spcAft>
                <a:spcPts val="1200"/>
              </a:spcAft>
            </a:pPr>
            <a:r>
              <a:rPr lang="en-US" sz="2200" dirty="0">
                <a:latin typeface="Palatino Linotype"/>
              </a:rPr>
              <a:t>The purpose of administrative considerations, accessibility features, and accommodations is to </a:t>
            </a:r>
            <a:r>
              <a:rPr lang="en-US" sz="2200" b="1" dirty="0">
                <a:latin typeface="Palatino Linotype"/>
              </a:rPr>
              <a:t>remove barriers</a:t>
            </a:r>
            <a:r>
              <a:rPr lang="en-US" sz="2200" dirty="0">
                <a:solidFill>
                  <a:srgbClr val="B34519"/>
                </a:solidFill>
                <a:latin typeface="Palatino Linotype"/>
              </a:rPr>
              <a:t> </a:t>
            </a:r>
            <a:r>
              <a:rPr lang="en-US" sz="2200" dirty="0">
                <a:latin typeface="Palatino Linotype"/>
              </a:rPr>
              <a:t>to accessing the assessment content for all participating students.</a:t>
            </a:r>
            <a:endParaRPr lang="en-US" sz="2200" dirty="0"/>
          </a:p>
          <a:p>
            <a:pPr>
              <a:lnSpc>
                <a:spcPct val="100000"/>
              </a:lnSpc>
              <a:spcBef>
                <a:spcPts val="600"/>
              </a:spcBef>
              <a:spcAft>
                <a:spcPts val="1200"/>
              </a:spcAft>
            </a:pPr>
            <a:r>
              <a:rPr lang="en-US" sz="2200" dirty="0">
                <a:latin typeface="Palatino Linotype"/>
              </a:rPr>
              <a:t>These features do not provide advantages to student performance; they </a:t>
            </a:r>
            <a:r>
              <a:rPr lang="en-US" sz="2200" b="1" dirty="0">
                <a:latin typeface="Palatino Linotype"/>
              </a:rPr>
              <a:t>enable students with specific needs to access the assessment content to demonstrate their proficiency.</a:t>
            </a:r>
            <a:endParaRPr lang="en-US" sz="2200" b="1" dirty="0">
              <a:cs typeface="Calibri"/>
            </a:endParaRPr>
          </a:p>
          <a:p>
            <a:pPr>
              <a:lnSpc>
                <a:spcPct val="100000"/>
              </a:lnSpc>
              <a:spcBef>
                <a:spcPts val="600"/>
              </a:spcBef>
              <a:spcAft>
                <a:spcPts val="1200"/>
              </a:spcAft>
            </a:pPr>
            <a:r>
              <a:rPr lang="en-US" sz="2200" dirty="0">
                <a:latin typeface="Palatino Linotype"/>
              </a:rPr>
              <a:t>Some features are readily available for student use, and some must be identified in advance and enabled in a student's SR/PNP data file.</a:t>
            </a:r>
            <a:endParaRPr lang="en-US" sz="2200" dirty="0">
              <a:cs typeface="Calibri"/>
            </a:endParaRPr>
          </a:p>
          <a:p>
            <a:pPr>
              <a:lnSpc>
                <a:spcPct val="100000"/>
              </a:lnSpc>
              <a:spcBef>
                <a:spcPts val="600"/>
              </a:spcBef>
              <a:spcAft>
                <a:spcPts val="1200"/>
              </a:spcAft>
            </a:pPr>
            <a:r>
              <a:rPr lang="en-US" sz="2200" dirty="0">
                <a:latin typeface="Palatino Linotype"/>
              </a:rPr>
              <a:t>Use student data and set planning meetings with teachers and special education support staff to ensure students receive the supports they need.</a:t>
            </a:r>
            <a:endParaRPr lang="en-US" sz="2200" dirty="0">
              <a:cs typeface="Calibri"/>
            </a:endParaRPr>
          </a:p>
        </p:txBody>
      </p:sp>
      <p:sp>
        <p:nvSpPr>
          <p:cNvPr id="4" name="Slide Number Placeholder 4">
            <a:extLst>
              <a:ext uri="{FF2B5EF4-FFF2-40B4-BE49-F238E27FC236}">
                <a16:creationId xmlns:a16="http://schemas.microsoft.com/office/drawing/2014/main" id="{E9A90889-4803-77D5-096C-C610A7B0F8B6}"/>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60</a:t>
            </a:fld>
            <a:endParaRPr lang="en-US" sz="1400" dirty="0">
              <a:solidFill>
                <a:schemeClr val="bg1"/>
              </a:solidFill>
            </a:endParaRPr>
          </a:p>
        </p:txBody>
      </p:sp>
    </p:spTree>
    <p:extLst>
      <p:ext uri="{BB962C8B-B14F-4D97-AF65-F5344CB8AC3E}">
        <p14:creationId xmlns:p14="http://schemas.microsoft.com/office/powerpoint/2010/main" val="7272743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92EA8B3-4576-4645-A1E3-4A8E4329E009}"/>
              </a:ext>
            </a:extLst>
          </p:cNvPr>
          <p:cNvSpPr>
            <a:spLocks noGrp="1"/>
          </p:cNvSpPr>
          <p:nvPr>
            <p:ph type="title"/>
          </p:nvPr>
        </p:nvSpPr>
        <p:spPr/>
        <p:txBody>
          <a:bodyPr>
            <a:normAutofit/>
          </a:bodyPr>
          <a:lstStyle/>
          <a:p>
            <a:r>
              <a:rPr lang="en-US" sz="3600" dirty="0">
                <a:solidFill>
                  <a:srgbClr val="1F4E79"/>
                </a:solidFill>
              </a:rPr>
              <a:t>Accessibility Features and Accommodations</a:t>
            </a:r>
          </a:p>
        </p:txBody>
      </p:sp>
      <p:graphicFrame>
        <p:nvGraphicFramePr>
          <p:cNvPr id="5" name="Diagram 4" descr="Venn diagram of three concentric ovals&#10;From largest to smallest the ovals start with Considerations for all students, then Accessibility Features for all students that must be identified in advance in PAN, then Accommodations for SD, 504, and EL students only.">
            <a:extLst>
              <a:ext uri="{FF2B5EF4-FFF2-40B4-BE49-F238E27FC236}">
                <a16:creationId xmlns:a16="http://schemas.microsoft.com/office/drawing/2014/main" id="{2149BCC5-8849-41D7-A5CB-DA80372B64BB}"/>
              </a:ext>
            </a:extLst>
          </p:cNvPr>
          <p:cNvGraphicFramePr>
            <a:graphicFrameLocks/>
          </p:cNvGraphicFramePr>
          <p:nvPr>
            <p:extLst>
              <p:ext uri="{D42A27DB-BD31-4B8C-83A1-F6EECF244321}">
                <p14:modId xmlns:p14="http://schemas.microsoft.com/office/powerpoint/2010/main" val="2664220531"/>
              </p:ext>
            </p:extLst>
          </p:nvPr>
        </p:nvGraphicFramePr>
        <p:xfrm>
          <a:off x="446315" y="1074920"/>
          <a:ext cx="11480800" cy="5182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4">
            <a:extLst>
              <a:ext uri="{FF2B5EF4-FFF2-40B4-BE49-F238E27FC236}">
                <a16:creationId xmlns:a16="http://schemas.microsoft.com/office/drawing/2014/main" id="{7A8A876F-7C24-C798-B9EB-4B219430D8DA}"/>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61</a:t>
            </a:fld>
            <a:endParaRPr lang="en-US" sz="1400" dirty="0">
              <a:solidFill>
                <a:schemeClr val="bg1"/>
              </a:solidFill>
            </a:endParaRPr>
          </a:p>
        </p:txBody>
      </p:sp>
    </p:spTree>
    <p:extLst>
      <p:ext uri="{BB962C8B-B14F-4D97-AF65-F5344CB8AC3E}">
        <p14:creationId xmlns:p14="http://schemas.microsoft.com/office/powerpoint/2010/main" val="8660466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1F40CC0-DF6E-4948-A301-C91EC7389A65}"/>
              </a:ext>
            </a:extLst>
          </p:cNvPr>
          <p:cNvSpPr>
            <a:spLocks noGrp="1"/>
          </p:cNvSpPr>
          <p:nvPr>
            <p:ph type="title"/>
          </p:nvPr>
        </p:nvSpPr>
        <p:spPr>
          <a:xfrm>
            <a:off x="1256841" y="186675"/>
            <a:ext cx="10096959" cy="747579"/>
          </a:xfrm>
        </p:spPr>
        <p:txBody>
          <a:bodyPr vert="horz" lIns="91440" tIns="45720" rIns="91440" bIns="45720" rtlCol="0" anchor="ctr">
            <a:noAutofit/>
          </a:bodyPr>
          <a:lstStyle/>
          <a:p>
            <a:r>
              <a:rPr lang="en-US" sz="3600" dirty="0">
                <a:solidFill>
                  <a:srgbClr val="1F4E79"/>
                </a:solidFill>
              </a:rPr>
              <a:t>Administrative Considerations for All Students</a:t>
            </a:r>
            <a:endParaRPr lang="en-US" sz="3600" kern="1200" dirty="0">
              <a:solidFill>
                <a:srgbClr val="1F4E79"/>
              </a:solidFill>
            </a:endParaRPr>
          </a:p>
        </p:txBody>
      </p:sp>
      <p:sp>
        <p:nvSpPr>
          <p:cNvPr id="10" name="Content Placeholder 9">
            <a:extLst>
              <a:ext uri="{FF2B5EF4-FFF2-40B4-BE49-F238E27FC236}">
                <a16:creationId xmlns:a16="http://schemas.microsoft.com/office/drawing/2014/main" id="{946743F7-7309-40CC-A3E2-F6B53D1FD3F9}"/>
              </a:ext>
            </a:extLst>
          </p:cNvPr>
          <p:cNvSpPr>
            <a:spLocks noGrp="1"/>
          </p:cNvSpPr>
          <p:nvPr>
            <p:ph type="body" sz="quarter" idx="11"/>
          </p:nvPr>
        </p:nvSpPr>
        <p:spPr/>
        <p:txBody>
          <a:bodyPr vert="horz" lIns="91440" tIns="45720" rIns="91440" bIns="45720" rtlCol="0" anchor="ctr">
            <a:normAutofit/>
          </a:bodyPr>
          <a:lstStyle/>
          <a:p>
            <a:pPr marL="0" indent="0">
              <a:buNone/>
            </a:pPr>
            <a:r>
              <a:rPr lang="en-US" sz="2400" dirty="0">
                <a:latin typeface="Palatino Linotype"/>
              </a:rPr>
              <a:t>Some administrative considerations for all students include:</a:t>
            </a:r>
          </a:p>
          <a:p>
            <a:pPr>
              <a:lnSpc>
                <a:spcPct val="100000"/>
              </a:lnSpc>
              <a:spcBef>
                <a:spcPts val="1200"/>
              </a:spcBef>
              <a:buFont typeface="Arial" panose="05000000000000000000" pitchFamily="2" charset="2"/>
              <a:buChar char="•"/>
            </a:pPr>
            <a:r>
              <a:rPr lang="en-US" sz="2400" dirty="0">
                <a:latin typeface="Palatino Linotype"/>
              </a:rPr>
              <a:t>Small Group Testing</a:t>
            </a:r>
          </a:p>
          <a:p>
            <a:pPr>
              <a:lnSpc>
                <a:spcPct val="100000"/>
              </a:lnSpc>
              <a:spcBef>
                <a:spcPts val="1200"/>
              </a:spcBef>
              <a:buFont typeface="Arial" panose="05000000000000000000" pitchFamily="2" charset="2"/>
              <a:buChar char="•"/>
            </a:pPr>
            <a:r>
              <a:rPr lang="en-US" sz="2400" dirty="0">
                <a:latin typeface="Palatino Linotype"/>
              </a:rPr>
              <a:t>Time of Day</a:t>
            </a:r>
          </a:p>
          <a:p>
            <a:pPr>
              <a:lnSpc>
                <a:spcPct val="100000"/>
              </a:lnSpc>
              <a:spcBef>
                <a:spcPts val="1200"/>
              </a:spcBef>
              <a:buFont typeface="Arial" panose="05000000000000000000" pitchFamily="2" charset="2"/>
              <a:buChar char="•"/>
            </a:pPr>
            <a:r>
              <a:rPr lang="en-US" sz="2400" dirty="0">
                <a:latin typeface="Palatino Linotype"/>
              </a:rPr>
              <a:t>Separate or Alternate Location</a:t>
            </a:r>
          </a:p>
          <a:p>
            <a:pPr>
              <a:lnSpc>
                <a:spcPct val="100000"/>
              </a:lnSpc>
              <a:spcBef>
                <a:spcPts val="1200"/>
              </a:spcBef>
              <a:buFont typeface="Arial" panose="05000000000000000000" pitchFamily="2" charset="2"/>
              <a:buChar char="•"/>
            </a:pPr>
            <a:r>
              <a:rPr lang="en-US" sz="2400" dirty="0">
                <a:latin typeface="Palatino Linotype"/>
              </a:rPr>
              <a:t>Specified Area or Setting</a:t>
            </a:r>
          </a:p>
          <a:p>
            <a:pPr>
              <a:lnSpc>
                <a:spcPct val="100000"/>
              </a:lnSpc>
              <a:spcBef>
                <a:spcPts val="1200"/>
              </a:spcBef>
              <a:buFont typeface="Arial" panose="05000000000000000000" pitchFamily="2" charset="2"/>
              <a:buChar char="•"/>
            </a:pPr>
            <a:r>
              <a:rPr lang="en-US" sz="2400" dirty="0">
                <a:latin typeface="Palatino Linotype"/>
              </a:rPr>
              <a:t>Adaptive and Specialized Equipment or Furniture</a:t>
            </a:r>
          </a:p>
          <a:p>
            <a:pPr>
              <a:lnSpc>
                <a:spcPct val="100000"/>
              </a:lnSpc>
              <a:spcBef>
                <a:spcPts val="1200"/>
              </a:spcBef>
              <a:buFont typeface="Arial" panose="05000000000000000000" pitchFamily="2" charset="2"/>
              <a:buChar char="•"/>
            </a:pPr>
            <a:r>
              <a:rPr lang="en-US" sz="2400" dirty="0">
                <a:latin typeface="Palatino Linotype"/>
              </a:rPr>
              <a:t>Frequent Breaks</a:t>
            </a:r>
          </a:p>
        </p:txBody>
      </p:sp>
      <p:sp>
        <p:nvSpPr>
          <p:cNvPr id="2" name="Slide Number Placeholder 4">
            <a:extLst>
              <a:ext uri="{FF2B5EF4-FFF2-40B4-BE49-F238E27FC236}">
                <a16:creationId xmlns:a16="http://schemas.microsoft.com/office/drawing/2014/main" id="{4807F522-62F0-9656-CFE1-0A3279C78AF3}"/>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62</a:t>
            </a:fld>
            <a:endParaRPr lang="en-US" sz="1400" dirty="0">
              <a:solidFill>
                <a:schemeClr val="bg1"/>
              </a:solidFill>
            </a:endParaRPr>
          </a:p>
        </p:txBody>
      </p:sp>
    </p:spTree>
    <p:extLst>
      <p:ext uri="{BB962C8B-B14F-4D97-AF65-F5344CB8AC3E}">
        <p14:creationId xmlns:p14="http://schemas.microsoft.com/office/powerpoint/2010/main" val="17919658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6AD4EC-DAF0-4D93-9377-C2DEAC5FEF58}"/>
              </a:ext>
            </a:extLst>
          </p:cNvPr>
          <p:cNvSpPr>
            <a:spLocks noGrp="1"/>
          </p:cNvSpPr>
          <p:nvPr>
            <p:ph type="title"/>
          </p:nvPr>
        </p:nvSpPr>
        <p:spPr>
          <a:noFill/>
        </p:spPr>
        <p:txBody>
          <a:bodyPr anchor="t">
            <a:normAutofit/>
          </a:bodyPr>
          <a:lstStyle/>
          <a:p>
            <a:r>
              <a:rPr lang="en-US" sz="3600" b="1" dirty="0">
                <a:solidFill>
                  <a:srgbClr val="104E72"/>
                </a:solidFill>
              </a:rPr>
              <a:t>Accessibility Features for All Students</a:t>
            </a:r>
          </a:p>
        </p:txBody>
      </p:sp>
      <p:sp>
        <p:nvSpPr>
          <p:cNvPr id="5" name="Content Placeholder 4">
            <a:extLst>
              <a:ext uri="{FF2B5EF4-FFF2-40B4-BE49-F238E27FC236}">
                <a16:creationId xmlns:a16="http://schemas.microsoft.com/office/drawing/2014/main" id="{71791142-4206-4953-A151-7CDAE4E9A48C}"/>
              </a:ext>
            </a:extLst>
          </p:cNvPr>
          <p:cNvSpPr>
            <a:spLocks noGrp="1"/>
          </p:cNvSpPr>
          <p:nvPr>
            <p:ph sz="half" idx="1"/>
          </p:nvPr>
        </p:nvSpPr>
        <p:spPr>
          <a:xfrm>
            <a:off x="176268" y="1106872"/>
            <a:ext cx="5843530" cy="4498057"/>
          </a:xfrm>
        </p:spPr>
        <p:txBody>
          <a:bodyPr vert="horz" lIns="91440" tIns="45720" rIns="91440" bIns="45720" rtlCol="0">
            <a:noAutofit/>
          </a:bodyPr>
          <a:lstStyle/>
          <a:p>
            <a:pPr>
              <a:lnSpc>
                <a:spcPct val="100000"/>
              </a:lnSpc>
              <a:spcBef>
                <a:spcPts val="600"/>
              </a:spcBef>
              <a:spcAft>
                <a:spcPts val="1200"/>
              </a:spcAft>
            </a:pPr>
            <a:r>
              <a:rPr lang="en-US" sz="1600" dirty="0"/>
              <a:t>Line Reader Mask Tool</a:t>
            </a:r>
          </a:p>
          <a:p>
            <a:pPr>
              <a:lnSpc>
                <a:spcPct val="100000"/>
              </a:lnSpc>
              <a:spcBef>
                <a:spcPts val="600"/>
              </a:spcBef>
              <a:spcAft>
                <a:spcPts val="1200"/>
              </a:spcAft>
            </a:pPr>
            <a:r>
              <a:rPr lang="en-US" sz="1600" dirty="0"/>
              <a:t>Magnification/Enlargement Device</a:t>
            </a:r>
            <a:endParaRPr lang="en-US" sz="1600" dirty="0">
              <a:cs typeface="Calibri"/>
            </a:endParaRPr>
          </a:p>
          <a:p>
            <a:pPr>
              <a:lnSpc>
                <a:spcPct val="100000"/>
              </a:lnSpc>
              <a:spcBef>
                <a:spcPts val="600"/>
              </a:spcBef>
              <a:spcAft>
                <a:spcPts val="1200"/>
              </a:spcAft>
            </a:pPr>
            <a:r>
              <a:rPr lang="en-US" sz="1600" dirty="0"/>
              <a:t>Notepad</a:t>
            </a:r>
            <a:endParaRPr lang="en-US" sz="1600" dirty="0">
              <a:cs typeface="Calibri"/>
            </a:endParaRPr>
          </a:p>
          <a:p>
            <a:pPr>
              <a:lnSpc>
                <a:spcPct val="100000"/>
              </a:lnSpc>
              <a:spcBef>
                <a:spcPts val="600"/>
              </a:spcBef>
              <a:spcAft>
                <a:spcPts val="1200"/>
              </a:spcAft>
            </a:pPr>
            <a:r>
              <a:rPr lang="en-US" sz="1600" dirty="0"/>
              <a:t>Pop-up Glossary</a:t>
            </a:r>
            <a:endParaRPr lang="en-US" sz="1600" dirty="0">
              <a:cs typeface="Calibri" panose="020F0502020204030204"/>
            </a:endParaRPr>
          </a:p>
          <a:p>
            <a:pPr>
              <a:lnSpc>
                <a:spcPct val="100000"/>
              </a:lnSpc>
              <a:spcBef>
                <a:spcPts val="600"/>
              </a:spcBef>
              <a:spcAft>
                <a:spcPts val="1200"/>
              </a:spcAft>
            </a:pPr>
            <a:r>
              <a:rPr lang="en-US" sz="1600" dirty="0"/>
              <a:t>Redirect Students to the Test</a:t>
            </a:r>
            <a:endParaRPr lang="en-US" sz="1600" dirty="0">
              <a:cs typeface="Calibri" panose="020F0502020204030204"/>
            </a:endParaRPr>
          </a:p>
          <a:p>
            <a:pPr>
              <a:lnSpc>
                <a:spcPct val="100000"/>
              </a:lnSpc>
              <a:spcBef>
                <a:spcPts val="600"/>
              </a:spcBef>
              <a:spcAft>
                <a:spcPts val="1200"/>
              </a:spcAft>
            </a:pPr>
            <a:r>
              <a:rPr lang="en-US" sz="1600" dirty="0"/>
              <a:t>Spell Check or External Spell Check Device</a:t>
            </a:r>
            <a:endParaRPr lang="en-US" sz="1600" dirty="0">
              <a:cs typeface="Calibri" panose="020F0502020204030204"/>
            </a:endParaRPr>
          </a:p>
          <a:p>
            <a:pPr>
              <a:lnSpc>
                <a:spcPct val="100000"/>
              </a:lnSpc>
              <a:spcBef>
                <a:spcPts val="600"/>
              </a:spcBef>
              <a:spcAft>
                <a:spcPts val="1200"/>
              </a:spcAft>
            </a:pPr>
            <a:r>
              <a:rPr lang="en-US" sz="1600" dirty="0"/>
              <a:t>Student reads Assessment Aloud to Self</a:t>
            </a:r>
            <a:r>
              <a:rPr lang="en-US" sz="1600" b="1" dirty="0">
                <a:solidFill>
                  <a:srgbClr val="FF0000"/>
                </a:solidFill>
              </a:rPr>
              <a:t>*</a:t>
            </a:r>
            <a:endParaRPr lang="en-US" sz="1600" b="1" dirty="0">
              <a:solidFill>
                <a:srgbClr val="FF0000"/>
              </a:solidFill>
              <a:cs typeface="Calibri" panose="020F0502020204030204"/>
            </a:endParaRPr>
          </a:p>
          <a:p>
            <a:pPr>
              <a:lnSpc>
                <a:spcPct val="100000"/>
              </a:lnSpc>
              <a:spcBef>
                <a:spcPts val="600"/>
              </a:spcBef>
              <a:spcAft>
                <a:spcPts val="1200"/>
              </a:spcAft>
            </a:pPr>
            <a:r>
              <a:rPr lang="en-US" sz="1600" dirty="0"/>
              <a:t>Text-to-Speech for Mathematics/Science</a:t>
            </a:r>
            <a:r>
              <a:rPr lang="en-US" sz="1600" b="1" dirty="0">
                <a:solidFill>
                  <a:srgbClr val="FF0000"/>
                </a:solidFill>
              </a:rPr>
              <a:t>*</a:t>
            </a:r>
            <a:endParaRPr lang="en-US" sz="1600" b="1" dirty="0">
              <a:solidFill>
                <a:srgbClr val="FF0000"/>
              </a:solidFill>
              <a:cs typeface="Calibri" panose="020F0502020204030204"/>
            </a:endParaRPr>
          </a:p>
          <a:p>
            <a:pPr>
              <a:lnSpc>
                <a:spcPct val="100000"/>
              </a:lnSpc>
              <a:spcBef>
                <a:spcPts val="600"/>
              </a:spcBef>
              <a:spcAft>
                <a:spcPts val="1200"/>
              </a:spcAft>
            </a:pPr>
            <a:r>
              <a:rPr lang="en-US" sz="1600" dirty="0"/>
              <a:t>Human Reader/Human Signer for Mathematics/Science</a:t>
            </a:r>
            <a:r>
              <a:rPr lang="en-US" sz="1600" dirty="0">
                <a:solidFill>
                  <a:srgbClr val="FF0000"/>
                </a:solidFill>
              </a:rPr>
              <a:t>*</a:t>
            </a:r>
            <a:endParaRPr lang="en-US" sz="1600" dirty="0">
              <a:solidFill>
                <a:srgbClr val="FF0000"/>
              </a:solidFill>
              <a:cs typeface="Calibri" panose="020F0502020204030204"/>
            </a:endParaRPr>
          </a:p>
          <a:p>
            <a:pPr>
              <a:lnSpc>
                <a:spcPct val="100000"/>
              </a:lnSpc>
              <a:spcBef>
                <a:spcPts val="600"/>
              </a:spcBef>
              <a:spcAft>
                <a:spcPts val="1200"/>
              </a:spcAft>
            </a:pPr>
            <a:r>
              <a:rPr lang="en-US" sz="1600" dirty="0"/>
              <a:t>Writing Tool</a:t>
            </a:r>
            <a:endParaRPr lang="en-US" sz="1600" dirty="0">
              <a:cs typeface="Calibri" panose="020F0502020204030204"/>
            </a:endParaRPr>
          </a:p>
        </p:txBody>
      </p:sp>
      <p:sp>
        <p:nvSpPr>
          <p:cNvPr id="4" name="Content Placeholder 3">
            <a:extLst>
              <a:ext uri="{FF2B5EF4-FFF2-40B4-BE49-F238E27FC236}">
                <a16:creationId xmlns:a16="http://schemas.microsoft.com/office/drawing/2014/main" id="{794FF0E2-F436-4C3B-8C12-D85A05F312EB}"/>
              </a:ext>
            </a:extLst>
          </p:cNvPr>
          <p:cNvSpPr>
            <a:spLocks noGrp="1"/>
          </p:cNvSpPr>
          <p:nvPr>
            <p:ph sz="half" idx="13"/>
          </p:nvPr>
        </p:nvSpPr>
        <p:spPr>
          <a:xfrm>
            <a:off x="6172203" y="1124936"/>
            <a:ext cx="5843530" cy="4498057"/>
          </a:xfrm>
          <a:noFill/>
        </p:spPr>
        <p:txBody>
          <a:bodyPr vert="horz" lIns="91440" tIns="45720" rIns="91440" bIns="45720" rtlCol="0" anchor="t">
            <a:noAutofit/>
          </a:bodyPr>
          <a:lstStyle/>
          <a:p>
            <a:pPr>
              <a:lnSpc>
                <a:spcPct val="100000"/>
              </a:lnSpc>
              <a:spcBef>
                <a:spcPts val="600"/>
              </a:spcBef>
              <a:spcAft>
                <a:spcPts val="1200"/>
              </a:spcAft>
            </a:pPr>
            <a:r>
              <a:rPr lang="en-US" sz="1600" dirty="0"/>
              <a:t>Answer Masking</a:t>
            </a:r>
            <a:r>
              <a:rPr lang="en-US" sz="1600" b="1" dirty="0">
                <a:solidFill>
                  <a:srgbClr val="FF0000"/>
                </a:solidFill>
              </a:rPr>
              <a:t>*</a:t>
            </a:r>
          </a:p>
          <a:p>
            <a:pPr>
              <a:lnSpc>
                <a:spcPct val="100000"/>
              </a:lnSpc>
              <a:spcBef>
                <a:spcPts val="600"/>
              </a:spcBef>
              <a:spcAft>
                <a:spcPts val="1200"/>
              </a:spcAft>
            </a:pPr>
            <a:r>
              <a:rPr lang="en-US" sz="1600" dirty="0"/>
              <a:t>Audio Amplification</a:t>
            </a:r>
          </a:p>
          <a:p>
            <a:pPr>
              <a:lnSpc>
                <a:spcPct val="100000"/>
              </a:lnSpc>
              <a:spcBef>
                <a:spcPts val="600"/>
              </a:spcBef>
              <a:spcAft>
                <a:spcPts val="1200"/>
              </a:spcAft>
            </a:pPr>
            <a:r>
              <a:rPr lang="en-US" sz="1600" dirty="0"/>
              <a:t>Bookmark</a:t>
            </a:r>
          </a:p>
          <a:p>
            <a:pPr>
              <a:lnSpc>
                <a:spcPct val="100000"/>
              </a:lnSpc>
              <a:spcBef>
                <a:spcPts val="600"/>
              </a:spcBef>
              <a:spcAft>
                <a:spcPts val="1200"/>
              </a:spcAft>
            </a:pPr>
            <a:r>
              <a:rPr lang="en-US" sz="1600" dirty="0"/>
              <a:t>Color Contrast</a:t>
            </a:r>
            <a:r>
              <a:rPr lang="en-US" sz="1600" b="1" dirty="0">
                <a:solidFill>
                  <a:srgbClr val="FF0000"/>
                </a:solidFill>
              </a:rPr>
              <a:t>*</a:t>
            </a:r>
          </a:p>
          <a:p>
            <a:pPr>
              <a:lnSpc>
                <a:spcPct val="100000"/>
              </a:lnSpc>
              <a:spcBef>
                <a:spcPts val="600"/>
              </a:spcBef>
              <a:spcAft>
                <a:spcPts val="1200"/>
              </a:spcAft>
            </a:pPr>
            <a:r>
              <a:rPr lang="en-US" sz="1600" dirty="0"/>
              <a:t>Blank Scratch Paper</a:t>
            </a:r>
          </a:p>
          <a:p>
            <a:pPr>
              <a:lnSpc>
                <a:spcPct val="100000"/>
              </a:lnSpc>
              <a:spcBef>
                <a:spcPts val="600"/>
              </a:spcBef>
              <a:spcAft>
                <a:spcPts val="1200"/>
              </a:spcAft>
            </a:pPr>
            <a:r>
              <a:rPr lang="en-US" sz="1600" dirty="0"/>
              <a:t>Eliminate Answer Choices</a:t>
            </a:r>
          </a:p>
          <a:p>
            <a:pPr>
              <a:lnSpc>
                <a:spcPct val="100000"/>
              </a:lnSpc>
              <a:spcBef>
                <a:spcPts val="600"/>
              </a:spcBef>
              <a:spcAft>
                <a:spcPts val="1200"/>
              </a:spcAft>
            </a:pPr>
            <a:r>
              <a:rPr lang="en-US" sz="1600" dirty="0"/>
              <a:t>General Administration Directions Clarified</a:t>
            </a:r>
          </a:p>
          <a:p>
            <a:pPr>
              <a:lnSpc>
                <a:spcPct val="100000"/>
              </a:lnSpc>
              <a:spcBef>
                <a:spcPts val="600"/>
              </a:spcBef>
              <a:spcAft>
                <a:spcPts val="1200"/>
              </a:spcAft>
            </a:pPr>
            <a:r>
              <a:rPr lang="en-US" sz="1600" dirty="0"/>
              <a:t>General Administration Directions Read Aloud and Repeated as Needed</a:t>
            </a:r>
          </a:p>
          <a:p>
            <a:pPr>
              <a:lnSpc>
                <a:spcPct val="100000"/>
              </a:lnSpc>
              <a:spcBef>
                <a:spcPts val="600"/>
              </a:spcBef>
              <a:spcAft>
                <a:spcPts val="1200"/>
              </a:spcAft>
            </a:pPr>
            <a:r>
              <a:rPr lang="en-US" sz="1600" dirty="0"/>
              <a:t>Highlight Tool</a:t>
            </a:r>
          </a:p>
          <a:p>
            <a:pPr>
              <a:lnSpc>
                <a:spcPct val="100000"/>
              </a:lnSpc>
              <a:spcBef>
                <a:spcPts val="600"/>
              </a:spcBef>
              <a:spcAft>
                <a:spcPts val="1200"/>
              </a:spcAft>
            </a:pPr>
            <a:r>
              <a:rPr lang="en-US" sz="1600" dirty="0"/>
              <a:t>Headphones or Noise Buffers</a:t>
            </a:r>
          </a:p>
        </p:txBody>
      </p:sp>
      <p:sp>
        <p:nvSpPr>
          <p:cNvPr id="6" name="TextBox 5">
            <a:extLst>
              <a:ext uri="{FF2B5EF4-FFF2-40B4-BE49-F238E27FC236}">
                <a16:creationId xmlns:a16="http://schemas.microsoft.com/office/drawing/2014/main" id="{ABFFBBE3-AF3B-4049-837E-886E5EF39F8F}"/>
              </a:ext>
            </a:extLst>
          </p:cNvPr>
          <p:cNvSpPr txBox="1"/>
          <p:nvPr/>
        </p:nvSpPr>
        <p:spPr>
          <a:xfrm>
            <a:off x="8751610" y="5857800"/>
            <a:ext cx="4059043" cy="369332"/>
          </a:xfrm>
          <a:prstGeom prst="rect">
            <a:avLst/>
          </a:prstGeom>
          <a:noFill/>
        </p:spPr>
        <p:txBody>
          <a:bodyPr wrap="square" rtlCol="0">
            <a:spAutoFit/>
          </a:bodyPr>
          <a:lstStyle/>
          <a:p>
            <a:pPr>
              <a:spcAft>
                <a:spcPts val="600"/>
              </a:spcAft>
            </a:pPr>
            <a:r>
              <a:rPr lang="en-US" b="1" dirty="0">
                <a:solidFill>
                  <a:srgbClr val="FF0000"/>
                </a:solidFill>
              </a:rPr>
              <a:t>*</a:t>
            </a:r>
            <a:r>
              <a:rPr lang="en-US" b="1" dirty="0"/>
              <a:t> </a:t>
            </a:r>
            <a:r>
              <a:rPr lang="en-US" i="1" dirty="0">
                <a:solidFill>
                  <a:srgbClr val="FF0000"/>
                </a:solidFill>
              </a:rPr>
              <a:t>= must be identified in advance</a:t>
            </a:r>
          </a:p>
        </p:txBody>
      </p:sp>
      <p:sp>
        <p:nvSpPr>
          <p:cNvPr id="12" name="Slide Number Placeholder 4">
            <a:extLst>
              <a:ext uri="{FF2B5EF4-FFF2-40B4-BE49-F238E27FC236}">
                <a16:creationId xmlns:a16="http://schemas.microsoft.com/office/drawing/2014/main" id="{BE4C59DB-DA8F-4709-A7A5-2700CB1A7ADE}"/>
              </a:ext>
            </a:extLst>
          </p:cNvPr>
          <p:cNvSpPr txBox="1">
            <a:spLocks/>
          </p:cNvSpPr>
          <p:nvPr/>
        </p:nvSpPr>
        <p:spPr>
          <a:xfrm>
            <a:off x="8634984" y="6280218"/>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63</a:t>
            </a:fld>
            <a:endParaRPr lang="en-US" sz="1400" dirty="0">
              <a:solidFill>
                <a:schemeClr val="bg1"/>
              </a:solidFill>
            </a:endParaRPr>
          </a:p>
        </p:txBody>
      </p:sp>
    </p:spTree>
    <p:extLst>
      <p:ext uri="{BB962C8B-B14F-4D97-AF65-F5344CB8AC3E}">
        <p14:creationId xmlns:p14="http://schemas.microsoft.com/office/powerpoint/2010/main" val="27661138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1F40CC0-DF6E-4948-A301-C91EC7389A65}"/>
              </a:ext>
            </a:extLst>
          </p:cNvPr>
          <p:cNvSpPr>
            <a:spLocks noGrp="1"/>
          </p:cNvSpPr>
          <p:nvPr>
            <p:ph type="title"/>
          </p:nvPr>
        </p:nvSpPr>
        <p:spPr>
          <a:xfrm>
            <a:off x="1256843" y="191123"/>
            <a:ext cx="10096959" cy="747579"/>
          </a:xfrm>
        </p:spPr>
        <p:txBody>
          <a:bodyPr vert="horz" lIns="91440" tIns="45720" rIns="91440" bIns="45720" rtlCol="0" anchor="ctr">
            <a:noAutofit/>
          </a:bodyPr>
          <a:lstStyle/>
          <a:p>
            <a:r>
              <a:rPr lang="en-US" sz="3600" dirty="0">
                <a:solidFill>
                  <a:srgbClr val="1F4E79"/>
                </a:solidFill>
              </a:rPr>
              <a:t>Accommodations for Students with Disabilities</a:t>
            </a:r>
            <a:endParaRPr lang="en-US" sz="3600" kern="1200" dirty="0">
              <a:solidFill>
                <a:srgbClr val="1F4E79"/>
              </a:solidFill>
            </a:endParaRPr>
          </a:p>
        </p:txBody>
      </p:sp>
      <p:sp>
        <p:nvSpPr>
          <p:cNvPr id="10" name="Content Placeholder 9">
            <a:extLst>
              <a:ext uri="{FF2B5EF4-FFF2-40B4-BE49-F238E27FC236}">
                <a16:creationId xmlns:a16="http://schemas.microsoft.com/office/drawing/2014/main" id="{946743F7-7309-40CC-A3E2-F6B53D1FD3F9}"/>
              </a:ext>
            </a:extLst>
          </p:cNvPr>
          <p:cNvSpPr>
            <a:spLocks noGrp="1"/>
          </p:cNvSpPr>
          <p:nvPr>
            <p:ph type="body" sz="quarter" idx="11"/>
          </p:nvPr>
        </p:nvSpPr>
        <p:spPr>
          <a:xfrm>
            <a:off x="171451" y="1126475"/>
            <a:ext cx="11023022" cy="4899675"/>
          </a:xfrm>
        </p:spPr>
        <p:txBody>
          <a:bodyPr vert="horz" lIns="91440" tIns="45720" rIns="91440" bIns="45720" rtlCol="0" anchor="t">
            <a:normAutofit/>
          </a:bodyPr>
          <a:lstStyle/>
          <a:p>
            <a:pPr marL="569595" indent="-569595"/>
            <a:r>
              <a:rPr lang="en-US" sz="2400" b="1" dirty="0">
                <a:latin typeface="Palatino Linotype"/>
              </a:rPr>
              <a:t>IEP or Section 504 Plan teams</a:t>
            </a:r>
            <a:r>
              <a:rPr lang="en-US" sz="2400" dirty="0">
                <a:solidFill>
                  <a:srgbClr val="B34519"/>
                </a:solidFill>
                <a:latin typeface="Palatino Linotype"/>
              </a:rPr>
              <a:t> </a:t>
            </a:r>
            <a:r>
              <a:rPr lang="en-US" sz="2400" dirty="0">
                <a:latin typeface="Palatino Linotype"/>
              </a:rPr>
              <a:t>are responsible for making all accommodation decisions.</a:t>
            </a:r>
            <a:endParaRPr lang="en-US" sz="2400" dirty="0"/>
          </a:p>
          <a:p>
            <a:pPr marL="569595" indent="-569595"/>
            <a:r>
              <a:rPr lang="en-US" sz="2400" dirty="0">
                <a:latin typeface="Palatino Linotype"/>
              </a:rPr>
              <a:t>Accommodations must be documented in an approved IEP or 504 plan.</a:t>
            </a:r>
            <a:endParaRPr lang="en-US" sz="2400" dirty="0"/>
          </a:p>
          <a:p>
            <a:pPr marL="569595" indent="-569595"/>
            <a:r>
              <a:rPr lang="en-US" sz="2400" b="1" dirty="0">
                <a:latin typeface="Palatino Linotype"/>
              </a:rPr>
              <a:t>Students should have prior experience </a:t>
            </a:r>
            <a:r>
              <a:rPr lang="en-US" sz="2400" dirty="0">
                <a:latin typeface="Palatino Linotype"/>
              </a:rPr>
              <a:t>using the accommodation routinely during classroom instruction and on locally-administered assessments.</a:t>
            </a:r>
            <a:endParaRPr lang="en-US" sz="2400" dirty="0"/>
          </a:p>
        </p:txBody>
      </p:sp>
      <p:sp>
        <p:nvSpPr>
          <p:cNvPr id="9" name="Slide Number Placeholder 4">
            <a:extLst>
              <a:ext uri="{FF2B5EF4-FFF2-40B4-BE49-F238E27FC236}">
                <a16:creationId xmlns:a16="http://schemas.microsoft.com/office/drawing/2014/main" id="{C086081B-76FA-46F3-9796-A514C81A4C71}"/>
              </a:ext>
            </a:extLst>
          </p:cNvPr>
          <p:cNvSpPr txBox="1">
            <a:spLocks/>
          </p:cNvSpPr>
          <p:nvPr/>
        </p:nvSpPr>
        <p:spPr>
          <a:xfrm>
            <a:off x="8659368" y="6283198"/>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64</a:t>
            </a:fld>
            <a:endParaRPr lang="en-US" sz="1400" dirty="0">
              <a:solidFill>
                <a:schemeClr val="bg1"/>
              </a:solidFill>
            </a:endParaRPr>
          </a:p>
        </p:txBody>
      </p:sp>
    </p:spTree>
    <p:extLst>
      <p:ext uri="{BB962C8B-B14F-4D97-AF65-F5344CB8AC3E}">
        <p14:creationId xmlns:p14="http://schemas.microsoft.com/office/powerpoint/2010/main" val="3334572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6AD4EC-DAF0-4D93-9377-C2DEAC5FEF58}"/>
              </a:ext>
            </a:extLst>
          </p:cNvPr>
          <p:cNvSpPr>
            <a:spLocks noGrp="1"/>
          </p:cNvSpPr>
          <p:nvPr>
            <p:ph type="title"/>
          </p:nvPr>
        </p:nvSpPr>
        <p:spPr>
          <a:xfrm>
            <a:off x="1256841" y="106091"/>
            <a:ext cx="10096959" cy="747579"/>
          </a:xfrm>
        </p:spPr>
        <p:txBody>
          <a:bodyPr anchor="t">
            <a:noAutofit/>
          </a:bodyPr>
          <a:lstStyle/>
          <a:p>
            <a:r>
              <a:rPr lang="en-US" sz="3200" b="1" dirty="0">
                <a:solidFill>
                  <a:srgbClr val="104E72"/>
                </a:solidFill>
                <a:latin typeface="Palatino Linotype"/>
              </a:rPr>
              <a:t>Presentation Accommodations for Students with Disabilities</a:t>
            </a:r>
          </a:p>
        </p:txBody>
      </p:sp>
      <p:sp>
        <p:nvSpPr>
          <p:cNvPr id="4" name="Content Placeholder 3">
            <a:extLst>
              <a:ext uri="{FF2B5EF4-FFF2-40B4-BE49-F238E27FC236}">
                <a16:creationId xmlns:a16="http://schemas.microsoft.com/office/drawing/2014/main" id="{415FB46C-7B9E-4C8F-882F-7EAB66C62DF2}"/>
              </a:ext>
            </a:extLst>
          </p:cNvPr>
          <p:cNvSpPr>
            <a:spLocks noGrp="1"/>
          </p:cNvSpPr>
          <p:nvPr>
            <p:ph sz="half" idx="4294967295"/>
          </p:nvPr>
        </p:nvSpPr>
        <p:spPr>
          <a:xfrm>
            <a:off x="171449" y="1066800"/>
            <a:ext cx="11539538" cy="600075"/>
          </a:xfrm>
        </p:spPr>
        <p:txBody>
          <a:bodyPr>
            <a:noAutofit/>
          </a:bodyPr>
          <a:lstStyle/>
          <a:p>
            <a:pPr marL="0" indent="0">
              <a:buNone/>
            </a:pPr>
            <a:r>
              <a:rPr lang="en-US" sz="2000" b="1" dirty="0">
                <a:cs typeface="Calibri" panose="020F0502020204030204" pitchFamily="34" charset="0"/>
              </a:rPr>
              <a:t>Presentation accommodations</a:t>
            </a:r>
            <a:r>
              <a:rPr lang="en-US" sz="2000" dirty="0">
                <a:cs typeface="Calibri" panose="020F0502020204030204" pitchFamily="34" charset="0"/>
              </a:rPr>
              <a:t> for students with disabilities include:</a:t>
            </a:r>
          </a:p>
        </p:txBody>
      </p:sp>
      <p:sp>
        <p:nvSpPr>
          <p:cNvPr id="5" name="Content Placeholder 4">
            <a:extLst>
              <a:ext uri="{FF2B5EF4-FFF2-40B4-BE49-F238E27FC236}">
                <a16:creationId xmlns:a16="http://schemas.microsoft.com/office/drawing/2014/main" id="{895BC013-B73D-46F2-A6B5-4164AC0777B4}"/>
              </a:ext>
            </a:extLst>
          </p:cNvPr>
          <p:cNvSpPr>
            <a:spLocks noGrp="1"/>
          </p:cNvSpPr>
          <p:nvPr>
            <p:ph type="body" sz="quarter" idx="11"/>
          </p:nvPr>
        </p:nvSpPr>
        <p:spPr>
          <a:xfrm>
            <a:off x="171451" y="1498601"/>
            <a:ext cx="11849100" cy="4527550"/>
          </a:xfrm>
        </p:spPr>
        <p:txBody>
          <a:bodyPr vert="horz" lIns="91440" tIns="45720" rIns="91440" bIns="45720" numCol="2" rtlCol="0" anchor="t">
            <a:normAutofit/>
          </a:bodyPr>
          <a:lstStyle/>
          <a:p>
            <a:pPr>
              <a:lnSpc>
                <a:spcPct val="100000"/>
              </a:lnSpc>
              <a:spcBef>
                <a:spcPts val="600"/>
              </a:spcBef>
              <a:spcAft>
                <a:spcPts val="1200"/>
              </a:spcAft>
            </a:pPr>
            <a:r>
              <a:rPr lang="en-US" sz="1800" dirty="0">
                <a:cs typeface="Calibri" panose="020F0502020204030204" pitchFamily="34" charset="0"/>
              </a:rPr>
              <a:t>Assistive Technology.</a:t>
            </a:r>
          </a:p>
          <a:p>
            <a:pPr>
              <a:lnSpc>
                <a:spcPct val="100000"/>
              </a:lnSpc>
              <a:spcBef>
                <a:spcPts val="600"/>
              </a:spcBef>
              <a:spcAft>
                <a:spcPts val="1200"/>
              </a:spcAft>
            </a:pPr>
            <a:r>
              <a:rPr lang="en-US" sz="1800" dirty="0">
                <a:cs typeface="Calibri" panose="020F0502020204030204" pitchFamily="34" charset="0"/>
              </a:rPr>
              <a:t>Screen Reader Version.</a:t>
            </a:r>
          </a:p>
          <a:p>
            <a:pPr>
              <a:lnSpc>
                <a:spcPct val="100000"/>
              </a:lnSpc>
              <a:spcBef>
                <a:spcPts val="600"/>
              </a:spcBef>
              <a:spcAft>
                <a:spcPts val="1200"/>
              </a:spcAft>
            </a:pPr>
            <a:r>
              <a:rPr lang="en-US" sz="1800" dirty="0">
                <a:cs typeface="Calibri" panose="020F0502020204030204" pitchFamily="34" charset="0"/>
              </a:rPr>
              <a:t>Refreshable Braille Display with Screen Reader Version for ELA.</a:t>
            </a:r>
          </a:p>
          <a:p>
            <a:pPr>
              <a:lnSpc>
                <a:spcPct val="100000"/>
              </a:lnSpc>
              <a:spcBef>
                <a:spcPts val="600"/>
              </a:spcBef>
              <a:spcAft>
                <a:spcPts val="1200"/>
              </a:spcAft>
            </a:pPr>
            <a:r>
              <a:rPr lang="en-US" sz="1800" dirty="0">
                <a:cs typeface="Calibri" panose="020F0502020204030204" pitchFamily="34" charset="0"/>
              </a:rPr>
              <a:t>Hard Copy Braille Edition (provided in Unified English Braille).</a:t>
            </a:r>
          </a:p>
          <a:p>
            <a:pPr>
              <a:lnSpc>
                <a:spcPct val="100000"/>
              </a:lnSpc>
              <a:spcBef>
                <a:spcPts val="600"/>
              </a:spcBef>
              <a:spcAft>
                <a:spcPts val="1200"/>
              </a:spcAft>
            </a:pPr>
            <a:r>
              <a:rPr lang="en-US" sz="1800" dirty="0">
                <a:cs typeface="Calibri" panose="020F0502020204030204" pitchFamily="34" charset="0"/>
              </a:rPr>
              <a:t>Tactile Graphics.</a:t>
            </a:r>
          </a:p>
          <a:p>
            <a:pPr>
              <a:lnSpc>
                <a:spcPct val="100000"/>
              </a:lnSpc>
              <a:spcBef>
                <a:spcPts val="600"/>
              </a:spcBef>
              <a:spcAft>
                <a:spcPts val="1200"/>
              </a:spcAft>
            </a:pPr>
            <a:r>
              <a:rPr lang="en-US" sz="1800" dirty="0">
                <a:cs typeface="Calibri" panose="020F0502020204030204" pitchFamily="34" charset="0"/>
              </a:rPr>
              <a:t>Large Print Edition (provided in 18-point font on paper sized (14”x18”).</a:t>
            </a:r>
          </a:p>
          <a:p>
            <a:pPr>
              <a:lnSpc>
                <a:spcPct val="100000"/>
              </a:lnSpc>
              <a:spcBef>
                <a:spcPts val="600"/>
              </a:spcBef>
              <a:spcAft>
                <a:spcPts val="1200"/>
              </a:spcAft>
            </a:pPr>
            <a:r>
              <a:rPr lang="en-US" sz="1800" dirty="0">
                <a:cs typeface="Calibri" panose="020F0502020204030204" pitchFamily="34" charset="0"/>
              </a:rPr>
              <a:t>Paper-Based Edition (must have a valid IEP or 504 plan).</a:t>
            </a:r>
          </a:p>
          <a:p>
            <a:pPr marL="342900" indent="-342900">
              <a:lnSpc>
                <a:spcPct val="100000"/>
              </a:lnSpc>
              <a:spcBef>
                <a:spcPts val="600"/>
              </a:spcBef>
              <a:spcAft>
                <a:spcPts val="1200"/>
              </a:spcAft>
            </a:pPr>
            <a:r>
              <a:rPr lang="en-US" sz="1800" dirty="0">
                <a:cs typeface="Calibri"/>
              </a:rPr>
              <a:t>Closed Captioning of Multimedia on ELA.</a:t>
            </a:r>
          </a:p>
          <a:p>
            <a:pPr marL="342900" indent="-342900">
              <a:lnSpc>
                <a:spcPct val="100000"/>
              </a:lnSpc>
              <a:spcBef>
                <a:spcPts val="600"/>
              </a:spcBef>
              <a:spcAft>
                <a:spcPts val="1200"/>
              </a:spcAft>
            </a:pPr>
            <a:r>
              <a:rPr lang="en-US" sz="1800" dirty="0">
                <a:cs typeface="Calibri"/>
              </a:rPr>
              <a:t>ELA Assessments, including items, response options, and passages:</a:t>
            </a:r>
          </a:p>
          <a:p>
            <a:pPr lvl="1">
              <a:lnSpc>
                <a:spcPct val="100000"/>
              </a:lnSpc>
              <a:spcBef>
                <a:spcPts val="600"/>
              </a:spcBef>
              <a:spcAft>
                <a:spcPts val="1200"/>
              </a:spcAft>
            </a:pPr>
            <a:r>
              <a:rPr lang="en-US" sz="1800" dirty="0">
                <a:cs typeface="Calibri"/>
              </a:rPr>
              <a:t>Text-to-Speech.</a:t>
            </a:r>
          </a:p>
          <a:p>
            <a:pPr lvl="1">
              <a:lnSpc>
                <a:spcPct val="100000"/>
              </a:lnSpc>
              <a:spcBef>
                <a:spcPts val="600"/>
              </a:spcBef>
              <a:spcAft>
                <a:spcPts val="1200"/>
              </a:spcAft>
            </a:pPr>
            <a:r>
              <a:rPr lang="en-US" sz="1800" dirty="0">
                <a:cs typeface="Calibri"/>
              </a:rPr>
              <a:t>American Sign Language (ASL) Video.</a:t>
            </a:r>
          </a:p>
          <a:p>
            <a:pPr lvl="1">
              <a:lnSpc>
                <a:spcPct val="100000"/>
              </a:lnSpc>
              <a:spcBef>
                <a:spcPts val="600"/>
              </a:spcBef>
              <a:spcAft>
                <a:spcPts val="1200"/>
              </a:spcAft>
            </a:pPr>
            <a:r>
              <a:rPr lang="en-US" sz="1800" dirty="0">
                <a:cs typeface="Calibri"/>
              </a:rPr>
              <a:t>Human Reader/Human Signer.</a:t>
            </a:r>
          </a:p>
          <a:p>
            <a:pPr marL="342900" indent="-342900">
              <a:lnSpc>
                <a:spcPct val="100000"/>
              </a:lnSpc>
              <a:spcBef>
                <a:spcPts val="600"/>
              </a:spcBef>
              <a:spcAft>
                <a:spcPts val="1200"/>
              </a:spcAft>
            </a:pPr>
            <a:r>
              <a:rPr lang="en-US" sz="1800" dirty="0">
                <a:cs typeface="Calibri"/>
              </a:rPr>
              <a:t>Human Signer for Test Directions.</a:t>
            </a:r>
          </a:p>
          <a:p>
            <a:pPr marL="342900" indent="-342900">
              <a:lnSpc>
                <a:spcPct val="100000"/>
              </a:lnSpc>
              <a:spcBef>
                <a:spcPts val="600"/>
              </a:spcBef>
              <a:spcAft>
                <a:spcPts val="1200"/>
              </a:spcAft>
            </a:pPr>
            <a:r>
              <a:rPr lang="en-US" sz="1800" dirty="0">
                <a:cs typeface="Calibri"/>
              </a:rPr>
              <a:t>American Sign Language (ASL) Video for Mathematics.</a:t>
            </a:r>
            <a:endParaRPr lang="en-US" sz="1800" dirty="0">
              <a:cs typeface="Calibri" panose="020F0502020204030204" pitchFamily="34" charset="0"/>
            </a:endParaRPr>
          </a:p>
        </p:txBody>
      </p:sp>
      <p:sp>
        <p:nvSpPr>
          <p:cNvPr id="12" name="Slide Number Placeholder 4">
            <a:extLst>
              <a:ext uri="{FF2B5EF4-FFF2-40B4-BE49-F238E27FC236}">
                <a16:creationId xmlns:a16="http://schemas.microsoft.com/office/drawing/2014/main" id="{5AB8E811-6B72-4812-9B7C-13A0B93CC568}"/>
              </a:ext>
            </a:extLst>
          </p:cNvPr>
          <p:cNvSpPr txBox="1">
            <a:spLocks/>
          </p:cNvSpPr>
          <p:nvPr/>
        </p:nvSpPr>
        <p:spPr>
          <a:xfrm>
            <a:off x="8610600" y="629539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65</a:t>
            </a:fld>
            <a:endParaRPr lang="en-US" sz="1400" dirty="0">
              <a:solidFill>
                <a:schemeClr val="bg1"/>
              </a:solidFill>
            </a:endParaRPr>
          </a:p>
        </p:txBody>
      </p:sp>
    </p:spTree>
    <p:extLst>
      <p:ext uri="{BB962C8B-B14F-4D97-AF65-F5344CB8AC3E}">
        <p14:creationId xmlns:p14="http://schemas.microsoft.com/office/powerpoint/2010/main" val="61260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6AD4EC-DAF0-4D93-9377-C2DEAC5FEF58}"/>
              </a:ext>
            </a:extLst>
          </p:cNvPr>
          <p:cNvSpPr>
            <a:spLocks noGrp="1"/>
          </p:cNvSpPr>
          <p:nvPr>
            <p:ph type="title"/>
          </p:nvPr>
        </p:nvSpPr>
        <p:spPr>
          <a:xfrm>
            <a:off x="1256841" y="122371"/>
            <a:ext cx="10096959" cy="747579"/>
          </a:xfrm>
        </p:spPr>
        <p:txBody>
          <a:bodyPr anchor="t">
            <a:noAutofit/>
          </a:bodyPr>
          <a:lstStyle/>
          <a:p>
            <a:r>
              <a:rPr lang="en-US" sz="3200" b="1" dirty="0">
                <a:solidFill>
                  <a:srgbClr val="104E72"/>
                </a:solidFill>
                <a:latin typeface="Palatino Linotype"/>
              </a:rPr>
              <a:t>Response Accommodations for Students with Disabilities</a:t>
            </a:r>
          </a:p>
        </p:txBody>
      </p:sp>
      <p:sp>
        <p:nvSpPr>
          <p:cNvPr id="4" name="Content Placeholder 3">
            <a:extLst>
              <a:ext uri="{FF2B5EF4-FFF2-40B4-BE49-F238E27FC236}">
                <a16:creationId xmlns:a16="http://schemas.microsoft.com/office/drawing/2014/main" id="{68E67022-B0BD-4452-9944-DBFEC5E150A8}"/>
              </a:ext>
            </a:extLst>
          </p:cNvPr>
          <p:cNvSpPr>
            <a:spLocks noGrp="1"/>
          </p:cNvSpPr>
          <p:nvPr>
            <p:ph sz="half" idx="1"/>
          </p:nvPr>
        </p:nvSpPr>
        <p:spPr>
          <a:xfrm>
            <a:off x="176268" y="1063758"/>
            <a:ext cx="11539482" cy="599808"/>
          </a:xfrm>
        </p:spPr>
        <p:txBody>
          <a:bodyPr/>
          <a:lstStyle/>
          <a:p>
            <a:r>
              <a:rPr lang="en-US" b="1" dirty="0">
                <a:cs typeface="Calibri" panose="020F0502020204030204" pitchFamily="34" charset="0"/>
              </a:rPr>
              <a:t>Response accommodations</a:t>
            </a:r>
            <a:r>
              <a:rPr lang="en-US" dirty="0">
                <a:cs typeface="Calibri" panose="020F0502020204030204" pitchFamily="34" charset="0"/>
              </a:rPr>
              <a:t> for students with disabilities include:</a:t>
            </a:r>
          </a:p>
        </p:txBody>
      </p:sp>
      <p:sp>
        <p:nvSpPr>
          <p:cNvPr id="5" name="Text Placeholder 4">
            <a:extLst>
              <a:ext uri="{FF2B5EF4-FFF2-40B4-BE49-F238E27FC236}">
                <a16:creationId xmlns:a16="http://schemas.microsoft.com/office/drawing/2014/main" id="{3E8FD5DD-43F1-45D1-92F4-068D0B4C2FD9}"/>
              </a:ext>
            </a:extLst>
          </p:cNvPr>
          <p:cNvSpPr>
            <a:spLocks noGrp="1"/>
          </p:cNvSpPr>
          <p:nvPr>
            <p:ph type="body" sz="quarter" idx="13"/>
          </p:nvPr>
        </p:nvSpPr>
        <p:spPr>
          <a:xfrm>
            <a:off x="176268" y="1539875"/>
            <a:ext cx="11539537" cy="4143375"/>
          </a:xfrm>
        </p:spPr>
        <p:txBody>
          <a:bodyPr vert="horz" lIns="91440" tIns="45720" rIns="274320" bIns="45720" numCol="2" rtlCol="0" anchor="t">
            <a:normAutofit fontScale="92500"/>
          </a:bodyPr>
          <a:lstStyle/>
          <a:p>
            <a:r>
              <a:rPr lang="en-US" sz="1800" dirty="0">
                <a:cs typeface="Calibri"/>
              </a:rPr>
              <a:t>Assistive Technology (Non-Screen Reader).</a:t>
            </a:r>
          </a:p>
          <a:p>
            <a:r>
              <a:rPr lang="en-US" sz="1800" dirty="0">
                <a:cs typeface="Calibri"/>
              </a:rPr>
              <a:t>Electronic Braille Response:</a:t>
            </a:r>
          </a:p>
          <a:p>
            <a:pPr lvl="1"/>
            <a:r>
              <a:rPr lang="en-US" sz="1800" dirty="0">
                <a:cs typeface="Calibri"/>
              </a:rPr>
              <a:t>Braille Note-taker.</a:t>
            </a:r>
          </a:p>
          <a:p>
            <a:pPr lvl="1"/>
            <a:r>
              <a:rPr lang="en-US" sz="1800" dirty="0">
                <a:cs typeface="Calibri"/>
              </a:rPr>
              <a:t>Braille Writer.</a:t>
            </a:r>
          </a:p>
          <a:p>
            <a:r>
              <a:rPr lang="en-US" sz="1800" dirty="0">
                <a:cs typeface="Calibri"/>
              </a:rPr>
              <a:t>Calculation Device (on Calculator Section of Mathematics Assessment).</a:t>
            </a:r>
          </a:p>
          <a:p>
            <a:r>
              <a:rPr lang="en-US" sz="1800" dirty="0">
                <a:cs typeface="Calibri"/>
              </a:rPr>
              <a:t>Calculation Device and Mathematics Tools (on Non-Calculator Sections of Mathematics Assessment).</a:t>
            </a:r>
          </a:p>
          <a:p>
            <a:pPr>
              <a:spcBef>
                <a:spcPts val="600"/>
              </a:spcBef>
            </a:pPr>
            <a:r>
              <a:rPr lang="en-US" sz="1800" dirty="0">
                <a:cs typeface="Calibri"/>
              </a:rPr>
              <a:t>ELA Selected Response Options, ELA Constructed Response Options </a:t>
            </a:r>
            <a:r>
              <a:rPr lang="en-US" sz="1800" b="1" dirty="0">
                <a:cs typeface="Calibri"/>
              </a:rPr>
              <a:t>and</a:t>
            </a:r>
            <a:r>
              <a:rPr lang="en-US" sz="1800" dirty="0">
                <a:cs typeface="Calibri"/>
              </a:rPr>
              <a:t> Mathematics Response Options:</a:t>
            </a:r>
          </a:p>
          <a:p>
            <a:pPr lvl="1">
              <a:spcBef>
                <a:spcPts val="600"/>
              </a:spcBef>
            </a:pPr>
            <a:r>
              <a:rPr lang="en-US" sz="1800" dirty="0">
                <a:cs typeface="Calibri"/>
              </a:rPr>
              <a:t>Speech-to-Text.</a:t>
            </a:r>
          </a:p>
          <a:p>
            <a:pPr lvl="1">
              <a:spcBef>
                <a:spcPts val="600"/>
              </a:spcBef>
            </a:pPr>
            <a:r>
              <a:rPr lang="en-US" sz="1800" dirty="0">
                <a:cs typeface="Calibri"/>
              </a:rPr>
              <a:t>Human Scribe.</a:t>
            </a:r>
          </a:p>
          <a:p>
            <a:pPr lvl="1">
              <a:spcBef>
                <a:spcPts val="600"/>
              </a:spcBef>
            </a:pPr>
            <a:r>
              <a:rPr lang="en-US" sz="1800" dirty="0">
                <a:cs typeface="Calibri"/>
              </a:rPr>
              <a:t>Human Signer.</a:t>
            </a:r>
          </a:p>
          <a:p>
            <a:pPr lvl="1">
              <a:spcBef>
                <a:spcPts val="600"/>
              </a:spcBef>
            </a:pPr>
            <a:r>
              <a:rPr lang="en-US" sz="1800" dirty="0">
                <a:cs typeface="Calibri"/>
              </a:rPr>
              <a:t>Assistive Technology Device.</a:t>
            </a:r>
          </a:p>
          <a:p>
            <a:pPr marL="342900" indent="-342900">
              <a:lnSpc>
                <a:spcPct val="128000"/>
              </a:lnSpc>
            </a:pPr>
            <a:r>
              <a:rPr lang="en-US" sz="1800" dirty="0">
                <a:cs typeface="Calibri"/>
              </a:rPr>
              <a:t>Monitor Test Response.</a:t>
            </a:r>
          </a:p>
          <a:p>
            <a:pPr marL="342900" indent="-342900">
              <a:lnSpc>
                <a:spcPct val="128000"/>
              </a:lnSpc>
            </a:pPr>
            <a:r>
              <a:rPr lang="en-US" sz="1800" dirty="0">
                <a:cs typeface="Calibri"/>
              </a:rPr>
              <a:t>Word Prediction External Device.</a:t>
            </a:r>
            <a:endParaRPr lang="en-US" dirty="0"/>
          </a:p>
        </p:txBody>
      </p:sp>
      <p:sp>
        <p:nvSpPr>
          <p:cNvPr id="12" name="Slide Number Placeholder 4">
            <a:extLst>
              <a:ext uri="{FF2B5EF4-FFF2-40B4-BE49-F238E27FC236}">
                <a16:creationId xmlns:a16="http://schemas.microsoft.com/office/drawing/2014/main" id="{EFD547DD-1E87-4908-9F51-05354CDF673C}"/>
              </a:ext>
            </a:extLst>
          </p:cNvPr>
          <p:cNvSpPr txBox="1">
            <a:spLocks/>
          </p:cNvSpPr>
          <p:nvPr/>
        </p:nvSpPr>
        <p:spPr>
          <a:xfrm>
            <a:off x="8610600" y="629539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66</a:t>
            </a:fld>
            <a:endParaRPr lang="en-US" sz="1400" dirty="0">
              <a:solidFill>
                <a:schemeClr val="bg1"/>
              </a:solidFill>
            </a:endParaRPr>
          </a:p>
        </p:txBody>
      </p:sp>
    </p:spTree>
    <p:extLst>
      <p:ext uri="{BB962C8B-B14F-4D97-AF65-F5344CB8AC3E}">
        <p14:creationId xmlns:p14="http://schemas.microsoft.com/office/powerpoint/2010/main" val="38056163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6E519-D27F-4CB8-A469-9E441BF339FB}"/>
              </a:ext>
            </a:extLst>
          </p:cNvPr>
          <p:cNvSpPr>
            <a:spLocks noGrp="1"/>
          </p:cNvSpPr>
          <p:nvPr>
            <p:ph type="title"/>
          </p:nvPr>
        </p:nvSpPr>
        <p:spPr/>
        <p:txBody>
          <a:bodyPr>
            <a:noAutofit/>
          </a:bodyPr>
          <a:lstStyle/>
          <a:p>
            <a:r>
              <a:rPr lang="en-US" sz="3600" dirty="0">
                <a:solidFill>
                  <a:srgbClr val="1F4E79"/>
                </a:solidFill>
              </a:rPr>
              <a:t>Speech-to-Text Guidance</a:t>
            </a:r>
          </a:p>
        </p:txBody>
      </p:sp>
      <p:sp>
        <p:nvSpPr>
          <p:cNvPr id="3" name="Text Placeholder 2">
            <a:extLst>
              <a:ext uri="{FF2B5EF4-FFF2-40B4-BE49-F238E27FC236}">
                <a16:creationId xmlns:a16="http://schemas.microsoft.com/office/drawing/2014/main" id="{BB71FD27-D3F5-404A-BBE7-98C0BBD1D716}"/>
              </a:ext>
            </a:extLst>
          </p:cNvPr>
          <p:cNvSpPr>
            <a:spLocks noGrp="1"/>
          </p:cNvSpPr>
          <p:nvPr>
            <p:ph type="body" sz="quarter" idx="11"/>
          </p:nvPr>
        </p:nvSpPr>
        <p:spPr>
          <a:xfrm>
            <a:off x="171451" y="1126475"/>
            <a:ext cx="11854294" cy="4899675"/>
          </a:xfrm>
        </p:spPr>
        <p:txBody>
          <a:bodyPr vert="horz" lIns="91440" tIns="45720" rIns="822960" bIns="45720" rtlCol="0" anchor="t">
            <a:normAutofit/>
          </a:bodyPr>
          <a:lstStyle/>
          <a:p>
            <a:pPr marL="0" indent="0">
              <a:spcBef>
                <a:spcPts val="1200"/>
              </a:spcBef>
              <a:spcAft>
                <a:spcPts val="1200"/>
              </a:spcAft>
              <a:buNone/>
            </a:pPr>
            <a:r>
              <a:rPr lang="en-US" sz="2200" dirty="0">
                <a:latin typeface="Palatino Linotype"/>
              </a:rPr>
              <a:t>Students receiving Speech-to-Text as an accommodation may use a third-party web-based product that requires the use of the internet to initiate the product, </a:t>
            </a:r>
            <a:r>
              <a:rPr lang="en-US" sz="2200" b="1" dirty="0">
                <a:latin typeface="Palatino Linotype"/>
              </a:rPr>
              <a:t>if the product is used routinely by the student during classroom instruction.</a:t>
            </a:r>
            <a:endParaRPr lang="en-US" sz="2200" b="1" dirty="0"/>
          </a:p>
          <a:p>
            <a:pPr marL="342900" indent="-342900">
              <a:spcBef>
                <a:spcPts val="1200"/>
              </a:spcBef>
              <a:spcAft>
                <a:spcPts val="1200"/>
              </a:spcAft>
            </a:pPr>
            <a:r>
              <a:rPr lang="en-US" sz="2200" dirty="0">
                <a:latin typeface="Palatino Linotype"/>
              </a:rPr>
              <a:t>The student must test one-to-one (i.e., test administrator and student).</a:t>
            </a:r>
            <a:endParaRPr lang="en-US" sz="2200" dirty="0">
              <a:latin typeface="Palatino Linotype"/>
              <a:cs typeface="Calibri"/>
            </a:endParaRPr>
          </a:p>
          <a:p>
            <a:pPr marL="342900" indent="-342900">
              <a:spcBef>
                <a:spcPts val="1200"/>
              </a:spcBef>
              <a:spcAft>
                <a:spcPts val="1200"/>
              </a:spcAft>
            </a:pPr>
            <a:r>
              <a:rPr lang="en-US" sz="2200" dirty="0">
                <a:latin typeface="Palatino Linotype"/>
              </a:rPr>
              <a:t>The TA must monitor the student.</a:t>
            </a:r>
            <a:endParaRPr lang="en-US" sz="2200" dirty="0">
              <a:latin typeface="Palatino Linotype"/>
              <a:cs typeface="Calibri"/>
            </a:endParaRPr>
          </a:p>
          <a:p>
            <a:pPr marL="342900" indent="-342900">
              <a:spcBef>
                <a:spcPts val="1200"/>
              </a:spcBef>
              <a:spcAft>
                <a:spcPts val="1200"/>
              </a:spcAft>
            </a:pPr>
            <a:r>
              <a:rPr lang="en-US" sz="2200" dirty="0">
                <a:latin typeface="Palatino Linotype"/>
              </a:rPr>
              <a:t>The Technology Coordinator must verify third-party device was not used to access the internet outside of its original purpose.</a:t>
            </a:r>
            <a:endParaRPr lang="en-US" sz="2200" dirty="0">
              <a:latin typeface="Palatino Linotype"/>
              <a:cs typeface="Calibri"/>
            </a:endParaRPr>
          </a:p>
        </p:txBody>
      </p:sp>
      <p:sp>
        <p:nvSpPr>
          <p:cNvPr id="4" name="Slide Number Placeholder 4">
            <a:extLst>
              <a:ext uri="{FF2B5EF4-FFF2-40B4-BE49-F238E27FC236}">
                <a16:creationId xmlns:a16="http://schemas.microsoft.com/office/drawing/2014/main" id="{A8246BDB-86BE-8E40-D27B-624C854A5E13}"/>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67</a:t>
            </a:fld>
            <a:endParaRPr lang="en-US" sz="1400" dirty="0">
              <a:solidFill>
                <a:schemeClr val="bg1"/>
              </a:solidFill>
            </a:endParaRPr>
          </a:p>
        </p:txBody>
      </p:sp>
    </p:spTree>
    <p:extLst>
      <p:ext uri="{BB962C8B-B14F-4D97-AF65-F5344CB8AC3E}">
        <p14:creationId xmlns:p14="http://schemas.microsoft.com/office/powerpoint/2010/main" val="18633440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CAD52-E298-4F39-829F-AA8366D15C4E}"/>
              </a:ext>
            </a:extLst>
          </p:cNvPr>
          <p:cNvSpPr>
            <a:spLocks noGrp="1"/>
          </p:cNvSpPr>
          <p:nvPr>
            <p:ph type="title"/>
          </p:nvPr>
        </p:nvSpPr>
        <p:spPr/>
        <p:txBody>
          <a:bodyPr/>
          <a:lstStyle/>
          <a:p>
            <a:r>
              <a:rPr lang="en-US" sz="3600" dirty="0">
                <a:solidFill>
                  <a:srgbClr val="1F4E79"/>
                </a:solidFill>
              </a:rPr>
              <a:t>Text-to-Speech Guidance</a:t>
            </a:r>
          </a:p>
        </p:txBody>
      </p:sp>
      <p:sp>
        <p:nvSpPr>
          <p:cNvPr id="3" name="Text Placeholder 2">
            <a:extLst>
              <a:ext uri="{FF2B5EF4-FFF2-40B4-BE49-F238E27FC236}">
                <a16:creationId xmlns:a16="http://schemas.microsoft.com/office/drawing/2014/main" id="{4A272153-F544-4E94-9871-48BB32DC6C9B}"/>
              </a:ext>
            </a:extLst>
          </p:cNvPr>
          <p:cNvSpPr>
            <a:spLocks noGrp="1"/>
          </p:cNvSpPr>
          <p:nvPr>
            <p:ph type="body" sz="quarter" idx="11"/>
          </p:nvPr>
        </p:nvSpPr>
        <p:spPr>
          <a:xfrm>
            <a:off x="171450" y="1126475"/>
            <a:ext cx="11826585" cy="4899675"/>
          </a:xfrm>
        </p:spPr>
        <p:txBody>
          <a:bodyPr>
            <a:noAutofit/>
          </a:bodyPr>
          <a:lstStyle/>
          <a:p>
            <a:pPr marL="0" indent="0">
              <a:spcBef>
                <a:spcPts val="1200"/>
              </a:spcBef>
              <a:buNone/>
            </a:pPr>
            <a:r>
              <a:rPr lang="en-US" sz="2000" dirty="0"/>
              <a:t>The text-to-speech feature needs to be turned on for each student in their SR/PNP. </a:t>
            </a:r>
            <a:br>
              <a:rPr lang="en-US" sz="2000" dirty="0"/>
            </a:br>
            <a:r>
              <a:rPr lang="en-US" sz="2000" dirty="0"/>
              <a:t>Considerations should be made during assignment, as these </a:t>
            </a:r>
            <a:r>
              <a:rPr lang="en-US" sz="2000" b="1" dirty="0"/>
              <a:t>supports must mirror what supports students receive during their regular classroom instruction</a:t>
            </a:r>
            <a:r>
              <a:rPr lang="en-US" sz="2000" dirty="0"/>
              <a:t>.</a:t>
            </a:r>
            <a:endParaRPr lang="en-US" sz="2000" dirty="0">
              <a:cs typeface="Calibri" panose="020F0502020204030204"/>
            </a:endParaRPr>
          </a:p>
          <a:p>
            <a:pPr marL="342900" indent="-342900">
              <a:spcBef>
                <a:spcPts val="1200"/>
              </a:spcBef>
            </a:pPr>
            <a:r>
              <a:rPr lang="en-US" sz="2000" dirty="0"/>
              <a:t>For ELA, text-to-speech is an </a:t>
            </a:r>
            <a:r>
              <a:rPr lang="en-US" sz="2000" b="1" dirty="0"/>
              <a:t>accommodation</a:t>
            </a:r>
            <a:r>
              <a:rPr lang="en-US" sz="2000" dirty="0"/>
              <a:t>.</a:t>
            </a:r>
            <a:r>
              <a:rPr lang="en-US" sz="2000" b="1" dirty="0"/>
              <a:t> </a:t>
            </a:r>
            <a:r>
              <a:rPr lang="en-US" sz="2000" dirty="0"/>
              <a:t>Students must have a valid IEP or 504 plan to access this feature.</a:t>
            </a:r>
          </a:p>
          <a:p>
            <a:pPr marL="342900" indent="-342900">
              <a:spcBef>
                <a:spcPts val="1200"/>
              </a:spcBef>
            </a:pPr>
            <a:r>
              <a:rPr lang="en-US" sz="2000" dirty="0"/>
              <a:t>For mathematics and science, text-to-speech is an </a:t>
            </a:r>
            <a:r>
              <a:rPr lang="en-US" sz="2000" b="1" dirty="0"/>
              <a:t>accessibility feature</a:t>
            </a:r>
            <a:r>
              <a:rPr lang="en-US" sz="2000" dirty="0"/>
              <a:t>. IEPs and 504 plans are not necessary to use this feature for mathematics and science; however, it should not be administered to all students simply because it is available.</a:t>
            </a:r>
          </a:p>
          <a:p>
            <a:pPr marL="342900" indent="-342900">
              <a:spcBef>
                <a:spcPts val="1200"/>
              </a:spcBef>
            </a:pPr>
            <a:r>
              <a:rPr lang="en-US" sz="2000" dirty="0"/>
              <a:t>Students using text-to-speech should be familiar with the functionality of the tool prior to using it on a state assessment.</a:t>
            </a:r>
          </a:p>
        </p:txBody>
      </p:sp>
      <p:sp>
        <p:nvSpPr>
          <p:cNvPr id="4" name="Slide Number Placeholder 4">
            <a:extLst>
              <a:ext uri="{FF2B5EF4-FFF2-40B4-BE49-F238E27FC236}">
                <a16:creationId xmlns:a16="http://schemas.microsoft.com/office/drawing/2014/main" id="{279D9EE0-EA85-0CBC-8BA5-407123774B40}"/>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68</a:t>
            </a:fld>
            <a:endParaRPr lang="en-US" sz="1400" dirty="0">
              <a:solidFill>
                <a:schemeClr val="bg1"/>
              </a:solidFill>
            </a:endParaRPr>
          </a:p>
        </p:txBody>
      </p:sp>
    </p:spTree>
    <p:extLst>
      <p:ext uri="{BB962C8B-B14F-4D97-AF65-F5344CB8AC3E}">
        <p14:creationId xmlns:p14="http://schemas.microsoft.com/office/powerpoint/2010/main" val="27979043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CAD52-E298-4F39-829F-AA8366D15C4E}"/>
              </a:ext>
            </a:extLst>
          </p:cNvPr>
          <p:cNvSpPr>
            <a:spLocks noGrp="1"/>
          </p:cNvSpPr>
          <p:nvPr>
            <p:ph type="title"/>
          </p:nvPr>
        </p:nvSpPr>
        <p:spPr/>
        <p:txBody>
          <a:bodyPr/>
          <a:lstStyle/>
          <a:p>
            <a:r>
              <a:rPr lang="en-US" sz="3200" dirty="0">
                <a:solidFill>
                  <a:srgbClr val="1F4E79"/>
                </a:solidFill>
              </a:rPr>
              <a:t>Deaf and Hard of Hearing Guidance</a:t>
            </a:r>
          </a:p>
        </p:txBody>
      </p:sp>
      <p:sp>
        <p:nvSpPr>
          <p:cNvPr id="3" name="Text Placeholder 2">
            <a:extLst>
              <a:ext uri="{FF2B5EF4-FFF2-40B4-BE49-F238E27FC236}">
                <a16:creationId xmlns:a16="http://schemas.microsoft.com/office/drawing/2014/main" id="{4A272153-F544-4E94-9871-48BB32DC6C9B}"/>
              </a:ext>
            </a:extLst>
          </p:cNvPr>
          <p:cNvSpPr>
            <a:spLocks noGrp="1"/>
          </p:cNvSpPr>
          <p:nvPr>
            <p:ph type="body" sz="quarter" idx="11"/>
          </p:nvPr>
        </p:nvSpPr>
        <p:spPr>
          <a:xfrm>
            <a:off x="171450" y="1126475"/>
            <a:ext cx="11826585" cy="4899675"/>
          </a:xfrm>
        </p:spPr>
        <p:txBody>
          <a:bodyPr vert="horz" lIns="91440" tIns="45720" rIns="822960" bIns="45720" rtlCol="0" anchor="t">
            <a:noAutofit/>
          </a:bodyPr>
          <a:lstStyle/>
          <a:p>
            <a:pPr marL="0" indent="0">
              <a:spcBef>
                <a:spcPts val="1200"/>
              </a:spcBef>
              <a:buNone/>
            </a:pPr>
            <a:r>
              <a:rPr lang="en-US" sz="2400" dirty="0">
                <a:latin typeface="Palatino Linotype"/>
              </a:rPr>
              <a:t>NJDOE has created a guidance document for districts to use for students who require Bluetooth technology for Cochlear Implants or Hearing Aids.</a:t>
            </a:r>
            <a:endParaRPr lang="en-US" sz="2400" dirty="0">
              <a:latin typeface="Palatino Linotype"/>
              <a:cs typeface="Calibri" panose="020F0502020204030204"/>
            </a:endParaRPr>
          </a:p>
          <a:p>
            <a:pPr marL="342900" indent="-342900">
              <a:spcBef>
                <a:spcPts val="1200"/>
              </a:spcBef>
            </a:pPr>
            <a:r>
              <a:rPr lang="en-US" sz="2400" dirty="0">
                <a:latin typeface="Palatino Linotype"/>
              </a:rPr>
              <a:t>LEAs are required to fully comply with the guidance in the document.</a:t>
            </a:r>
          </a:p>
          <a:p>
            <a:pPr marL="342900" indent="-342900">
              <a:spcBef>
                <a:spcPts val="1200"/>
              </a:spcBef>
            </a:pPr>
            <a:r>
              <a:rPr lang="en-US" sz="2400" dirty="0">
                <a:latin typeface="Palatino Linotype"/>
              </a:rPr>
              <a:t>The guidance document is located under </a:t>
            </a:r>
            <a:r>
              <a:rPr lang="en-US" sz="2400" dirty="0">
                <a:latin typeface="Palatino Linotype"/>
                <a:hlinkClick r:id="rId3"/>
              </a:rPr>
              <a:t>New Jersey Assessments Resource Center </a:t>
            </a:r>
            <a:r>
              <a:rPr lang="en-US" sz="2400" dirty="0">
                <a:latin typeface="Palatino Linotype"/>
              </a:rPr>
              <a:t>&gt; </a:t>
            </a:r>
            <a:r>
              <a:rPr lang="en-US" sz="2400" b="1" dirty="0">
                <a:latin typeface="Palatino Linotype"/>
              </a:rPr>
              <a:t>Educator Resources &gt; Test Administrator Resources &gt; Forms</a:t>
            </a:r>
            <a:r>
              <a:rPr lang="en-US" sz="2400" dirty="0">
                <a:latin typeface="Palatino Linotype"/>
              </a:rPr>
              <a:t>.</a:t>
            </a:r>
          </a:p>
        </p:txBody>
      </p:sp>
      <p:sp>
        <p:nvSpPr>
          <p:cNvPr id="4" name="Slide Number Placeholder 4">
            <a:extLst>
              <a:ext uri="{FF2B5EF4-FFF2-40B4-BE49-F238E27FC236}">
                <a16:creationId xmlns:a16="http://schemas.microsoft.com/office/drawing/2014/main" id="{7F7C6B1A-B410-AE04-F9C2-BB2E65E77DBB}"/>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69</a:t>
            </a:fld>
            <a:endParaRPr lang="en-US" sz="1400" dirty="0">
              <a:solidFill>
                <a:schemeClr val="bg1"/>
              </a:solidFill>
            </a:endParaRPr>
          </a:p>
        </p:txBody>
      </p:sp>
    </p:spTree>
    <p:extLst>
      <p:ext uri="{BB962C8B-B14F-4D97-AF65-F5344CB8AC3E}">
        <p14:creationId xmlns:p14="http://schemas.microsoft.com/office/powerpoint/2010/main" val="2215010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04E7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BA1B8-41EF-42C6-9EC7-02E89113EA1C}"/>
              </a:ext>
            </a:extLst>
          </p:cNvPr>
          <p:cNvSpPr>
            <a:spLocks noGrp="1"/>
          </p:cNvSpPr>
          <p:nvPr>
            <p:ph type="title"/>
          </p:nvPr>
        </p:nvSpPr>
        <p:spPr/>
        <p:txBody>
          <a:bodyPr vert="horz" lIns="91440" tIns="45720" rIns="91440" bIns="45720" rtlCol="0" anchor="b">
            <a:normAutofit fontScale="90000"/>
          </a:bodyPr>
          <a:lstStyle/>
          <a:p>
            <a:r>
              <a:rPr lang="en-US" sz="7400" kern="1200" dirty="0">
                <a:solidFill>
                  <a:srgbClr val="FFFFFF"/>
                </a:solidFill>
                <a:latin typeface="Palatino Linotype"/>
              </a:rPr>
              <a:t>Graduation Assessment </a:t>
            </a:r>
            <a:r>
              <a:rPr lang="en-US" sz="7400" dirty="0">
                <a:solidFill>
                  <a:srgbClr val="FFFFFF"/>
                </a:solidFill>
                <a:latin typeface="Palatino Linotype"/>
              </a:rPr>
              <a:t>Requirement</a:t>
            </a:r>
            <a:endParaRPr lang="en-US" sz="7400" kern="1200" dirty="0">
              <a:solidFill>
                <a:srgbClr val="FFFFFF"/>
              </a:solidFill>
              <a:latin typeface="Palatino Linotype"/>
            </a:endParaRPr>
          </a:p>
        </p:txBody>
      </p:sp>
      <p:pic>
        <p:nvPicPr>
          <p:cNvPr id="10" name="Graphic 9">
            <a:extLst>
              <a:ext uri="{FF2B5EF4-FFF2-40B4-BE49-F238E27FC236}">
                <a16:creationId xmlns:a16="http://schemas.microsoft.com/office/drawing/2014/main" id="{DDB4B8BA-56B1-43BD-A3DA-67A837469C4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22335" y="3844098"/>
            <a:ext cx="1347329" cy="1347329"/>
          </a:xfrm>
          <a:prstGeom prst="rect">
            <a:avLst/>
          </a:prstGeom>
        </p:spPr>
      </p:pic>
    </p:spTree>
    <p:extLst>
      <p:ext uri="{BB962C8B-B14F-4D97-AF65-F5344CB8AC3E}">
        <p14:creationId xmlns:p14="http://schemas.microsoft.com/office/powerpoint/2010/main" val="41307006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6AEB92-0C89-489E-8E5D-1927DD08865E}"/>
              </a:ext>
            </a:extLst>
          </p:cNvPr>
          <p:cNvSpPr txBox="1">
            <a:spLocks noGrp="1"/>
          </p:cNvSpPr>
          <p:nvPr>
            <p:ph type="title"/>
          </p:nvPr>
        </p:nvSpPr>
        <p:spPr>
          <a:xfrm>
            <a:off x="1256841" y="198781"/>
            <a:ext cx="10096959" cy="747579"/>
          </a:xfrm>
        </p:spPr>
        <p:txBody>
          <a:bodyPr>
            <a:noAutofit/>
          </a:bodyPr>
          <a:lstStyle/>
          <a:p>
            <a:r>
              <a:rPr lang="en-US" sz="3200" dirty="0">
                <a:solidFill>
                  <a:srgbClr val="1F4E79"/>
                </a:solidFill>
                <a:latin typeface="Palatino Linotype"/>
              </a:rPr>
              <a:t>Timing and Scheduling Accommodation for Students with Disabilities</a:t>
            </a:r>
          </a:p>
        </p:txBody>
      </p:sp>
      <p:sp>
        <p:nvSpPr>
          <p:cNvPr id="7" name="Content Placeholder 2">
            <a:extLst>
              <a:ext uri="{FF2B5EF4-FFF2-40B4-BE49-F238E27FC236}">
                <a16:creationId xmlns:a16="http://schemas.microsoft.com/office/drawing/2014/main" id="{7096EEB4-DB6B-4279-8DF2-687CF11D2311}"/>
              </a:ext>
            </a:extLst>
          </p:cNvPr>
          <p:cNvSpPr>
            <a:spLocks noGrp="1"/>
          </p:cNvSpPr>
          <p:nvPr>
            <p:ph type="body" sz="quarter" idx="11"/>
          </p:nvPr>
        </p:nvSpPr>
        <p:spPr>
          <a:xfrm>
            <a:off x="171450" y="1126475"/>
            <a:ext cx="11826585" cy="4899675"/>
          </a:xfrm>
        </p:spPr>
        <p:txBody>
          <a:bodyPr>
            <a:noAutofit/>
          </a:bodyPr>
          <a:lstStyle/>
          <a:p>
            <a:pPr marL="0" indent="0">
              <a:spcBef>
                <a:spcPts val="1200"/>
              </a:spcBef>
              <a:spcAft>
                <a:spcPts val="1200"/>
              </a:spcAft>
              <a:buNone/>
            </a:pPr>
            <a:r>
              <a:rPr lang="en-US" sz="2400" dirty="0">
                <a:latin typeface="+mn-lt"/>
                <a:cs typeface="Calibri" panose="020F0502020204030204" pitchFamily="34" charset="0"/>
              </a:rPr>
              <a:t>Students receiving the extended time accommodation:</a:t>
            </a:r>
          </a:p>
          <a:p>
            <a:pPr>
              <a:spcBef>
                <a:spcPts val="1200"/>
              </a:spcBef>
            </a:pPr>
            <a:r>
              <a:rPr lang="en-US" sz="2400" dirty="0">
                <a:latin typeface="+mn-lt"/>
                <a:cs typeface="Calibri" panose="020F0502020204030204" pitchFamily="34" charset="0"/>
              </a:rPr>
              <a:t>Must have a valid IEP or 504 plan.</a:t>
            </a:r>
          </a:p>
          <a:p>
            <a:pPr>
              <a:spcBef>
                <a:spcPts val="1200"/>
              </a:spcBef>
            </a:pPr>
            <a:r>
              <a:rPr lang="en-US" sz="2400" dirty="0">
                <a:latin typeface="+mn-lt"/>
                <a:cs typeface="Calibri" panose="020F0502020204030204" pitchFamily="34" charset="0"/>
              </a:rPr>
              <a:t>Have until the end of the school day to complete a single test unit administered during the prescribed testing window.</a:t>
            </a:r>
          </a:p>
          <a:p>
            <a:pPr>
              <a:spcBef>
                <a:spcPts val="1200"/>
              </a:spcBef>
            </a:pPr>
            <a:r>
              <a:rPr lang="en-US" sz="2400" dirty="0">
                <a:latin typeface="+mn-lt"/>
                <a:cs typeface="Calibri" panose="020F0502020204030204" pitchFamily="34" charset="0"/>
              </a:rPr>
              <a:t>Should be tested in a separate setting to minimize distractions to other students.</a:t>
            </a:r>
          </a:p>
          <a:p>
            <a:pPr>
              <a:spcBef>
                <a:spcPts val="1200"/>
              </a:spcBef>
            </a:pPr>
            <a:r>
              <a:rPr lang="en-US" sz="2400" dirty="0">
                <a:latin typeface="+mn-lt"/>
                <a:cs typeface="Calibri" panose="020F0502020204030204" pitchFamily="34" charset="0"/>
              </a:rPr>
              <a:t>Must be scheduled for testing in the morning to allow adequate time to complete a test unit.</a:t>
            </a:r>
          </a:p>
        </p:txBody>
      </p:sp>
      <p:sp>
        <p:nvSpPr>
          <p:cNvPr id="2" name="Slide Number Placeholder 4">
            <a:extLst>
              <a:ext uri="{FF2B5EF4-FFF2-40B4-BE49-F238E27FC236}">
                <a16:creationId xmlns:a16="http://schemas.microsoft.com/office/drawing/2014/main" id="{925AF24F-2815-CB1A-9663-9C1D216ECAFB}"/>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70</a:t>
            </a:fld>
            <a:endParaRPr lang="en-US" sz="1400" dirty="0">
              <a:solidFill>
                <a:schemeClr val="bg1"/>
              </a:solidFill>
            </a:endParaRPr>
          </a:p>
        </p:txBody>
      </p:sp>
    </p:spTree>
    <p:extLst>
      <p:ext uri="{BB962C8B-B14F-4D97-AF65-F5344CB8AC3E}">
        <p14:creationId xmlns:p14="http://schemas.microsoft.com/office/powerpoint/2010/main" val="18100010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88EF42-4E4F-44AC-8D46-DDB58BF1E008}"/>
              </a:ext>
            </a:extLst>
          </p:cNvPr>
          <p:cNvSpPr txBox="1">
            <a:spLocks noGrp="1"/>
          </p:cNvSpPr>
          <p:nvPr>
            <p:ph type="title"/>
          </p:nvPr>
        </p:nvSpPr>
        <p:spPr>
          <a:xfrm>
            <a:off x="1256841" y="212641"/>
            <a:ext cx="10096959" cy="747579"/>
          </a:xfrm>
        </p:spPr>
        <p:txBody>
          <a:bodyPr>
            <a:noAutofit/>
          </a:bodyPr>
          <a:lstStyle/>
          <a:p>
            <a:r>
              <a:rPr lang="en-US" sz="3200" dirty="0">
                <a:solidFill>
                  <a:srgbClr val="104E72"/>
                </a:solidFill>
                <a:latin typeface="Palatino Linotype"/>
              </a:rPr>
              <a:t>Accommodations for Multilingual Learners: Overview</a:t>
            </a:r>
          </a:p>
        </p:txBody>
      </p:sp>
      <p:sp>
        <p:nvSpPr>
          <p:cNvPr id="8" name="Content Placeholder 7">
            <a:extLst>
              <a:ext uri="{FF2B5EF4-FFF2-40B4-BE49-F238E27FC236}">
                <a16:creationId xmlns:a16="http://schemas.microsoft.com/office/drawing/2014/main" id="{497E73DD-C707-4652-BD9E-423EC7B106A9}"/>
              </a:ext>
            </a:extLst>
          </p:cNvPr>
          <p:cNvSpPr txBox="1">
            <a:spLocks noGrp="1"/>
          </p:cNvSpPr>
          <p:nvPr>
            <p:ph type="body" sz="quarter" idx="11"/>
          </p:nvPr>
        </p:nvSpPr>
        <p:spPr>
          <a:xfrm>
            <a:off x="171450" y="1126475"/>
            <a:ext cx="11826585" cy="4899675"/>
          </a:xfrm>
        </p:spPr>
        <p:txBody>
          <a:bodyPr vert="horz" lIns="91440" tIns="45720" rIns="91440" bIns="45720" rtlCol="0" anchor="t">
            <a:normAutofit/>
          </a:bodyPr>
          <a:lstStyle/>
          <a:p>
            <a:pPr>
              <a:lnSpc>
                <a:spcPct val="100000"/>
              </a:lnSpc>
              <a:spcBef>
                <a:spcPts val="600"/>
              </a:spcBef>
              <a:spcAft>
                <a:spcPts val="1200"/>
              </a:spcAft>
              <a:buFont typeface="Arial" panose="05000000000000000000" pitchFamily="2" charset="2"/>
              <a:buChar char="•"/>
            </a:pPr>
            <a:r>
              <a:rPr lang="en-US" sz="2000" b="1" dirty="0">
                <a:latin typeface="+mn-lt"/>
              </a:rPr>
              <a:t>ML teams </a:t>
            </a:r>
            <a:r>
              <a:rPr lang="en-US" sz="2000" dirty="0">
                <a:latin typeface="+mn-lt"/>
              </a:rPr>
              <a:t>are responsible for making all accommodation decisions.</a:t>
            </a:r>
            <a:endParaRPr lang="en-US" dirty="0">
              <a:latin typeface="+mn-lt"/>
            </a:endParaRPr>
          </a:p>
          <a:p>
            <a:pPr>
              <a:lnSpc>
                <a:spcPct val="100000"/>
              </a:lnSpc>
              <a:spcBef>
                <a:spcPts val="600"/>
              </a:spcBef>
              <a:spcAft>
                <a:spcPts val="1200"/>
              </a:spcAft>
              <a:buFont typeface="Arial" panose="05000000000000000000" pitchFamily="2" charset="2"/>
              <a:buChar char="•"/>
            </a:pPr>
            <a:r>
              <a:rPr lang="en-US" sz="2000" dirty="0">
                <a:latin typeface="+mn-lt"/>
              </a:rPr>
              <a:t>Accommodations for multilingual learners must be documented.</a:t>
            </a:r>
            <a:endParaRPr lang="en-US" sz="2000" dirty="0">
              <a:latin typeface="+mn-lt"/>
              <a:cs typeface="Calibri"/>
            </a:endParaRPr>
          </a:p>
          <a:p>
            <a:pPr>
              <a:lnSpc>
                <a:spcPct val="100000"/>
              </a:lnSpc>
              <a:spcBef>
                <a:spcPts val="600"/>
              </a:spcBef>
              <a:spcAft>
                <a:spcPts val="1200"/>
              </a:spcAft>
              <a:buFont typeface="Arial" panose="05000000000000000000" pitchFamily="2" charset="2"/>
              <a:buChar char="•"/>
            </a:pPr>
            <a:r>
              <a:rPr lang="en-US" sz="2000" dirty="0">
                <a:latin typeface="+mn-lt"/>
              </a:rPr>
              <a:t>Students should </a:t>
            </a:r>
            <a:r>
              <a:rPr lang="en-US" sz="2000" b="1" dirty="0">
                <a:latin typeface="+mn-lt"/>
              </a:rPr>
              <a:t>have prior experience using the accommodation </a:t>
            </a:r>
            <a:r>
              <a:rPr lang="en-US" sz="2000" dirty="0">
                <a:latin typeface="+mn-lt"/>
              </a:rPr>
              <a:t>routinely during classroom instruction and locally-administered assessments.</a:t>
            </a:r>
          </a:p>
          <a:p>
            <a:pPr>
              <a:lnSpc>
                <a:spcPct val="100000"/>
              </a:lnSpc>
              <a:spcBef>
                <a:spcPts val="600"/>
              </a:spcBef>
              <a:spcAft>
                <a:spcPts val="1200"/>
              </a:spcAft>
              <a:buFont typeface="Arial" panose="05000000000000000000" pitchFamily="2" charset="2"/>
              <a:buChar char="•"/>
            </a:pPr>
            <a:r>
              <a:rPr lang="en-US" sz="2000" dirty="0">
                <a:latin typeface="+mn-lt"/>
              </a:rPr>
              <a:t>Newly arrived MLs, in grades 3 through 9, who are enrolled for the first time in United States schools after June 1 of the prior school year,</a:t>
            </a:r>
            <a:r>
              <a:rPr lang="en-US" sz="2000" b="1" dirty="0">
                <a:latin typeface="+mn-lt"/>
              </a:rPr>
              <a:t> </a:t>
            </a:r>
            <a:r>
              <a:rPr lang="en-US" sz="2000" b="1" dirty="0">
                <a:effectLst/>
                <a:latin typeface="+mn-lt"/>
              </a:rPr>
              <a:t>may use the one-time ELA exemption for NJSLA and NJGPA</a:t>
            </a:r>
            <a:r>
              <a:rPr lang="en-US" sz="2000" dirty="0">
                <a:latin typeface="+mn-lt"/>
              </a:rPr>
              <a:t>. However, these students must take the mathematics and science portion of our statewide assessments.</a:t>
            </a:r>
          </a:p>
          <a:p>
            <a:pPr>
              <a:lnSpc>
                <a:spcPct val="100000"/>
              </a:lnSpc>
              <a:spcBef>
                <a:spcPts val="600"/>
              </a:spcBef>
              <a:spcAft>
                <a:spcPts val="1200"/>
              </a:spcAft>
              <a:buFont typeface="Arial" panose="05000000000000000000" pitchFamily="2" charset="2"/>
              <a:buChar char="•"/>
            </a:pPr>
            <a:r>
              <a:rPr lang="en-US" sz="2000" dirty="0">
                <a:latin typeface="+mn-lt"/>
              </a:rPr>
              <a:t>Students classified as MLs whose parent/legal guardian has refused language support services </a:t>
            </a:r>
            <a:r>
              <a:rPr lang="en-US" sz="2000" b="1" dirty="0">
                <a:latin typeface="+mn-lt"/>
              </a:rPr>
              <a:t>are eligible to receive ML testing accommodations </a:t>
            </a:r>
            <a:r>
              <a:rPr lang="en-US" sz="2000" dirty="0">
                <a:latin typeface="+mn-lt"/>
              </a:rPr>
              <a:t>as deemed appropriate.</a:t>
            </a:r>
          </a:p>
        </p:txBody>
      </p:sp>
      <p:sp>
        <p:nvSpPr>
          <p:cNvPr id="2" name="Slide Number Placeholder 4">
            <a:extLst>
              <a:ext uri="{FF2B5EF4-FFF2-40B4-BE49-F238E27FC236}">
                <a16:creationId xmlns:a16="http://schemas.microsoft.com/office/drawing/2014/main" id="{15C20F86-6EB0-92F4-A53C-B0C52E2EF2E8}"/>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71</a:t>
            </a:fld>
            <a:endParaRPr lang="en-US" sz="1400" dirty="0">
              <a:solidFill>
                <a:schemeClr val="bg1"/>
              </a:solidFill>
            </a:endParaRPr>
          </a:p>
        </p:txBody>
      </p:sp>
    </p:spTree>
    <p:extLst>
      <p:ext uri="{BB962C8B-B14F-4D97-AF65-F5344CB8AC3E}">
        <p14:creationId xmlns:p14="http://schemas.microsoft.com/office/powerpoint/2010/main" val="7537137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70AF9D8-AFDA-4F01-BDF7-7CA7CA2E9F5F}"/>
              </a:ext>
            </a:extLst>
          </p:cNvPr>
          <p:cNvSpPr txBox="1">
            <a:spLocks noGrp="1"/>
          </p:cNvSpPr>
          <p:nvPr>
            <p:ph type="title"/>
          </p:nvPr>
        </p:nvSpPr>
        <p:spPr/>
        <p:txBody>
          <a:bodyPr/>
          <a:lstStyle/>
          <a:p>
            <a:r>
              <a:rPr lang="en-US" sz="3200" dirty="0">
                <a:solidFill>
                  <a:srgbClr val="1F4E79"/>
                </a:solidFill>
                <a:latin typeface="Palatino Linotype"/>
              </a:rPr>
              <a:t>Accommodations for Multilingual Learners</a:t>
            </a:r>
          </a:p>
        </p:txBody>
      </p:sp>
      <p:sp>
        <p:nvSpPr>
          <p:cNvPr id="4" name="Content Placeholder 3">
            <a:extLst>
              <a:ext uri="{FF2B5EF4-FFF2-40B4-BE49-F238E27FC236}">
                <a16:creationId xmlns:a16="http://schemas.microsoft.com/office/drawing/2014/main" id="{EEA048BA-5D5E-4FEA-93F3-88C4E6C28FEC}"/>
              </a:ext>
            </a:extLst>
          </p:cNvPr>
          <p:cNvSpPr>
            <a:spLocks noGrp="1"/>
          </p:cNvSpPr>
          <p:nvPr>
            <p:ph sz="half" idx="1"/>
          </p:nvPr>
        </p:nvSpPr>
        <p:spPr>
          <a:xfrm>
            <a:off x="176268" y="1070822"/>
            <a:ext cx="11539482" cy="599808"/>
          </a:xfrm>
        </p:spPr>
        <p:txBody>
          <a:bodyPr vert="horz" lIns="91440" tIns="45720" rIns="640080" bIns="45720" rtlCol="0" anchor="t">
            <a:normAutofit/>
          </a:bodyPr>
          <a:lstStyle/>
          <a:p>
            <a:r>
              <a:rPr lang="en-US" dirty="0">
                <a:latin typeface="Palatino Linotype"/>
                <a:cs typeface="Calibri"/>
              </a:rPr>
              <a:t>Accommodations for MLs include:</a:t>
            </a:r>
          </a:p>
        </p:txBody>
      </p:sp>
      <p:sp>
        <p:nvSpPr>
          <p:cNvPr id="5" name="Text Placeholder 4">
            <a:extLst>
              <a:ext uri="{FF2B5EF4-FFF2-40B4-BE49-F238E27FC236}">
                <a16:creationId xmlns:a16="http://schemas.microsoft.com/office/drawing/2014/main" id="{376C35CD-D760-4E4E-9691-A7DFFE11C5D5}"/>
              </a:ext>
            </a:extLst>
          </p:cNvPr>
          <p:cNvSpPr>
            <a:spLocks noGrp="1"/>
          </p:cNvSpPr>
          <p:nvPr>
            <p:ph type="body" sz="quarter" idx="13"/>
          </p:nvPr>
        </p:nvSpPr>
        <p:spPr>
          <a:xfrm>
            <a:off x="176268" y="1551477"/>
            <a:ext cx="11539537" cy="3486521"/>
          </a:xfrm>
        </p:spPr>
        <p:txBody>
          <a:bodyPr rIns="182880">
            <a:noAutofit/>
          </a:bodyPr>
          <a:lstStyle/>
          <a:p>
            <a:pPr>
              <a:lnSpc>
                <a:spcPct val="100000"/>
              </a:lnSpc>
            </a:pPr>
            <a:r>
              <a:rPr lang="en-US" sz="1800" dirty="0">
                <a:cs typeface="Calibri" panose="020F0502020204030204" pitchFamily="34" charset="0"/>
              </a:rPr>
              <a:t>Extended Time.</a:t>
            </a:r>
          </a:p>
          <a:p>
            <a:pPr>
              <a:lnSpc>
                <a:spcPct val="100000"/>
              </a:lnSpc>
            </a:pPr>
            <a:r>
              <a:rPr lang="en-US" sz="1800" dirty="0">
                <a:cs typeface="Calibri" panose="020F0502020204030204" pitchFamily="34" charset="0"/>
              </a:rPr>
              <a:t>Word-to-Word Dictionary (English/Native Language).</a:t>
            </a:r>
          </a:p>
          <a:p>
            <a:pPr>
              <a:lnSpc>
                <a:spcPct val="100000"/>
              </a:lnSpc>
            </a:pPr>
            <a:r>
              <a:rPr lang="en-US" sz="1800" dirty="0">
                <a:cs typeface="Calibri"/>
              </a:rPr>
              <a:t>Mathematics Response Speech-to-Text or Human Scribe.</a:t>
            </a:r>
          </a:p>
          <a:p>
            <a:pPr>
              <a:lnSpc>
                <a:spcPct val="100000"/>
              </a:lnSpc>
            </a:pPr>
            <a:r>
              <a:rPr lang="en-US" sz="1800" dirty="0">
                <a:cs typeface="Calibri" panose="020F0502020204030204" pitchFamily="34" charset="0"/>
              </a:rPr>
              <a:t>General Administration Directions Read Aloud and Repeated in Student’s Native Language*.</a:t>
            </a:r>
          </a:p>
          <a:p>
            <a:pPr>
              <a:lnSpc>
                <a:spcPct val="100000"/>
              </a:lnSpc>
            </a:pPr>
            <a:r>
              <a:rPr lang="en-US" sz="1800" dirty="0">
                <a:cs typeface="Calibri" panose="020F0502020204030204" pitchFamily="34" charset="0"/>
              </a:rPr>
              <a:t>General Administration Directions Clarified as Needed in Student’s Native Language.</a:t>
            </a:r>
          </a:p>
          <a:p>
            <a:pPr>
              <a:lnSpc>
                <a:spcPct val="100000"/>
              </a:lnSpc>
            </a:pPr>
            <a:r>
              <a:rPr lang="en-US" sz="1800" dirty="0">
                <a:cs typeface="Calibri"/>
              </a:rPr>
              <a:t>Online Transadaptation of the Mathematics Assessment in Spanish.</a:t>
            </a:r>
          </a:p>
          <a:p>
            <a:pPr>
              <a:lnSpc>
                <a:spcPct val="100000"/>
              </a:lnSpc>
            </a:pPr>
            <a:r>
              <a:rPr lang="en-US" sz="1800" dirty="0">
                <a:cs typeface="Calibri"/>
              </a:rPr>
              <a:t>Paper-Based Edition of Mathematics Assessment in Spanish.</a:t>
            </a:r>
          </a:p>
          <a:p>
            <a:pPr>
              <a:lnSpc>
                <a:spcPct val="100000"/>
              </a:lnSpc>
            </a:pPr>
            <a:r>
              <a:rPr lang="en-US" sz="1800" dirty="0">
                <a:cs typeface="Calibri"/>
              </a:rPr>
              <a:t>Large Print Edition of the Mathematics Assessment in Spanish.</a:t>
            </a:r>
          </a:p>
          <a:p>
            <a:pPr>
              <a:lnSpc>
                <a:spcPct val="100000"/>
              </a:lnSpc>
            </a:pPr>
            <a:r>
              <a:rPr lang="en-US" sz="1800" dirty="0">
                <a:cs typeface="Calibri"/>
              </a:rPr>
              <a:t>Text-to-Speech or Human Reader for the Mathematics Assessment in Spanish.</a:t>
            </a:r>
          </a:p>
        </p:txBody>
      </p:sp>
      <p:sp>
        <p:nvSpPr>
          <p:cNvPr id="6" name="Text Placeholder 5">
            <a:extLst>
              <a:ext uri="{FF2B5EF4-FFF2-40B4-BE49-F238E27FC236}">
                <a16:creationId xmlns:a16="http://schemas.microsoft.com/office/drawing/2014/main" id="{117D0D68-9947-4604-B0CB-3A7056B94828}"/>
              </a:ext>
            </a:extLst>
          </p:cNvPr>
          <p:cNvSpPr>
            <a:spLocks noGrp="1"/>
          </p:cNvSpPr>
          <p:nvPr>
            <p:ph type="body" sz="quarter" idx="14"/>
          </p:nvPr>
        </p:nvSpPr>
        <p:spPr>
          <a:xfrm>
            <a:off x="296863" y="5402061"/>
            <a:ext cx="11418887" cy="598488"/>
          </a:xfrm>
        </p:spPr>
        <p:txBody>
          <a:bodyPr rIns="91440"/>
          <a:lstStyle/>
          <a:p>
            <a:r>
              <a:rPr lang="en-US" sz="1600" dirty="0"/>
              <a:t>*</a:t>
            </a:r>
            <a:r>
              <a:rPr lang="en-US" sz="1600" b="1" dirty="0"/>
              <a:t>Read aloud directions are available in the following languages: Arabic, Bengali, Chinese, Mandarin, Gujarati, Haitian Creole, Korean, Portuguese, Russian, Spanish, Urdu</a:t>
            </a:r>
            <a:r>
              <a:rPr lang="en-US" sz="1800" b="1" dirty="0"/>
              <a:t>.</a:t>
            </a:r>
          </a:p>
        </p:txBody>
      </p:sp>
      <p:sp>
        <p:nvSpPr>
          <p:cNvPr id="2" name="Slide Number Placeholder 4">
            <a:extLst>
              <a:ext uri="{FF2B5EF4-FFF2-40B4-BE49-F238E27FC236}">
                <a16:creationId xmlns:a16="http://schemas.microsoft.com/office/drawing/2014/main" id="{91DB7896-3B5B-0A9A-B6E1-CF768D3181D9}"/>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72</a:t>
            </a:fld>
            <a:endParaRPr lang="en-US" sz="1400" dirty="0">
              <a:solidFill>
                <a:schemeClr val="bg1"/>
              </a:solidFill>
            </a:endParaRPr>
          </a:p>
        </p:txBody>
      </p:sp>
    </p:spTree>
    <p:extLst>
      <p:ext uri="{BB962C8B-B14F-4D97-AF65-F5344CB8AC3E}">
        <p14:creationId xmlns:p14="http://schemas.microsoft.com/office/powerpoint/2010/main" val="24052868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CAD52-E298-4F39-829F-AA8366D15C4E}"/>
              </a:ext>
            </a:extLst>
          </p:cNvPr>
          <p:cNvSpPr>
            <a:spLocks noGrp="1"/>
          </p:cNvSpPr>
          <p:nvPr>
            <p:ph type="title"/>
          </p:nvPr>
        </p:nvSpPr>
        <p:spPr>
          <a:xfrm>
            <a:off x="1242986" y="225016"/>
            <a:ext cx="10096959" cy="747579"/>
          </a:xfrm>
        </p:spPr>
        <p:txBody>
          <a:bodyPr/>
          <a:lstStyle/>
          <a:p>
            <a:r>
              <a:rPr lang="en-US" sz="3150" dirty="0">
                <a:solidFill>
                  <a:srgbClr val="1F4E79"/>
                </a:solidFill>
              </a:rPr>
              <a:t>Multilingual Learner Web-Based Translation Guidance</a:t>
            </a:r>
          </a:p>
        </p:txBody>
      </p:sp>
      <p:sp>
        <p:nvSpPr>
          <p:cNvPr id="3" name="Text Placeholder 2">
            <a:extLst>
              <a:ext uri="{FF2B5EF4-FFF2-40B4-BE49-F238E27FC236}">
                <a16:creationId xmlns:a16="http://schemas.microsoft.com/office/drawing/2014/main" id="{4A272153-F544-4E94-9871-48BB32DC6C9B}"/>
              </a:ext>
            </a:extLst>
          </p:cNvPr>
          <p:cNvSpPr>
            <a:spLocks noGrp="1"/>
          </p:cNvSpPr>
          <p:nvPr>
            <p:ph type="body" sz="quarter" idx="11"/>
          </p:nvPr>
        </p:nvSpPr>
        <p:spPr>
          <a:xfrm>
            <a:off x="171450" y="1126475"/>
            <a:ext cx="11660331" cy="4899675"/>
          </a:xfrm>
        </p:spPr>
        <p:txBody>
          <a:bodyPr vert="horz" lIns="91440" tIns="45720" rIns="822960" bIns="45720" rtlCol="0" anchor="t">
            <a:noAutofit/>
          </a:bodyPr>
          <a:lstStyle/>
          <a:p>
            <a:pPr marL="0" indent="0">
              <a:spcBef>
                <a:spcPts val="1200"/>
              </a:spcBef>
              <a:buNone/>
            </a:pPr>
            <a:r>
              <a:rPr lang="en-US" sz="2000" dirty="0">
                <a:latin typeface="Palatino Linotype"/>
              </a:rPr>
              <a:t>NJDOE has created a guidance document for LEAs to use for MLs who require translated </a:t>
            </a:r>
            <a:r>
              <a:rPr lang="en-US" sz="2000" b="1" dirty="0">
                <a:latin typeface="Palatino Linotype"/>
              </a:rPr>
              <a:t>read aloud test directions</a:t>
            </a:r>
            <a:r>
              <a:rPr lang="en-US" sz="2000" dirty="0">
                <a:latin typeface="Palatino Linotype"/>
              </a:rPr>
              <a:t> in their native language while taking the ELA, math, and science assessments. The guidance document may only be used when there is no test administrator available to provide the </a:t>
            </a:r>
            <a:r>
              <a:rPr lang="en-US" sz="2000" b="1" dirty="0">
                <a:latin typeface="Palatino Linotype"/>
              </a:rPr>
              <a:t>read aloud test directions</a:t>
            </a:r>
            <a:r>
              <a:rPr lang="en-US" sz="2000" dirty="0">
                <a:latin typeface="Palatino Linotype"/>
              </a:rPr>
              <a:t> to the student in their spoken native language. </a:t>
            </a:r>
            <a:r>
              <a:rPr lang="en-US" sz="2000" b="1" dirty="0">
                <a:latin typeface="Palatino Linotype"/>
              </a:rPr>
              <a:t>No test items may be translated</a:t>
            </a:r>
            <a:r>
              <a:rPr lang="en-US" sz="2000" dirty="0">
                <a:latin typeface="Palatino Linotype"/>
              </a:rPr>
              <a:t>. </a:t>
            </a:r>
            <a:endParaRPr lang="en-US" sz="2000" dirty="0">
              <a:latin typeface="Palatino Linotype"/>
              <a:cs typeface="Calibri" panose="020F0502020204030204"/>
            </a:endParaRPr>
          </a:p>
          <a:p>
            <a:pPr marL="342900" indent="-342900">
              <a:spcBef>
                <a:spcPts val="1200"/>
              </a:spcBef>
            </a:pPr>
            <a:r>
              <a:rPr lang="en-US" sz="2000" dirty="0">
                <a:latin typeface="Palatino Linotype"/>
              </a:rPr>
              <a:t>LEAs are required to fully comply with the guidance in the document.</a:t>
            </a:r>
          </a:p>
          <a:p>
            <a:pPr marL="342900" indent="-342900">
              <a:spcBef>
                <a:spcPts val="1200"/>
              </a:spcBef>
            </a:pPr>
            <a:r>
              <a:rPr lang="en-US" sz="2000" dirty="0">
                <a:latin typeface="Palatino Linotype"/>
              </a:rPr>
              <a:t>LEAs must upload the completed guidance document to PAN and send the support request number to the appropriate state assessment coordinator.</a:t>
            </a:r>
          </a:p>
          <a:p>
            <a:pPr marL="342900" indent="-342900">
              <a:spcBef>
                <a:spcPts val="1200"/>
              </a:spcBef>
            </a:pPr>
            <a:r>
              <a:rPr lang="en-US" sz="2000" dirty="0">
                <a:latin typeface="Palatino Linotype"/>
              </a:rPr>
              <a:t>The guidance document is located under </a:t>
            </a:r>
            <a:r>
              <a:rPr lang="en-US" sz="2000" dirty="0">
                <a:latin typeface="Palatino Linotype"/>
                <a:hlinkClick r:id="rId3"/>
              </a:rPr>
              <a:t>New Jersey Assessments Resource Center </a:t>
            </a:r>
            <a:r>
              <a:rPr lang="en-US" sz="2000" dirty="0">
                <a:latin typeface="Palatino Linotype"/>
              </a:rPr>
              <a:t>&gt; </a:t>
            </a:r>
            <a:r>
              <a:rPr lang="en-US" sz="2000" b="1" dirty="0">
                <a:latin typeface="Palatino Linotype"/>
              </a:rPr>
              <a:t>Educator Resources &gt; Test Administration Resources &gt; Forms</a:t>
            </a:r>
            <a:r>
              <a:rPr lang="en-US" sz="2000" dirty="0">
                <a:latin typeface="Palatino Linotype"/>
              </a:rPr>
              <a:t>.</a:t>
            </a:r>
          </a:p>
        </p:txBody>
      </p:sp>
      <p:sp>
        <p:nvSpPr>
          <p:cNvPr id="4" name="Slide Number Placeholder 4">
            <a:extLst>
              <a:ext uri="{FF2B5EF4-FFF2-40B4-BE49-F238E27FC236}">
                <a16:creationId xmlns:a16="http://schemas.microsoft.com/office/drawing/2014/main" id="{DB15B61F-9D7D-78A9-0B9F-8EE45EA8E6D0}"/>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73</a:t>
            </a:fld>
            <a:endParaRPr lang="en-US" sz="1400" dirty="0">
              <a:solidFill>
                <a:schemeClr val="bg1"/>
              </a:solidFill>
            </a:endParaRPr>
          </a:p>
        </p:txBody>
      </p:sp>
    </p:spTree>
    <p:extLst>
      <p:ext uri="{BB962C8B-B14F-4D97-AF65-F5344CB8AC3E}">
        <p14:creationId xmlns:p14="http://schemas.microsoft.com/office/powerpoint/2010/main" val="31589432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CAD52-E298-4F39-829F-AA8366D15C4E}"/>
              </a:ext>
            </a:extLst>
          </p:cNvPr>
          <p:cNvSpPr>
            <a:spLocks noGrp="1"/>
          </p:cNvSpPr>
          <p:nvPr>
            <p:ph type="title"/>
          </p:nvPr>
        </p:nvSpPr>
        <p:spPr/>
        <p:txBody>
          <a:bodyPr/>
          <a:lstStyle/>
          <a:p>
            <a:r>
              <a:rPr lang="en-US" sz="3200" dirty="0">
                <a:solidFill>
                  <a:srgbClr val="1F4E79"/>
                </a:solidFill>
              </a:rPr>
              <a:t>Accessibility Features and Accommodations Report</a:t>
            </a:r>
          </a:p>
        </p:txBody>
      </p:sp>
      <p:sp>
        <p:nvSpPr>
          <p:cNvPr id="3" name="Text Placeholder 2">
            <a:extLst>
              <a:ext uri="{FF2B5EF4-FFF2-40B4-BE49-F238E27FC236}">
                <a16:creationId xmlns:a16="http://schemas.microsoft.com/office/drawing/2014/main" id="{4A272153-F544-4E94-9871-48BB32DC6C9B}"/>
              </a:ext>
            </a:extLst>
          </p:cNvPr>
          <p:cNvSpPr>
            <a:spLocks noGrp="1"/>
          </p:cNvSpPr>
          <p:nvPr>
            <p:ph type="body" sz="quarter" idx="11"/>
          </p:nvPr>
        </p:nvSpPr>
        <p:spPr>
          <a:xfrm>
            <a:off x="171451" y="1126475"/>
            <a:ext cx="11743458" cy="4899675"/>
          </a:xfrm>
        </p:spPr>
        <p:txBody>
          <a:bodyPr>
            <a:noAutofit/>
          </a:bodyPr>
          <a:lstStyle/>
          <a:p>
            <a:pPr marL="0" indent="0">
              <a:lnSpc>
                <a:spcPct val="100000"/>
              </a:lnSpc>
              <a:spcBef>
                <a:spcPts val="1200"/>
              </a:spcBef>
              <a:spcAft>
                <a:spcPts val="800"/>
              </a:spcAft>
              <a:buNone/>
            </a:pPr>
            <a:r>
              <a:rPr lang="en-US" sz="1850" dirty="0"/>
              <a:t>To ensure students receive their appropriate accessibility feature(s) and/or accommodation(s), LEAs are expected to utilize the operational report titled “</a:t>
            </a:r>
            <a:r>
              <a:rPr lang="en-US" sz="1850" i="1" dirty="0"/>
              <a:t>PNP Report – Accessibility Features and Accommodations for Student Tests</a:t>
            </a:r>
            <a:r>
              <a:rPr lang="en-US" sz="1850" dirty="0"/>
              <a:t>”.  It is recommended LEAs use this report a minimum of one month prior to the first day of testing.</a:t>
            </a:r>
          </a:p>
          <a:p>
            <a:pPr marL="0" indent="0">
              <a:lnSpc>
                <a:spcPct val="100000"/>
              </a:lnSpc>
              <a:spcBef>
                <a:spcPts val="1200"/>
              </a:spcBef>
              <a:spcAft>
                <a:spcPts val="800"/>
              </a:spcAft>
              <a:buNone/>
            </a:pPr>
            <a:r>
              <a:rPr lang="en-US" sz="1850" dirty="0"/>
              <a:t>This report provides LEAs with a list of students and tests with identified Accessibility Features and Accommodations.</a:t>
            </a:r>
          </a:p>
          <a:p>
            <a:pPr marL="0" indent="0">
              <a:lnSpc>
                <a:spcPct val="100000"/>
              </a:lnSpc>
              <a:spcBef>
                <a:spcPts val="1200"/>
              </a:spcBef>
              <a:spcAft>
                <a:spcPts val="800"/>
              </a:spcAft>
              <a:buNone/>
            </a:pPr>
            <a:r>
              <a:rPr lang="en-US" sz="1850" dirty="0"/>
              <a:t>This report can be accessed by taking the following steps:</a:t>
            </a:r>
          </a:p>
          <a:p>
            <a:pPr>
              <a:lnSpc>
                <a:spcPct val="100000"/>
              </a:lnSpc>
              <a:spcBef>
                <a:spcPts val="1200"/>
              </a:spcBef>
              <a:spcAft>
                <a:spcPts val="800"/>
              </a:spcAft>
            </a:pPr>
            <a:r>
              <a:rPr lang="en-US" sz="1850" dirty="0"/>
              <a:t>Log into PAN (make sure you are in the correct scope for the correct assessment).</a:t>
            </a:r>
          </a:p>
          <a:p>
            <a:pPr>
              <a:lnSpc>
                <a:spcPct val="100000"/>
              </a:lnSpc>
              <a:spcBef>
                <a:spcPts val="1200"/>
              </a:spcBef>
              <a:spcAft>
                <a:spcPts val="800"/>
              </a:spcAft>
            </a:pPr>
            <a:r>
              <a:rPr lang="en-US" sz="1850" dirty="0"/>
              <a:t>Click on “Reports” and select “Operational Reports”.</a:t>
            </a:r>
          </a:p>
          <a:p>
            <a:pPr>
              <a:lnSpc>
                <a:spcPct val="100000"/>
              </a:lnSpc>
              <a:spcBef>
                <a:spcPts val="1200"/>
              </a:spcBef>
              <a:spcAft>
                <a:spcPts val="800"/>
              </a:spcAft>
            </a:pPr>
            <a:r>
              <a:rPr lang="en-US" sz="1850" dirty="0"/>
              <a:t>In section titled “Report Categories”, click on “Students and Registrations” and select “PNP Report – Accessibility Features and Accommodations for Student Tests”.</a:t>
            </a:r>
          </a:p>
        </p:txBody>
      </p:sp>
      <p:sp>
        <p:nvSpPr>
          <p:cNvPr id="4" name="Slide Number Placeholder 4">
            <a:extLst>
              <a:ext uri="{FF2B5EF4-FFF2-40B4-BE49-F238E27FC236}">
                <a16:creationId xmlns:a16="http://schemas.microsoft.com/office/drawing/2014/main" id="{5C582257-4812-A687-8D6F-D7F9113B2286}"/>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74</a:t>
            </a:fld>
            <a:endParaRPr lang="en-US" sz="1400" dirty="0">
              <a:solidFill>
                <a:schemeClr val="bg1"/>
              </a:solidFill>
            </a:endParaRPr>
          </a:p>
        </p:txBody>
      </p:sp>
    </p:spTree>
    <p:extLst>
      <p:ext uri="{BB962C8B-B14F-4D97-AF65-F5344CB8AC3E}">
        <p14:creationId xmlns:p14="http://schemas.microsoft.com/office/powerpoint/2010/main" val="39457593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104E7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BA1B8-41EF-42C6-9EC7-02E89113EA1C}"/>
              </a:ext>
            </a:extLst>
          </p:cNvPr>
          <p:cNvSpPr>
            <a:spLocks noGrp="1"/>
          </p:cNvSpPr>
          <p:nvPr>
            <p:ph type="title"/>
          </p:nvPr>
        </p:nvSpPr>
        <p:spPr>
          <a:xfrm>
            <a:off x="149339" y="914400"/>
            <a:ext cx="11890272" cy="1724339"/>
          </a:xfrm>
        </p:spPr>
        <p:txBody>
          <a:bodyPr vert="horz" lIns="91440" tIns="45720" rIns="91440" bIns="45720" rtlCol="0" anchor="b">
            <a:noAutofit/>
          </a:bodyPr>
          <a:lstStyle/>
          <a:p>
            <a:r>
              <a:rPr lang="en-US" sz="5400" kern="1200" dirty="0">
                <a:solidFill>
                  <a:srgbClr val="FFFFFF"/>
                </a:solidFill>
                <a:latin typeface="Palatino Linotype"/>
              </a:rPr>
              <a:t>Calculators, Mathematics Reference Sheets, </a:t>
            </a:r>
            <a:r>
              <a:rPr lang="en-US" sz="5400" dirty="0">
                <a:solidFill>
                  <a:srgbClr val="FFFFFF"/>
                </a:solidFill>
                <a:latin typeface="Palatino Linotype"/>
              </a:rPr>
              <a:t>Mathematics Tools</a:t>
            </a:r>
            <a:r>
              <a:rPr lang="en-US" sz="5400" kern="1200" dirty="0">
                <a:solidFill>
                  <a:srgbClr val="FFFFFF"/>
                </a:solidFill>
                <a:latin typeface="Palatino Linotype"/>
              </a:rPr>
              <a:t>, and Periodic Table</a:t>
            </a:r>
          </a:p>
        </p:txBody>
      </p:sp>
      <p:pic>
        <p:nvPicPr>
          <p:cNvPr id="6" name="Graphic 5">
            <a:extLst>
              <a:ext uri="{FF2B5EF4-FFF2-40B4-BE49-F238E27FC236}">
                <a16:creationId xmlns:a16="http://schemas.microsoft.com/office/drawing/2014/main" id="{CB4864A7-4928-4197-86A6-E194D6513DA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339634" y="3748497"/>
            <a:ext cx="1509681" cy="1509681"/>
          </a:xfrm>
          <a:prstGeom prst="rect">
            <a:avLst/>
          </a:prstGeom>
        </p:spPr>
      </p:pic>
    </p:spTree>
    <p:extLst>
      <p:ext uri="{BB962C8B-B14F-4D97-AF65-F5344CB8AC3E}">
        <p14:creationId xmlns:p14="http://schemas.microsoft.com/office/powerpoint/2010/main" val="3197276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D6076-1FB8-459B-A83B-F2D25BBD0D4C}"/>
              </a:ext>
            </a:extLst>
          </p:cNvPr>
          <p:cNvSpPr>
            <a:spLocks noGrp="1"/>
          </p:cNvSpPr>
          <p:nvPr>
            <p:ph type="title"/>
          </p:nvPr>
        </p:nvSpPr>
        <p:spPr/>
        <p:txBody>
          <a:bodyPr/>
          <a:lstStyle/>
          <a:p>
            <a:r>
              <a:rPr lang="en-US" sz="4000" dirty="0">
                <a:solidFill>
                  <a:srgbClr val="104E72"/>
                </a:solidFill>
              </a:rPr>
              <a:t>Calculators: Preparation (1 of 2)</a:t>
            </a:r>
          </a:p>
        </p:txBody>
      </p:sp>
      <p:sp>
        <p:nvSpPr>
          <p:cNvPr id="7" name="Content Placeholder 6">
            <a:extLst>
              <a:ext uri="{FF2B5EF4-FFF2-40B4-BE49-F238E27FC236}">
                <a16:creationId xmlns:a16="http://schemas.microsoft.com/office/drawing/2014/main" id="{D7052BE3-42E0-4D20-B34D-140EC0AFCC5C}"/>
              </a:ext>
            </a:extLst>
          </p:cNvPr>
          <p:cNvSpPr>
            <a:spLocks noGrp="1"/>
          </p:cNvSpPr>
          <p:nvPr>
            <p:ph idx="1"/>
          </p:nvPr>
        </p:nvSpPr>
        <p:spPr>
          <a:xfrm>
            <a:off x="161924" y="1126475"/>
            <a:ext cx="11728347" cy="3557009"/>
          </a:xfrm>
        </p:spPr>
        <p:txBody>
          <a:bodyPr vert="horz" lIns="91440" tIns="45720" rIns="822960" bIns="45720" rtlCol="0" anchor="t">
            <a:noAutofit/>
          </a:bodyPr>
          <a:lstStyle/>
          <a:p>
            <a:pPr>
              <a:lnSpc>
                <a:spcPct val="100000"/>
              </a:lnSpc>
              <a:spcBef>
                <a:spcPts val="600"/>
              </a:spcBef>
              <a:spcAft>
                <a:spcPts val="600"/>
              </a:spcAft>
            </a:pPr>
            <a:r>
              <a:rPr lang="en-US" sz="2200" dirty="0">
                <a:latin typeface="Palatino Linotype"/>
              </a:rPr>
              <a:t>Calculators are permitted </a:t>
            </a:r>
            <a:r>
              <a:rPr lang="en-US" sz="2200" b="1" dirty="0">
                <a:latin typeface="Palatino Linotype"/>
              </a:rPr>
              <a:t>only on the “Calculator Section” of mathematics units</a:t>
            </a:r>
            <a:r>
              <a:rPr lang="en-US" sz="2200" dirty="0">
                <a:latin typeface="Palatino Linotype"/>
              </a:rPr>
              <a:t>.</a:t>
            </a:r>
            <a:endParaRPr lang="en-US" sz="2200" dirty="0">
              <a:latin typeface="Palatino Linotype"/>
              <a:cs typeface="Calibri"/>
            </a:endParaRPr>
          </a:p>
          <a:p>
            <a:pPr>
              <a:lnSpc>
                <a:spcPct val="100000"/>
              </a:lnSpc>
              <a:spcBef>
                <a:spcPts val="600"/>
              </a:spcBef>
              <a:spcAft>
                <a:spcPts val="600"/>
              </a:spcAft>
            </a:pPr>
            <a:r>
              <a:rPr lang="en-US" sz="2200" dirty="0">
                <a:latin typeface="Palatino Linotype"/>
              </a:rPr>
              <a:t>CBT:</a:t>
            </a:r>
            <a:endParaRPr lang="en-US" sz="2200" dirty="0">
              <a:cs typeface="Calibri"/>
            </a:endParaRPr>
          </a:p>
          <a:p>
            <a:pPr lvl="1">
              <a:lnSpc>
                <a:spcPct val="100000"/>
              </a:lnSpc>
              <a:spcBef>
                <a:spcPts val="600"/>
              </a:spcBef>
              <a:spcAft>
                <a:spcPts val="600"/>
              </a:spcAft>
            </a:pPr>
            <a:r>
              <a:rPr lang="en-US" sz="2000" dirty="0">
                <a:latin typeface="Palatino Linotype"/>
              </a:rPr>
              <a:t>A calculator is automatically provided within the TestNav platform during Calculator Sections.</a:t>
            </a:r>
          </a:p>
          <a:p>
            <a:pPr lvl="1">
              <a:lnSpc>
                <a:spcPct val="100000"/>
              </a:lnSpc>
              <a:spcBef>
                <a:spcPts val="600"/>
              </a:spcBef>
              <a:spcAft>
                <a:spcPts val="600"/>
              </a:spcAft>
            </a:pPr>
            <a:r>
              <a:rPr lang="en-US" sz="2000" dirty="0">
                <a:latin typeface="Palatino Linotype"/>
              </a:rPr>
              <a:t>Students must have prior experience with the TestNav-provided calculator. Practice tests and tutorials are available via the New Jersey Assessment Resource Center.</a:t>
            </a:r>
            <a:endParaRPr lang="en-US" sz="2000" dirty="0">
              <a:latin typeface="Palatino Linotype"/>
              <a:cs typeface="Calibri" panose="020F0502020204030204"/>
            </a:endParaRPr>
          </a:p>
          <a:p>
            <a:pPr marL="342900" lvl="1" indent="-342900">
              <a:lnSpc>
                <a:spcPct val="100000"/>
              </a:lnSpc>
              <a:spcBef>
                <a:spcPts val="600"/>
              </a:spcBef>
              <a:spcAft>
                <a:spcPts val="600"/>
              </a:spcAft>
            </a:pPr>
            <a:r>
              <a:rPr lang="en-US" sz="2200" dirty="0">
                <a:latin typeface="Palatino Linotype"/>
              </a:rPr>
              <a:t>For PBT, handheld calculators must be used.</a:t>
            </a:r>
            <a:endParaRPr lang="en-US" sz="2200" dirty="0">
              <a:latin typeface="Palatino Linotype"/>
              <a:cs typeface="Calibri"/>
            </a:endParaRPr>
          </a:p>
          <a:p>
            <a:pPr>
              <a:lnSpc>
                <a:spcPct val="100000"/>
              </a:lnSpc>
              <a:spcBef>
                <a:spcPts val="600"/>
              </a:spcBef>
              <a:spcAft>
                <a:spcPts val="600"/>
              </a:spcAft>
            </a:pPr>
            <a:r>
              <a:rPr lang="en-US" sz="2200" dirty="0">
                <a:latin typeface="Palatino Linotype"/>
              </a:rPr>
              <a:t>All handheld calculators must meet grade/course specific calculator requirements.</a:t>
            </a:r>
            <a:endParaRPr lang="en-US" sz="2200" dirty="0">
              <a:latin typeface="Palatino Linotype"/>
              <a:cs typeface="Calibri" panose="020F0502020204030204"/>
            </a:endParaRPr>
          </a:p>
          <a:p>
            <a:pPr>
              <a:lnSpc>
                <a:spcPct val="100000"/>
              </a:lnSpc>
              <a:spcBef>
                <a:spcPts val="600"/>
              </a:spcBef>
              <a:spcAft>
                <a:spcPts val="600"/>
              </a:spcAft>
            </a:pPr>
            <a:r>
              <a:rPr lang="en-US" sz="2200" dirty="0">
                <a:latin typeface="Palatino Linotype"/>
              </a:rPr>
              <a:t>For science testing, the grade-appropriate calculator is permitted on all units.</a:t>
            </a:r>
            <a:endParaRPr lang="en-US" sz="2200" dirty="0">
              <a:latin typeface="Palatino Linotype"/>
              <a:cs typeface="Calibri" panose="020F0502020204030204"/>
            </a:endParaRPr>
          </a:p>
        </p:txBody>
      </p:sp>
      <p:sp>
        <p:nvSpPr>
          <p:cNvPr id="8" name="Content Placeholder 7">
            <a:extLst>
              <a:ext uri="{FF2B5EF4-FFF2-40B4-BE49-F238E27FC236}">
                <a16:creationId xmlns:a16="http://schemas.microsoft.com/office/drawing/2014/main" id="{34686AC5-5693-40A5-ACB5-31E9E3C36941}"/>
              </a:ext>
            </a:extLst>
          </p:cNvPr>
          <p:cNvSpPr>
            <a:spLocks noGrp="1"/>
          </p:cNvSpPr>
          <p:nvPr>
            <p:ph idx="13"/>
          </p:nvPr>
        </p:nvSpPr>
        <p:spPr>
          <a:xfrm>
            <a:off x="161924" y="5132237"/>
            <a:ext cx="11890272" cy="725209"/>
          </a:xfrm>
        </p:spPr>
        <p:txBody>
          <a:bodyPr vert="horz" lIns="91440" tIns="45720" rIns="822960" bIns="45720" rtlCol="0" anchor="t">
            <a:noAutofit/>
          </a:bodyPr>
          <a:lstStyle/>
          <a:p>
            <a:pPr marL="0" indent="0">
              <a:buNone/>
            </a:pPr>
            <a:r>
              <a:rPr lang="en-US" sz="2000" dirty="0">
                <a:latin typeface="Palatino Linotype"/>
              </a:rPr>
              <a:t>The calculator policy is located under the </a:t>
            </a:r>
            <a:r>
              <a:rPr lang="en-US" sz="2000" dirty="0">
                <a:latin typeface="Palatino Linotype"/>
                <a:hlinkClick r:id="rId3"/>
              </a:rPr>
              <a:t>New Jersey Assessment Resource Center</a:t>
            </a:r>
            <a:r>
              <a:rPr lang="en-US" sz="2000" dirty="0">
                <a:latin typeface="Palatino Linotype"/>
              </a:rPr>
              <a:t> &gt; </a:t>
            </a:r>
            <a:r>
              <a:rPr lang="en-US" sz="2000" b="1" dirty="0">
                <a:latin typeface="Palatino Linotype"/>
              </a:rPr>
              <a:t>Educator Resources &gt; Test Administration Resources &gt; Testing Resources</a:t>
            </a:r>
            <a:r>
              <a:rPr lang="en-US" sz="2000" dirty="0">
                <a:latin typeface="Palatino Linotype"/>
              </a:rPr>
              <a:t>. </a:t>
            </a:r>
            <a:endParaRPr lang="en-US" sz="2000" dirty="0"/>
          </a:p>
        </p:txBody>
      </p:sp>
      <p:sp>
        <p:nvSpPr>
          <p:cNvPr id="6" name="Slide Number Placeholder 4">
            <a:extLst>
              <a:ext uri="{FF2B5EF4-FFF2-40B4-BE49-F238E27FC236}">
                <a16:creationId xmlns:a16="http://schemas.microsoft.com/office/drawing/2014/main" id="{475E53ED-FE22-15EB-9EDC-F16431AF6FCE}"/>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76</a:t>
            </a:fld>
            <a:endParaRPr lang="en-US" sz="1400" dirty="0">
              <a:solidFill>
                <a:schemeClr val="bg1"/>
              </a:solidFill>
            </a:endParaRPr>
          </a:p>
        </p:txBody>
      </p:sp>
    </p:spTree>
    <p:extLst>
      <p:ext uri="{BB962C8B-B14F-4D97-AF65-F5344CB8AC3E}">
        <p14:creationId xmlns:p14="http://schemas.microsoft.com/office/powerpoint/2010/main" val="22102809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D6076-1FB8-459B-A83B-F2D25BBD0D4C}"/>
              </a:ext>
            </a:extLst>
          </p:cNvPr>
          <p:cNvSpPr>
            <a:spLocks noGrp="1"/>
          </p:cNvSpPr>
          <p:nvPr>
            <p:ph type="title"/>
          </p:nvPr>
        </p:nvSpPr>
        <p:spPr/>
        <p:txBody>
          <a:bodyPr/>
          <a:lstStyle/>
          <a:p>
            <a:r>
              <a:rPr lang="en-US" sz="4000" dirty="0">
                <a:solidFill>
                  <a:srgbClr val="104E72"/>
                </a:solidFill>
              </a:rPr>
              <a:t>Calculators: Preparation (2 of 2)</a:t>
            </a:r>
          </a:p>
        </p:txBody>
      </p:sp>
      <p:sp>
        <p:nvSpPr>
          <p:cNvPr id="3" name="Content Placeholder 2">
            <a:extLst>
              <a:ext uri="{FF2B5EF4-FFF2-40B4-BE49-F238E27FC236}">
                <a16:creationId xmlns:a16="http://schemas.microsoft.com/office/drawing/2014/main" id="{0561CBB5-5925-4812-B3B8-BAB800BA80E8}"/>
              </a:ext>
            </a:extLst>
          </p:cNvPr>
          <p:cNvSpPr>
            <a:spLocks noGrp="1"/>
          </p:cNvSpPr>
          <p:nvPr>
            <p:ph type="body" sz="quarter" idx="11"/>
          </p:nvPr>
        </p:nvSpPr>
        <p:spPr>
          <a:xfrm>
            <a:off x="171451" y="1126475"/>
            <a:ext cx="11840440" cy="4899675"/>
          </a:xfrm>
        </p:spPr>
        <p:txBody>
          <a:bodyPr vert="horz" lIns="91440" tIns="45720" rIns="822960" bIns="45720" rtlCol="0" anchor="t">
            <a:noAutofit/>
          </a:bodyPr>
          <a:lstStyle/>
          <a:p>
            <a:pPr>
              <a:lnSpc>
                <a:spcPct val="100000"/>
              </a:lnSpc>
              <a:spcBef>
                <a:spcPts val="600"/>
              </a:spcBef>
              <a:spcAft>
                <a:spcPts val="600"/>
              </a:spcAft>
            </a:pPr>
            <a:r>
              <a:rPr lang="en-US" sz="2000" dirty="0">
                <a:latin typeface="Palatino Linotype"/>
              </a:rPr>
              <a:t>If handheld calculators will be used, they should be distributed and collected as specified in the TCM, the Test Administrator Manual (TAM) and/or Test Administrator Script(s). </a:t>
            </a:r>
          </a:p>
          <a:p>
            <a:pPr>
              <a:lnSpc>
                <a:spcPct val="100000"/>
              </a:lnSpc>
              <a:spcBef>
                <a:spcPts val="600"/>
              </a:spcBef>
              <a:spcAft>
                <a:spcPts val="600"/>
              </a:spcAft>
            </a:pPr>
            <a:r>
              <a:rPr lang="en-US" sz="2000" dirty="0">
                <a:latin typeface="Palatino Linotype"/>
              </a:rPr>
              <a:t>LEAs may provide CBT students with appropriate handheld calculators as necessary.</a:t>
            </a:r>
          </a:p>
          <a:p>
            <a:pPr lvl="1">
              <a:lnSpc>
                <a:spcPct val="100000"/>
              </a:lnSpc>
              <a:spcBef>
                <a:spcPts val="600"/>
              </a:spcBef>
              <a:spcAft>
                <a:spcPts val="600"/>
              </a:spcAft>
            </a:pPr>
            <a:r>
              <a:rPr lang="en-US" sz="1800" b="1" dirty="0">
                <a:latin typeface="Palatino Linotype"/>
              </a:rPr>
              <a:t>Note</a:t>
            </a:r>
            <a:r>
              <a:rPr lang="en-US" sz="1800" dirty="0">
                <a:latin typeface="Palatino Linotype"/>
              </a:rPr>
              <a:t>: The distribution of handheld calculators are not a requirement but a LEA option. TestNav offers a grade specific calculator, if needed, for testing.</a:t>
            </a:r>
            <a:endParaRPr lang="en-US" sz="1800" dirty="0"/>
          </a:p>
          <a:p>
            <a:pPr lvl="1">
              <a:lnSpc>
                <a:spcPct val="100000"/>
              </a:lnSpc>
              <a:spcBef>
                <a:spcPts val="600"/>
              </a:spcBef>
              <a:spcAft>
                <a:spcPts val="600"/>
              </a:spcAft>
            </a:pPr>
            <a:r>
              <a:rPr lang="en-US" sz="1800" dirty="0">
                <a:latin typeface="Palatino Linotype"/>
              </a:rPr>
              <a:t>Students may use their own calculator, provided it meets all calculator policy requirements.</a:t>
            </a:r>
            <a:endParaRPr lang="en-US" sz="1800" dirty="0"/>
          </a:p>
          <a:p>
            <a:pPr>
              <a:lnSpc>
                <a:spcPct val="100000"/>
              </a:lnSpc>
              <a:spcBef>
                <a:spcPts val="600"/>
              </a:spcBef>
              <a:spcAft>
                <a:spcPts val="600"/>
              </a:spcAft>
            </a:pPr>
            <a:r>
              <a:rPr lang="en-US" sz="2000" dirty="0">
                <a:latin typeface="Palatino Linotype"/>
              </a:rPr>
              <a:t>Examiners must have extra calculators available if handheld calculators are required by a student’s IEP or 504 plan.</a:t>
            </a:r>
            <a:endParaRPr lang="en-US" sz="2000" dirty="0"/>
          </a:p>
          <a:p>
            <a:pPr>
              <a:lnSpc>
                <a:spcPct val="100000"/>
              </a:lnSpc>
              <a:spcBef>
                <a:spcPts val="600"/>
              </a:spcBef>
              <a:spcAft>
                <a:spcPts val="600"/>
              </a:spcAft>
            </a:pPr>
            <a:r>
              <a:rPr lang="en-US" sz="2000" dirty="0">
                <a:latin typeface="Palatino Linotype"/>
              </a:rPr>
              <a:t>Remove instructional manuals and function reference sheets of handheld calculators before testing.</a:t>
            </a:r>
            <a:endParaRPr lang="en-US" sz="2000" dirty="0"/>
          </a:p>
          <a:p>
            <a:pPr>
              <a:lnSpc>
                <a:spcPct val="100000"/>
              </a:lnSpc>
              <a:spcBef>
                <a:spcPts val="600"/>
              </a:spcBef>
              <a:spcAft>
                <a:spcPts val="600"/>
              </a:spcAft>
            </a:pPr>
            <a:r>
              <a:rPr lang="en-US" sz="2000" dirty="0">
                <a:latin typeface="Palatino Linotype"/>
              </a:rPr>
              <a:t>Calculator memories must be cleared by resetting the calculator to its default settings before and after each testing session. </a:t>
            </a:r>
            <a:endParaRPr lang="en-US" sz="2000" dirty="0"/>
          </a:p>
        </p:txBody>
      </p:sp>
      <p:sp>
        <p:nvSpPr>
          <p:cNvPr id="4" name="Slide Number Placeholder 4">
            <a:extLst>
              <a:ext uri="{FF2B5EF4-FFF2-40B4-BE49-F238E27FC236}">
                <a16:creationId xmlns:a16="http://schemas.microsoft.com/office/drawing/2014/main" id="{5CA506CF-3759-3196-789A-421A9A431617}"/>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77</a:t>
            </a:fld>
            <a:endParaRPr lang="en-US" sz="1400" dirty="0">
              <a:solidFill>
                <a:schemeClr val="bg1"/>
              </a:solidFill>
            </a:endParaRPr>
          </a:p>
        </p:txBody>
      </p:sp>
    </p:spTree>
    <p:extLst>
      <p:ext uri="{BB962C8B-B14F-4D97-AF65-F5344CB8AC3E}">
        <p14:creationId xmlns:p14="http://schemas.microsoft.com/office/powerpoint/2010/main" val="24630497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D6076-1FB8-459B-A83B-F2D25BBD0D4C}"/>
              </a:ext>
            </a:extLst>
          </p:cNvPr>
          <p:cNvSpPr>
            <a:spLocks noGrp="1"/>
          </p:cNvSpPr>
          <p:nvPr>
            <p:ph type="title"/>
          </p:nvPr>
        </p:nvSpPr>
        <p:spPr/>
        <p:txBody>
          <a:bodyPr>
            <a:noAutofit/>
          </a:bodyPr>
          <a:lstStyle/>
          <a:p>
            <a:r>
              <a:rPr lang="en-US" sz="4000" dirty="0">
                <a:solidFill>
                  <a:srgbClr val="104E72"/>
                </a:solidFill>
              </a:rPr>
              <a:t>Calculators: Specifications by Grade</a:t>
            </a:r>
          </a:p>
        </p:txBody>
      </p:sp>
      <p:sp>
        <p:nvSpPr>
          <p:cNvPr id="4" name="Slide Number Placeholder 4">
            <a:extLst>
              <a:ext uri="{FF2B5EF4-FFF2-40B4-BE49-F238E27FC236}">
                <a16:creationId xmlns:a16="http://schemas.microsoft.com/office/drawing/2014/main" id="{08C9CBC3-8724-43EB-9057-BBBF6F98EF96}"/>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78</a:t>
            </a:fld>
            <a:endParaRPr lang="en-US" sz="1400" dirty="0">
              <a:solidFill>
                <a:schemeClr val="bg1"/>
              </a:solidFill>
            </a:endParaRPr>
          </a:p>
        </p:txBody>
      </p:sp>
      <p:sp>
        <p:nvSpPr>
          <p:cNvPr id="5" name="TextBox 4">
            <a:extLst>
              <a:ext uri="{FF2B5EF4-FFF2-40B4-BE49-F238E27FC236}">
                <a16:creationId xmlns:a16="http://schemas.microsoft.com/office/drawing/2014/main" id="{E078136C-5F0A-5CF2-54D0-1EE9E405156C}"/>
              </a:ext>
            </a:extLst>
          </p:cNvPr>
          <p:cNvSpPr txBox="1"/>
          <p:nvPr/>
        </p:nvSpPr>
        <p:spPr>
          <a:xfrm>
            <a:off x="231647" y="1001780"/>
            <a:ext cx="11780243" cy="5632311"/>
          </a:xfrm>
          <a:prstGeom prst="rect">
            <a:avLst/>
          </a:prstGeom>
          <a:noFill/>
        </p:spPr>
        <p:txBody>
          <a:bodyPr wrap="square" rtlCol="0">
            <a:spAutoFit/>
          </a:bodyPr>
          <a:lstStyle/>
          <a:p>
            <a:pPr marL="171450" indent="-171450">
              <a:spcBef>
                <a:spcPts val="600"/>
              </a:spcBef>
              <a:spcAft>
                <a:spcPts val="600"/>
              </a:spcAft>
              <a:buFont typeface="Arial" panose="020B0604020202020204" pitchFamily="34" charset="0"/>
              <a:buChar char="•"/>
            </a:pPr>
            <a:r>
              <a:rPr lang="en-US" sz="2000" dirty="0"/>
              <a:t>For </a:t>
            </a:r>
            <a:r>
              <a:rPr lang="en-US" sz="2000" b="1" dirty="0">
                <a:latin typeface="Palatino Linotype"/>
              </a:rPr>
              <a:t>Grades 3 through 5 </a:t>
            </a:r>
            <a:r>
              <a:rPr lang="en-US" sz="2000" dirty="0">
                <a:latin typeface="Palatino Linotype"/>
              </a:rPr>
              <a:t>mathematics students:</a:t>
            </a:r>
          </a:p>
          <a:p>
            <a:pPr marL="628650" lvl="1" indent="-171450">
              <a:spcBef>
                <a:spcPts val="600"/>
              </a:spcBef>
              <a:spcAft>
                <a:spcPts val="600"/>
              </a:spcAft>
              <a:buFont typeface="Arial" panose="020B0604020202020204" pitchFamily="34" charset="0"/>
              <a:buChar char="•"/>
            </a:pPr>
            <a:r>
              <a:rPr lang="en-US" dirty="0">
                <a:latin typeface="Palatino Linotype"/>
              </a:rPr>
              <a:t>Students may not use calculators unless they have an IEP or 504 calculator accommodation.</a:t>
            </a:r>
          </a:p>
          <a:p>
            <a:pPr marL="628650" lvl="1" indent="-171450">
              <a:spcBef>
                <a:spcPts val="600"/>
              </a:spcBef>
              <a:spcAft>
                <a:spcPts val="600"/>
              </a:spcAft>
              <a:buFont typeface="Arial" panose="020B0604020202020204" pitchFamily="34" charset="0"/>
              <a:buChar char="•"/>
            </a:pPr>
            <a:r>
              <a:rPr lang="en-US" dirty="0">
                <a:latin typeface="Palatino Linotype"/>
              </a:rPr>
              <a:t>Students with a calculator accommodation will use a four-function calculator.</a:t>
            </a:r>
          </a:p>
          <a:p>
            <a:pPr marL="171450" indent="-171450">
              <a:spcBef>
                <a:spcPts val="600"/>
              </a:spcBef>
              <a:spcAft>
                <a:spcPts val="600"/>
              </a:spcAft>
              <a:buFont typeface="Arial" panose="020B0604020202020204" pitchFamily="34" charset="0"/>
              <a:buChar char="•"/>
            </a:pPr>
            <a:r>
              <a:rPr lang="en-US" sz="2000" b="1" dirty="0">
                <a:latin typeface="Palatino Linotype"/>
              </a:rPr>
              <a:t>Grade 5</a:t>
            </a:r>
            <a:r>
              <a:rPr lang="en-US" sz="2000" dirty="0">
                <a:latin typeface="Palatino Linotype"/>
              </a:rPr>
              <a:t> science students will utilize a four-function calculator.</a:t>
            </a:r>
          </a:p>
          <a:p>
            <a:pPr marL="171450" indent="-171450">
              <a:spcBef>
                <a:spcPts val="600"/>
              </a:spcBef>
              <a:spcAft>
                <a:spcPts val="600"/>
              </a:spcAft>
              <a:buFont typeface="Arial" panose="020B0604020202020204" pitchFamily="34" charset="0"/>
              <a:buChar char="•"/>
            </a:pPr>
            <a:r>
              <a:rPr lang="en-US" sz="2000" b="1" dirty="0">
                <a:latin typeface="Palatino Linotype"/>
              </a:rPr>
              <a:t>Grades 6 and 7 </a:t>
            </a:r>
            <a:r>
              <a:rPr lang="en-US" sz="2000" dirty="0">
                <a:latin typeface="Palatino Linotype"/>
              </a:rPr>
              <a:t>mathematics students will utilize a four-function calculator with square root and percentage functions.</a:t>
            </a:r>
          </a:p>
          <a:p>
            <a:pPr marL="171450" indent="-171450">
              <a:spcBef>
                <a:spcPts val="600"/>
              </a:spcBef>
              <a:spcAft>
                <a:spcPts val="600"/>
              </a:spcAft>
              <a:buFont typeface="Arial" panose="020B0604020202020204" pitchFamily="34" charset="0"/>
              <a:buChar char="•"/>
            </a:pPr>
            <a:r>
              <a:rPr lang="en-US" sz="2000" b="1" dirty="0">
                <a:latin typeface="Palatino Linotype"/>
              </a:rPr>
              <a:t>Grade 8</a:t>
            </a:r>
            <a:r>
              <a:rPr lang="en-US" sz="2000" dirty="0">
                <a:latin typeface="Palatino Linotype"/>
              </a:rPr>
              <a:t> mathematics/science students will utilize a scientific calculator.</a:t>
            </a:r>
            <a:endParaRPr lang="en-US" sz="2000" dirty="0">
              <a:cs typeface="Calibri"/>
            </a:endParaRPr>
          </a:p>
          <a:p>
            <a:pPr marL="171450" indent="-171450">
              <a:spcBef>
                <a:spcPts val="600"/>
              </a:spcBef>
              <a:spcAft>
                <a:spcPts val="600"/>
              </a:spcAft>
              <a:buFont typeface="Arial" panose="020B0604020202020204" pitchFamily="34" charset="0"/>
              <a:buChar char="•"/>
            </a:pPr>
            <a:r>
              <a:rPr lang="en-US" sz="2000" dirty="0">
                <a:latin typeface="Palatino Linotype"/>
              </a:rPr>
              <a:t>Students taking </a:t>
            </a:r>
            <a:r>
              <a:rPr lang="en-US" sz="2000" b="1" dirty="0">
                <a:latin typeface="Palatino Linotype"/>
              </a:rPr>
              <a:t>Algebra I, Geometry, Algebra II, and grade 11</a:t>
            </a:r>
            <a:r>
              <a:rPr lang="en-US" sz="2000" dirty="0">
                <a:solidFill>
                  <a:srgbClr val="B34519"/>
                </a:solidFill>
                <a:latin typeface="Palatino Linotype"/>
              </a:rPr>
              <a:t> </a:t>
            </a:r>
            <a:r>
              <a:rPr lang="en-US" sz="2000" dirty="0">
                <a:latin typeface="Palatino Linotype"/>
              </a:rPr>
              <a:t>science will utilize a graphing calculator.</a:t>
            </a:r>
            <a:endParaRPr lang="en-US" sz="2000" dirty="0">
              <a:cs typeface="Calibri"/>
            </a:endParaRPr>
          </a:p>
          <a:p>
            <a:pPr marL="171450" indent="-171450">
              <a:spcBef>
                <a:spcPts val="600"/>
              </a:spcBef>
              <a:spcAft>
                <a:spcPts val="600"/>
              </a:spcAft>
              <a:buFont typeface="Arial" panose="020B0604020202020204" pitchFamily="34" charset="0"/>
              <a:buChar char="•"/>
            </a:pPr>
            <a:r>
              <a:rPr lang="en-US" sz="2000" dirty="0">
                <a:latin typeface="Palatino Linotype"/>
              </a:rPr>
              <a:t>Only </a:t>
            </a:r>
            <a:r>
              <a:rPr lang="en-US" sz="2000" b="1" dirty="0">
                <a:latin typeface="Palatino Linotype"/>
              </a:rPr>
              <a:t>students with an IEP or 504 plan </a:t>
            </a:r>
            <a:r>
              <a:rPr lang="en-US" sz="2000" dirty="0">
                <a:latin typeface="Palatino Linotype"/>
              </a:rPr>
              <a:t>are permitted to use a lower-level version of their specified calculator.</a:t>
            </a:r>
            <a:endParaRPr lang="en-US" sz="2000" dirty="0">
              <a:cs typeface="Calibri"/>
            </a:endParaRPr>
          </a:p>
          <a:p>
            <a:pPr marL="628650" lvl="1" indent="-171450">
              <a:spcBef>
                <a:spcPts val="600"/>
              </a:spcBef>
              <a:spcAft>
                <a:spcPts val="600"/>
              </a:spcAft>
              <a:buFont typeface="Arial" panose="020B0604020202020204" pitchFamily="34" charset="0"/>
              <a:buChar char="•"/>
            </a:pPr>
            <a:r>
              <a:rPr lang="en-US" dirty="0">
                <a:latin typeface="Palatino Linotype"/>
              </a:rPr>
              <a:t>These students must be provided with both the grade/course specified calculator (handheld or TestNav), and an additional handheld lower-level calculator.</a:t>
            </a:r>
          </a:p>
          <a:p>
            <a:pPr>
              <a:spcBef>
                <a:spcPts val="600"/>
              </a:spcBef>
              <a:spcAft>
                <a:spcPts val="600"/>
              </a:spcAft>
            </a:pPr>
            <a:endParaRPr lang="en-US" dirty="0"/>
          </a:p>
        </p:txBody>
      </p:sp>
    </p:spTree>
    <p:extLst>
      <p:ext uri="{BB962C8B-B14F-4D97-AF65-F5344CB8AC3E}">
        <p14:creationId xmlns:p14="http://schemas.microsoft.com/office/powerpoint/2010/main" val="14298407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D6076-1FB8-459B-A83B-F2D25BBD0D4C}"/>
              </a:ext>
            </a:extLst>
          </p:cNvPr>
          <p:cNvSpPr>
            <a:spLocks noGrp="1"/>
          </p:cNvSpPr>
          <p:nvPr>
            <p:ph type="title"/>
          </p:nvPr>
        </p:nvSpPr>
        <p:spPr/>
        <p:txBody>
          <a:bodyPr>
            <a:noAutofit/>
          </a:bodyPr>
          <a:lstStyle/>
          <a:p>
            <a:r>
              <a:rPr lang="en-US" sz="4000" dirty="0">
                <a:solidFill>
                  <a:srgbClr val="104E72"/>
                </a:solidFill>
              </a:rPr>
              <a:t>Calculators: Restrictions</a:t>
            </a:r>
          </a:p>
        </p:txBody>
      </p:sp>
      <p:sp>
        <p:nvSpPr>
          <p:cNvPr id="3" name="Content Placeholder 2">
            <a:extLst>
              <a:ext uri="{FF2B5EF4-FFF2-40B4-BE49-F238E27FC236}">
                <a16:creationId xmlns:a16="http://schemas.microsoft.com/office/drawing/2014/main" id="{0561CBB5-5925-4812-B3B8-BAB800BA80E8}"/>
              </a:ext>
            </a:extLst>
          </p:cNvPr>
          <p:cNvSpPr>
            <a:spLocks noGrp="1"/>
          </p:cNvSpPr>
          <p:nvPr>
            <p:ph type="body" sz="quarter" idx="11"/>
          </p:nvPr>
        </p:nvSpPr>
        <p:spPr/>
        <p:txBody>
          <a:bodyPr vert="horz" lIns="91440" tIns="45720" rIns="822960" bIns="45720" rtlCol="0" anchor="t">
            <a:noAutofit/>
          </a:bodyPr>
          <a:lstStyle/>
          <a:p>
            <a:pPr marL="0" indent="0">
              <a:lnSpc>
                <a:spcPct val="100000"/>
              </a:lnSpc>
              <a:spcBef>
                <a:spcPts val="1200"/>
              </a:spcBef>
              <a:buNone/>
            </a:pPr>
            <a:r>
              <a:rPr lang="en-US" sz="2400" dirty="0">
                <a:latin typeface="Palatino Linotype"/>
              </a:rPr>
              <a:t>The following are </a:t>
            </a:r>
            <a:r>
              <a:rPr lang="en-US" sz="2400" b="1" dirty="0">
                <a:latin typeface="Palatino Linotype"/>
              </a:rPr>
              <a:t>not permitted </a:t>
            </a:r>
            <a:r>
              <a:rPr lang="en-US" sz="2400" dirty="0">
                <a:latin typeface="Palatino Linotype"/>
              </a:rPr>
              <a:t>for use during mathematics or science testing:</a:t>
            </a:r>
          </a:p>
          <a:p>
            <a:pPr>
              <a:lnSpc>
                <a:spcPct val="100000"/>
              </a:lnSpc>
              <a:spcBef>
                <a:spcPts val="1200"/>
              </a:spcBef>
            </a:pPr>
            <a:r>
              <a:rPr lang="en-US" sz="2400" dirty="0">
                <a:latin typeface="Palatino Linotype"/>
              </a:rPr>
              <a:t>Calculator apps on a computing device (tablet, smartphone, etc.).</a:t>
            </a:r>
          </a:p>
          <a:p>
            <a:pPr>
              <a:lnSpc>
                <a:spcPct val="100000"/>
              </a:lnSpc>
              <a:spcBef>
                <a:spcPts val="1200"/>
              </a:spcBef>
            </a:pPr>
            <a:r>
              <a:rPr lang="en-US" sz="2400" dirty="0">
                <a:latin typeface="Palatino Linotype"/>
              </a:rPr>
              <a:t>Calculators with QWERTY keyboards.</a:t>
            </a:r>
          </a:p>
          <a:p>
            <a:pPr>
              <a:lnSpc>
                <a:spcPct val="100000"/>
              </a:lnSpc>
              <a:spcBef>
                <a:spcPts val="1200"/>
              </a:spcBef>
            </a:pPr>
            <a:r>
              <a:rPr lang="en-US" sz="2400" dirty="0">
                <a:latin typeface="Palatino Linotype"/>
              </a:rPr>
              <a:t>Calculators with built-in Computer Algebra Systems (CAS).</a:t>
            </a:r>
          </a:p>
          <a:p>
            <a:pPr>
              <a:lnSpc>
                <a:spcPct val="100000"/>
              </a:lnSpc>
              <a:spcBef>
                <a:spcPts val="1200"/>
              </a:spcBef>
            </a:pPr>
            <a:r>
              <a:rPr lang="en-US" sz="2400" dirty="0">
                <a:latin typeface="Palatino Linotype"/>
              </a:rPr>
              <a:t>The sharing of calculators by students.</a:t>
            </a:r>
          </a:p>
        </p:txBody>
      </p:sp>
      <p:sp>
        <p:nvSpPr>
          <p:cNvPr id="4" name="Slide Number Placeholder 4">
            <a:extLst>
              <a:ext uri="{FF2B5EF4-FFF2-40B4-BE49-F238E27FC236}">
                <a16:creationId xmlns:a16="http://schemas.microsoft.com/office/drawing/2014/main" id="{AC0FDA67-938C-6FC8-2238-EAE0FD640E46}"/>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79</a:t>
            </a:fld>
            <a:endParaRPr lang="en-US" sz="1400" dirty="0">
              <a:solidFill>
                <a:schemeClr val="bg1"/>
              </a:solidFill>
            </a:endParaRPr>
          </a:p>
        </p:txBody>
      </p:sp>
    </p:spTree>
    <p:extLst>
      <p:ext uri="{BB962C8B-B14F-4D97-AF65-F5344CB8AC3E}">
        <p14:creationId xmlns:p14="http://schemas.microsoft.com/office/powerpoint/2010/main" val="2433136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6950F-80BA-4AF2-B4ED-FBF87B3C8FA6}"/>
              </a:ext>
            </a:extLst>
          </p:cNvPr>
          <p:cNvSpPr>
            <a:spLocks noGrp="1"/>
          </p:cNvSpPr>
          <p:nvPr>
            <p:ph type="title"/>
          </p:nvPr>
        </p:nvSpPr>
        <p:spPr>
          <a:xfrm>
            <a:off x="1256841" y="203705"/>
            <a:ext cx="10096959" cy="747579"/>
          </a:xfrm>
        </p:spPr>
        <p:txBody>
          <a:bodyPr>
            <a:noAutofit/>
          </a:bodyPr>
          <a:lstStyle/>
          <a:p>
            <a:r>
              <a:rPr lang="en-US" sz="3200" dirty="0">
                <a:solidFill>
                  <a:srgbClr val="1F497D"/>
                </a:solidFill>
                <a:latin typeface="Palatino Linotype"/>
              </a:rPr>
              <a:t>NJGPA Overview (1 of 3)</a:t>
            </a:r>
            <a:endParaRPr lang="en-US" sz="3200" b="1" dirty="0">
              <a:solidFill>
                <a:srgbClr val="1F497D"/>
              </a:solidFill>
            </a:endParaRPr>
          </a:p>
        </p:txBody>
      </p:sp>
      <p:sp>
        <p:nvSpPr>
          <p:cNvPr id="3" name="Content Placeholder 2">
            <a:extLst>
              <a:ext uri="{FF2B5EF4-FFF2-40B4-BE49-F238E27FC236}">
                <a16:creationId xmlns:a16="http://schemas.microsoft.com/office/drawing/2014/main" id="{22EDE59B-2CA9-412D-BC72-994E1B6BEACC}"/>
              </a:ext>
            </a:extLst>
          </p:cNvPr>
          <p:cNvSpPr>
            <a:spLocks noGrp="1"/>
          </p:cNvSpPr>
          <p:nvPr>
            <p:ph type="body" sz="quarter" idx="11"/>
          </p:nvPr>
        </p:nvSpPr>
        <p:spPr>
          <a:xfrm>
            <a:off x="171451" y="1222375"/>
            <a:ext cx="11093449" cy="4803775"/>
          </a:xfrm>
        </p:spPr>
        <p:txBody>
          <a:bodyPr vert="horz" lIns="91440" tIns="45720" rIns="91440" bIns="45720" rtlCol="0" anchor="t">
            <a:noAutofit/>
          </a:bodyPr>
          <a:lstStyle/>
          <a:p>
            <a:pPr marL="342900" lvl="1" indent="-342900">
              <a:lnSpc>
                <a:spcPct val="100000"/>
              </a:lnSpc>
            </a:pPr>
            <a:r>
              <a:rPr lang="en-US" sz="2400" dirty="0">
                <a:latin typeface="Palatino Linotype"/>
                <a:cs typeface="Calibri"/>
              </a:rPr>
              <a:t>Statute requires the state graduation proficiency assessment to be </a:t>
            </a:r>
            <a:r>
              <a:rPr lang="en-US" sz="2400" b="1" dirty="0">
                <a:latin typeface="Palatino Linotype"/>
                <a:cs typeface="Calibri"/>
              </a:rPr>
              <a:t>administered to all grade 11 students </a:t>
            </a:r>
            <a:r>
              <a:rPr lang="en-US" sz="2400" dirty="0">
                <a:latin typeface="Palatino Linotype"/>
                <a:cs typeface="Calibri"/>
              </a:rPr>
              <a:t>(N.J.S.A. 18A:7C-6). </a:t>
            </a:r>
            <a:endParaRPr lang="en-US" sz="2400" b="1" dirty="0">
              <a:latin typeface="Palatino Linotype"/>
              <a:cs typeface="Times New Roman"/>
            </a:endParaRPr>
          </a:p>
          <a:p>
            <a:pPr marL="342900" indent="-342900"/>
            <a:r>
              <a:rPr lang="en-US" sz="2400" dirty="0">
                <a:latin typeface="Palatino Linotype"/>
              </a:rPr>
              <a:t>NJGPA is designed to measure the extent to which students are graduation ready in English Language Arts (ELA) and Mathematics. </a:t>
            </a:r>
            <a:endParaRPr lang="en-US" sz="2400" dirty="0"/>
          </a:p>
          <a:p>
            <a:pPr marL="342900" indent="-342900"/>
            <a:r>
              <a:rPr lang="en-US" sz="2400" dirty="0">
                <a:latin typeface="Palatino Linotype"/>
              </a:rPr>
              <a:t>The ELA component is aligned to the grade 10 standards.</a:t>
            </a:r>
            <a:endParaRPr lang="en-US" sz="2400" dirty="0"/>
          </a:p>
          <a:p>
            <a:pPr marL="342900" indent="-342900"/>
            <a:r>
              <a:rPr lang="en-US" sz="2400" dirty="0">
                <a:latin typeface="Palatino Linotype"/>
              </a:rPr>
              <a:t>The Mathematics component is aligned to Algebra I and Geometry standards.</a:t>
            </a:r>
          </a:p>
          <a:p>
            <a:pPr marL="342900" indent="-342900"/>
            <a:r>
              <a:rPr lang="en-US" sz="2400" dirty="0">
                <a:latin typeface="Palatino Linotype"/>
              </a:rPr>
              <a:t>Graduation readiness is reported separately for each content component.</a:t>
            </a:r>
          </a:p>
        </p:txBody>
      </p:sp>
      <p:sp>
        <p:nvSpPr>
          <p:cNvPr id="4" name="Slide Number Placeholder 4">
            <a:extLst>
              <a:ext uri="{FF2B5EF4-FFF2-40B4-BE49-F238E27FC236}">
                <a16:creationId xmlns:a16="http://schemas.microsoft.com/office/drawing/2014/main" id="{1EF1A12A-09F3-C41D-601D-B17893FED5EA}"/>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8</a:t>
            </a:fld>
            <a:endParaRPr lang="en-US" sz="1400" dirty="0">
              <a:solidFill>
                <a:schemeClr val="bg1"/>
              </a:solidFill>
            </a:endParaRPr>
          </a:p>
        </p:txBody>
      </p:sp>
    </p:spTree>
    <p:extLst>
      <p:ext uri="{BB962C8B-B14F-4D97-AF65-F5344CB8AC3E}">
        <p14:creationId xmlns:p14="http://schemas.microsoft.com/office/powerpoint/2010/main" val="36972999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E2CEF-2C4E-4533-A098-7FD7C0E3F618}"/>
              </a:ext>
            </a:extLst>
          </p:cNvPr>
          <p:cNvSpPr>
            <a:spLocks noGrp="1"/>
          </p:cNvSpPr>
          <p:nvPr>
            <p:ph type="title"/>
          </p:nvPr>
        </p:nvSpPr>
        <p:spPr/>
        <p:txBody>
          <a:bodyPr>
            <a:normAutofit/>
          </a:bodyPr>
          <a:lstStyle/>
          <a:p>
            <a:r>
              <a:rPr lang="en-US" sz="4000" dirty="0">
                <a:solidFill>
                  <a:srgbClr val="1F4E79"/>
                </a:solidFill>
              </a:rPr>
              <a:t>Mathematics Reference Sheets</a:t>
            </a:r>
          </a:p>
        </p:txBody>
      </p:sp>
      <p:sp>
        <p:nvSpPr>
          <p:cNvPr id="3" name="Content Placeholder 2">
            <a:extLst>
              <a:ext uri="{FF2B5EF4-FFF2-40B4-BE49-F238E27FC236}">
                <a16:creationId xmlns:a16="http://schemas.microsoft.com/office/drawing/2014/main" id="{3080A343-7C7B-4022-87D8-975F3FB581F1}"/>
              </a:ext>
            </a:extLst>
          </p:cNvPr>
          <p:cNvSpPr>
            <a:spLocks noGrp="1"/>
          </p:cNvSpPr>
          <p:nvPr>
            <p:ph type="body" sz="quarter" idx="11"/>
          </p:nvPr>
        </p:nvSpPr>
        <p:spPr/>
        <p:txBody>
          <a:bodyPr vert="horz" lIns="91440" tIns="45720" rIns="91440" bIns="45720" rtlCol="0" anchor="t">
            <a:normAutofit/>
          </a:bodyPr>
          <a:lstStyle/>
          <a:p>
            <a:pPr defTabSz="457200">
              <a:lnSpc>
                <a:spcPct val="100000"/>
              </a:lnSpc>
              <a:spcBef>
                <a:spcPct val="50000"/>
              </a:spcBef>
              <a:defRPr/>
            </a:pPr>
            <a:r>
              <a:rPr lang="en-US" sz="2400" dirty="0">
                <a:latin typeface="Palatino Linotype"/>
              </a:rPr>
              <a:t>Mathematics Reference Sheets are based on the state’s standards for mathematics.</a:t>
            </a:r>
            <a:endParaRPr lang="en-US" sz="2400" dirty="0"/>
          </a:p>
          <a:p>
            <a:pPr defTabSz="457200">
              <a:lnSpc>
                <a:spcPct val="100000"/>
              </a:lnSpc>
              <a:spcBef>
                <a:spcPct val="50000"/>
              </a:spcBef>
              <a:defRPr/>
            </a:pPr>
            <a:r>
              <a:rPr lang="en-US" sz="2400" dirty="0">
                <a:latin typeface="Palatino Linotype"/>
              </a:rPr>
              <a:t>Mathematics Reference Sheets are required for NJGPA and NJSLA for grades 5-8, Algebra I, Geometry, and Algebra II.</a:t>
            </a:r>
            <a:endParaRPr lang="en-US" sz="2400" dirty="0"/>
          </a:p>
          <a:p>
            <a:pPr defTabSz="457200">
              <a:lnSpc>
                <a:spcPct val="100000"/>
              </a:lnSpc>
              <a:spcBef>
                <a:spcPct val="50000"/>
              </a:spcBef>
              <a:defRPr/>
            </a:pPr>
            <a:r>
              <a:rPr lang="en-US" sz="2400" dirty="0">
                <a:latin typeface="Palatino Linotype"/>
              </a:rPr>
              <a:t>For online test takers, the Mathematics Reference Sheets are provided online in TestNav.</a:t>
            </a:r>
            <a:endParaRPr lang="en-US" sz="2400" dirty="0"/>
          </a:p>
          <a:p>
            <a:pPr defTabSz="457200">
              <a:lnSpc>
                <a:spcPct val="100000"/>
              </a:lnSpc>
              <a:spcBef>
                <a:spcPct val="50000"/>
              </a:spcBef>
              <a:defRPr/>
            </a:pPr>
            <a:r>
              <a:rPr lang="en-US" sz="2400" dirty="0">
                <a:latin typeface="Palatino Linotype"/>
              </a:rPr>
              <a:t>Mathematics Reference Sheets are available, for print, under the </a:t>
            </a:r>
            <a:r>
              <a:rPr lang="en-US" sz="2400" dirty="0">
                <a:latin typeface="Palatino Linotype"/>
                <a:hlinkClick r:id="rId3"/>
              </a:rPr>
              <a:t>New Jersey Assessment Resource Center</a:t>
            </a:r>
            <a:r>
              <a:rPr lang="en-US" sz="2400" dirty="0">
                <a:latin typeface="Palatino Linotype"/>
              </a:rPr>
              <a:t> &gt; </a:t>
            </a:r>
            <a:r>
              <a:rPr lang="en-US" sz="2400" b="1" dirty="0">
                <a:latin typeface="Palatino Linotype"/>
              </a:rPr>
              <a:t>Educator Resources &gt; Test Administration Resources &gt; Testing Resources</a:t>
            </a:r>
            <a:r>
              <a:rPr lang="en-US" sz="2400" dirty="0">
                <a:latin typeface="Palatino Linotype"/>
              </a:rPr>
              <a:t>.</a:t>
            </a:r>
            <a:endParaRPr lang="en-US" sz="2400" dirty="0"/>
          </a:p>
        </p:txBody>
      </p:sp>
      <p:sp>
        <p:nvSpPr>
          <p:cNvPr id="4" name="Slide Number Placeholder 4">
            <a:extLst>
              <a:ext uri="{FF2B5EF4-FFF2-40B4-BE49-F238E27FC236}">
                <a16:creationId xmlns:a16="http://schemas.microsoft.com/office/drawing/2014/main" id="{E1078265-A533-A0F1-387F-07BA0F0D4559}"/>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80</a:t>
            </a:fld>
            <a:endParaRPr lang="en-US" sz="1400" dirty="0">
              <a:solidFill>
                <a:schemeClr val="bg1"/>
              </a:solidFill>
            </a:endParaRPr>
          </a:p>
        </p:txBody>
      </p:sp>
    </p:spTree>
    <p:extLst>
      <p:ext uri="{BB962C8B-B14F-4D97-AF65-F5344CB8AC3E}">
        <p14:creationId xmlns:p14="http://schemas.microsoft.com/office/powerpoint/2010/main" val="39501126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8636A2F-06F7-4892-8A73-39BC25255D59}"/>
              </a:ext>
            </a:extLst>
          </p:cNvPr>
          <p:cNvSpPr>
            <a:spLocks noGrp="1"/>
          </p:cNvSpPr>
          <p:nvPr>
            <p:ph type="title"/>
          </p:nvPr>
        </p:nvSpPr>
        <p:spPr/>
        <p:txBody>
          <a:bodyPr>
            <a:normAutofit/>
          </a:bodyPr>
          <a:lstStyle/>
          <a:p>
            <a:r>
              <a:rPr lang="en-US" sz="4000" dirty="0">
                <a:solidFill>
                  <a:srgbClr val="1F4E79"/>
                </a:solidFill>
              </a:rPr>
              <a:t>Mathematics Tools</a:t>
            </a:r>
          </a:p>
        </p:txBody>
      </p:sp>
      <p:sp>
        <p:nvSpPr>
          <p:cNvPr id="12" name="Content Placeholder 11">
            <a:extLst>
              <a:ext uri="{FF2B5EF4-FFF2-40B4-BE49-F238E27FC236}">
                <a16:creationId xmlns:a16="http://schemas.microsoft.com/office/drawing/2014/main" id="{6296B533-0967-42BF-B1F2-9096813971C6}"/>
              </a:ext>
            </a:extLst>
          </p:cNvPr>
          <p:cNvSpPr txBox="1">
            <a:spLocks noGrp="1"/>
          </p:cNvSpPr>
          <p:nvPr>
            <p:ph sz="quarter" idx="11"/>
          </p:nvPr>
        </p:nvSpPr>
        <p:spPr>
          <a:xfrm>
            <a:off x="176260" y="1126475"/>
            <a:ext cx="11839480" cy="2421989"/>
          </a:xfrm>
        </p:spPr>
        <p:txBody>
          <a:bodyPr vert="horz" lIns="91440" tIns="45720" rIns="822960" bIns="45720" rtlCol="0" anchor="t">
            <a:noAutofit/>
          </a:bodyPr>
          <a:lstStyle/>
          <a:p>
            <a:pPr marL="228600" indent="-228600">
              <a:lnSpc>
                <a:spcPct val="100000"/>
              </a:lnSpc>
              <a:spcBef>
                <a:spcPts val="600"/>
              </a:spcBef>
              <a:spcAft>
                <a:spcPts val="600"/>
              </a:spcAft>
              <a:buFont typeface="Arial" panose="020B0604020202020204" pitchFamily="34" charset="0"/>
              <a:buChar char="•"/>
            </a:pPr>
            <a:r>
              <a:rPr lang="en-US" sz="1900" dirty="0">
                <a:latin typeface="Palatino Linotype"/>
              </a:rPr>
              <a:t>Geometry tools such as tracing paper, reflection tools, straight edge, and compass are optional and may be provided by LEAs for the NJSLA Grade 8 Mathematics and Geometry assessments, as well as the NJGPA.</a:t>
            </a:r>
          </a:p>
          <a:p>
            <a:pPr marL="228600" indent="-228600">
              <a:lnSpc>
                <a:spcPct val="100000"/>
              </a:lnSpc>
              <a:spcBef>
                <a:spcPts val="600"/>
              </a:spcBef>
              <a:spcAft>
                <a:spcPts val="600"/>
              </a:spcAft>
              <a:buFont typeface="Arial" panose="020B0604020202020204" pitchFamily="34" charset="0"/>
              <a:buChar char="•"/>
            </a:pPr>
            <a:r>
              <a:rPr lang="en-US" sz="1900" dirty="0">
                <a:latin typeface="Palatino Linotype"/>
              </a:rPr>
              <a:t>Hard copy rulers and protractors for certain grade-level paper-based assessments are provided.</a:t>
            </a:r>
            <a:endParaRPr lang="en-US" sz="1900" dirty="0"/>
          </a:p>
          <a:p>
            <a:pPr marL="228600" indent="-228600">
              <a:lnSpc>
                <a:spcPct val="100000"/>
              </a:lnSpc>
              <a:spcBef>
                <a:spcPts val="600"/>
              </a:spcBef>
              <a:spcAft>
                <a:spcPts val="600"/>
              </a:spcAft>
              <a:buFont typeface="Arial" panose="020B0604020202020204" pitchFamily="34" charset="0"/>
              <a:buChar char="•"/>
            </a:pPr>
            <a:r>
              <a:rPr lang="en-US" sz="1900" dirty="0">
                <a:latin typeface="Palatino Linotype"/>
              </a:rPr>
              <a:t>For </a:t>
            </a:r>
            <a:r>
              <a:rPr lang="en-US" sz="1900" b="1" dirty="0">
                <a:latin typeface="Palatino Linotype"/>
              </a:rPr>
              <a:t>CBT</a:t>
            </a:r>
            <a:r>
              <a:rPr lang="en-US" sz="1900" dirty="0">
                <a:latin typeface="Palatino Linotype"/>
              </a:rPr>
              <a:t>,</a:t>
            </a:r>
            <a:r>
              <a:rPr lang="en-US" sz="1900" b="1" dirty="0">
                <a:latin typeface="Palatino Linotype"/>
              </a:rPr>
              <a:t> </a:t>
            </a:r>
            <a:r>
              <a:rPr lang="en-US" sz="1900" dirty="0">
                <a:latin typeface="Palatino Linotype"/>
              </a:rPr>
              <a:t>the required tools are provided through the TestNav platform.</a:t>
            </a:r>
            <a:endParaRPr lang="en-US" sz="1900" dirty="0"/>
          </a:p>
          <a:p>
            <a:pPr marL="228600" indent="-228600">
              <a:lnSpc>
                <a:spcPct val="100000"/>
              </a:lnSpc>
              <a:spcBef>
                <a:spcPts val="600"/>
              </a:spcBef>
              <a:spcAft>
                <a:spcPts val="600"/>
              </a:spcAft>
              <a:buFont typeface="Arial" panose="020B0604020202020204" pitchFamily="34" charset="0"/>
              <a:buChar char="•"/>
            </a:pPr>
            <a:r>
              <a:rPr lang="en-US" sz="1900" dirty="0">
                <a:latin typeface="Palatino Linotype"/>
              </a:rPr>
              <a:t>See table below for information regarding rulers and protractors for </a:t>
            </a:r>
            <a:r>
              <a:rPr lang="en-US" sz="1900" b="1" dirty="0">
                <a:latin typeface="Palatino Linotype"/>
              </a:rPr>
              <a:t>PBT</a:t>
            </a:r>
            <a:r>
              <a:rPr lang="en-US" sz="1900" dirty="0">
                <a:latin typeface="Palatino Linotype"/>
              </a:rPr>
              <a:t>:</a:t>
            </a:r>
            <a:endParaRPr lang="en-US" sz="1900" dirty="0"/>
          </a:p>
        </p:txBody>
      </p:sp>
      <p:graphicFrame>
        <p:nvGraphicFramePr>
          <p:cNvPr id="5" name="Table 4" descr="Mathematics tools&#10;&#10;Table with three columns showing grade or course level, rulers and proctors provided by PARCC, and rulers and protractors that are allowable but not provided by PARCC.">
            <a:extLst>
              <a:ext uri="{FF2B5EF4-FFF2-40B4-BE49-F238E27FC236}">
                <a16:creationId xmlns:a16="http://schemas.microsoft.com/office/drawing/2014/main" id="{21C9BE52-375E-422B-81B7-EE8F7BE3734E}"/>
              </a:ext>
            </a:extLst>
          </p:cNvPr>
          <p:cNvGraphicFramePr>
            <a:graphicFrameLocks noGrp="1"/>
          </p:cNvGraphicFramePr>
          <p:nvPr>
            <p:extLst>
              <p:ext uri="{D42A27DB-BD31-4B8C-83A1-F6EECF244321}">
                <p14:modId xmlns:p14="http://schemas.microsoft.com/office/powerpoint/2010/main" val="3428466137"/>
              </p:ext>
            </p:extLst>
          </p:nvPr>
        </p:nvGraphicFramePr>
        <p:xfrm>
          <a:off x="301719" y="3650714"/>
          <a:ext cx="11304880" cy="2194500"/>
        </p:xfrm>
        <a:graphic>
          <a:graphicData uri="http://schemas.openxmlformats.org/drawingml/2006/table">
            <a:tbl>
              <a:tblPr firstRow="1" bandRow="1">
                <a:tableStyleId>{2D5ABB26-0587-4C30-8999-92F81FD0307C}</a:tableStyleId>
              </a:tblPr>
              <a:tblGrid>
                <a:gridCol w="3959723">
                  <a:extLst>
                    <a:ext uri="{9D8B030D-6E8A-4147-A177-3AD203B41FA5}">
                      <a16:colId xmlns:a16="http://schemas.microsoft.com/office/drawing/2014/main" val="20000"/>
                    </a:ext>
                  </a:extLst>
                </a:gridCol>
                <a:gridCol w="4159235">
                  <a:extLst>
                    <a:ext uri="{9D8B030D-6E8A-4147-A177-3AD203B41FA5}">
                      <a16:colId xmlns:a16="http://schemas.microsoft.com/office/drawing/2014/main" val="20001"/>
                    </a:ext>
                  </a:extLst>
                </a:gridCol>
                <a:gridCol w="3185922">
                  <a:extLst>
                    <a:ext uri="{9D8B030D-6E8A-4147-A177-3AD203B41FA5}">
                      <a16:colId xmlns:a16="http://schemas.microsoft.com/office/drawing/2014/main" val="20002"/>
                    </a:ext>
                  </a:extLst>
                </a:gridCol>
              </a:tblGrid>
              <a:tr h="240253">
                <a:tc>
                  <a:txBody>
                    <a:bodyPr/>
                    <a:lstStyle/>
                    <a:p>
                      <a:pPr algn="ctr"/>
                      <a:r>
                        <a:rPr lang="en-US" sz="1800" b="1" dirty="0">
                          <a:solidFill>
                            <a:schemeClr val="bg1"/>
                          </a:solidFill>
                          <a:latin typeface="+mj-lt"/>
                        </a:rPr>
                        <a:t>Grade/Course</a:t>
                      </a:r>
                    </a:p>
                  </a:txBody>
                  <a:tcPr marL="91436" marR="91436" marT="45715" marB="45715">
                    <a:lnL w="12700">
                      <a:solidFill>
                        <a:schemeClr val="tx1"/>
                      </a:solidFill>
                    </a:lnL>
                    <a:lnR w="12700">
                      <a:solidFill>
                        <a:schemeClr val="tx1"/>
                      </a:solidFill>
                    </a:lnR>
                    <a:lnT w="12700">
                      <a:solidFill>
                        <a:schemeClr val="tx1"/>
                      </a:solidFill>
                    </a:lnT>
                    <a:lnB w="12700">
                      <a:solidFill>
                        <a:schemeClr val="tx1"/>
                      </a:solidFill>
                    </a:lnB>
                    <a:solidFill>
                      <a:srgbClr val="104E72"/>
                    </a:solidFill>
                  </a:tcPr>
                </a:tc>
                <a:tc>
                  <a:txBody>
                    <a:bodyPr/>
                    <a:lstStyle/>
                    <a:p>
                      <a:pPr algn="ctr"/>
                      <a:r>
                        <a:rPr lang="en-US" sz="1800" b="1" dirty="0">
                          <a:solidFill>
                            <a:schemeClr val="bg1"/>
                          </a:solidFill>
                          <a:latin typeface="+mj-lt"/>
                        </a:rPr>
                        <a:t>NJSLA/NJGPA</a:t>
                      </a:r>
                      <a:r>
                        <a:rPr lang="en-US" sz="1800" b="1" baseline="0" dirty="0">
                          <a:solidFill>
                            <a:schemeClr val="bg1"/>
                          </a:solidFill>
                          <a:latin typeface="+mj-lt"/>
                        </a:rPr>
                        <a:t>  </a:t>
                      </a:r>
                      <a:r>
                        <a:rPr lang="en-US" sz="1800" b="1" dirty="0">
                          <a:solidFill>
                            <a:schemeClr val="bg1"/>
                          </a:solidFill>
                          <a:latin typeface="+mj-lt"/>
                        </a:rPr>
                        <a:t>Provided</a:t>
                      </a:r>
                    </a:p>
                  </a:txBody>
                  <a:tcPr marL="91436" marR="91436" marT="45715" marB="45715">
                    <a:lnL w="12700">
                      <a:solidFill>
                        <a:schemeClr val="tx1"/>
                      </a:solidFill>
                    </a:lnL>
                    <a:lnR w="12700">
                      <a:solidFill>
                        <a:schemeClr val="tx1"/>
                      </a:solidFill>
                    </a:lnR>
                    <a:lnT w="12700">
                      <a:solidFill>
                        <a:schemeClr val="tx1"/>
                      </a:solidFill>
                    </a:lnT>
                    <a:lnB w="12700">
                      <a:solidFill>
                        <a:schemeClr val="tx1"/>
                      </a:solidFill>
                    </a:lnB>
                    <a:solidFill>
                      <a:srgbClr val="104E72"/>
                    </a:solidFill>
                  </a:tcPr>
                </a:tc>
                <a:tc>
                  <a:txBody>
                    <a:bodyPr/>
                    <a:lstStyle/>
                    <a:p>
                      <a:pPr algn="ctr"/>
                      <a:r>
                        <a:rPr lang="en-US" sz="1800" b="1" dirty="0">
                          <a:solidFill>
                            <a:schemeClr val="bg1"/>
                          </a:solidFill>
                          <a:latin typeface="+mj-lt"/>
                        </a:rPr>
                        <a:t>Allowable (Not</a:t>
                      </a:r>
                      <a:r>
                        <a:rPr lang="en-US" sz="1800" b="1" baseline="0" dirty="0">
                          <a:solidFill>
                            <a:schemeClr val="bg1"/>
                          </a:solidFill>
                          <a:latin typeface="+mj-lt"/>
                        </a:rPr>
                        <a:t> Provided)</a:t>
                      </a:r>
                      <a:endParaRPr lang="en-US" sz="1800" b="1" dirty="0">
                        <a:solidFill>
                          <a:schemeClr val="bg1"/>
                        </a:solidFill>
                        <a:latin typeface="+mj-lt"/>
                      </a:endParaRPr>
                    </a:p>
                  </a:txBody>
                  <a:tcPr marL="91436" marR="91436" marT="45715" marB="45715">
                    <a:lnL w="12700">
                      <a:solidFill>
                        <a:schemeClr val="tx1"/>
                      </a:solidFill>
                    </a:lnL>
                    <a:lnR w="12700">
                      <a:solidFill>
                        <a:schemeClr val="tx1"/>
                      </a:solidFill>
                    </a:lnR>
                    <a:lnT w="12700">
                      <a:solidFill>
                        <a:schemeClr val="tx1"/>
                      </a:solidFill>
                    </a:lnT>
                    <a:lnB w="12700">
                      <a:solidFill>
                        <a:schemeClr val="tx1"/>
                      </a:solidFill>
                    </a:lnB>
                    <a:solidFill>
                      <a:srgbClr val="104E72"/>
                    </a:solidFill>
                  </a:tcPr>
                </a:tc>
                <a:extLst>
                  <a:ext uri="{0D108BD9-81ED-4DB2-BD59-A6C34878D82A}">
                    <a16:rowId xmlns:a16="http://schemas.microsoft.com/office/drawing/2014/main" val="10000"/>
                  </a:ext>
                </a:extLst>
              </a:tr>
              <a:tr h="240253">
                <a:tc>
                  <a:txBody>
                    <a:bodyPr/>
                    <a:lstStyle/>
                    <a:p>
                      <a:pPr algn="ctr"/>
                      <a:r>
                        <a:rPr lang="en-US" sz="1800" dirty="0"/>
                        <a:t>NJSLA Grade 3</a:t>
                      </a:r>
                      <a:endParaRPr lang="en-US" sz="1800" b="1" dirty="0"/>
                    </a:p>
                  </a:txBody>
                  <a:tcPr marL="91436" marR="91436" marT="45715" marB="45715"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tcPr>
                </a:tc>
                <a:tc>
                  <a:txBody>
                    <a:bodyPr/>
                    <a:lstStyle/>
                    <a:p>
                      <a:pPr algn="ctr">
                        <a:buFont typeface="Arial" pitchFamily="34" charset="0"/>
                        <a:buNone/>
                      </a:pPr>
                      <a:r>
                        <a:rPr lang="en-US" sz="1800" baseline="0" dirty="0"/>
                        <a:t> Ruler (1/4 inch)</a:t>
                      </a:r>
                      <a:endParaRPr lang="en-US" sz="1800" b="1" dirty="0"/>
                    </a:p>
                  </a:txBody>
                  <a:tcPr marL="91436" marR="91436"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tcPr>
                </a:tc>
                <a:tc>
                  <a:txBody>
                    <a:bodyPr/>
                    <a:lstStyle/>
                    <a:p>
                      <a:pPr algn="ctr"/>
                      <a:r>
                        <a:rPr lang="en-US" sz="1800" dirty="0"/>
                        <a:t>None</a:t>
                      </a:r>
                      <a:endParaRPr lang="en-US" sz="1800" b="1" dirty="0"/>
                    </a:p>
                  </a:txBody>
                  <a:tcPr marL="91436" marR="91436" marT="45715" marB="45715"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9373">
                <a:tc>
                  <a:txBody>
                    <a:bodyPr/>
                    <a:lstStyle/>
                    <a:p>
                      <a:pPr algn="ctr"/>
                      <a:r>
                        <a:rPr lang="en-US" sz="1800" dirty="0"/>
                        <a:t>NJSLA Grades 4–7 </a:t>
                      </a:r>
                      <a:endParaRPr lang="en-US" sz="1800" b="1" dirty="0"/>
                    </a:p>
                  </a:txBody>
                  <a:tcPr marL="91436" marR="91436" marT="45715" marB="45715"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Font typeface="Arial" pitchFamily="34" charset="0"/>
                        <a:buNone/>
                      </a:pPr>
                      <a:r>
                        <a:rPr lang="en-US" sz="1800" baseline="0" dirty="0"/>
                        <a:t> </a:t>
                      </a:r>
                      <a:r>
                        <a:rPr lang="en-US" sz="1800" dirty="0"/>
                        <a:t>Ruler (1/8</a:t>
                      </a:r>
                      <a:r>
                        <a:rPr lang="en-US" sz="1800" baseline="0" dirty="0"/>
                        <a:t> i</a:t>
                      </a:r>
                      <a:r>
                        <a:rPr lang="en-US" sz="1800" dirty="0"/>
                        <a:t>nch) &amp; Protractor</a:t>
                      </a:r>
                      <a:endParaRPr lang="en-US" sz="1800" b="1" dirty="0"/>
                    </a:p>
                  </a:txBody>
                  <a:tcPr marL="91436" marR="91436"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None</a:t>
                      </a:r>
                      <a:endParaRPr lang="en-US" sz="1800" b="1" dirty="0"/>
                    </a:p>
                  </a:txBody>
                  <a:tcPr marL="91436" marR="91436" marT="45715" marB="45715"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3493">
                <a:tc>
                  <a:txBody>
                    <a:bodyPr/>
                    <a:lstStyle/>
                    <a:p>
                      <a:pPr algn="ctr"/>
                      <a:r>
                        <a:rPr lang="en-US" sz="1800" dirty="0"/>
                        <a:t>NJSLA Grade 8</a:t>
                      </a:r>
                      <a:endParaRPr lang="en-US" sz="1800" b="1" dirty="0"/>
                    </a:p>
                  </a:txBody>
                  <a:tcPr marL="91436" marR="91436" marT="45715" marB="45715"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Font typeface="Arial" pitchFamily="34" charset="0"/>
                        <a:buNone/>
                      </a:pPr>
                      <a:r>
                        <a:rPr lang="en-US" sz="1800" baseline="0" dirty="0"/>
                        <a:t> </a:t>
                      </a:r>
                      <a:r>
                        <a:rPr lang="en-US" sz="1800" dirty="0"/>
                        <a:t>Ruler (1/8 inch)</a:t>
                      </a:r>
                      <a:endParaRPr lang="en-US" sz="1800" b="1" dirty="0"/>
                    </a:p>
                  </a:txBody>
                  <a:tcPr marL="91436" marR="91436"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Font typeface="Arial" pitchFamily="34" charset="0"/>
                        <a:buNone/>
                      </a:pPr>
                      <a:r>
                        <a:rPr lang="en-US" sz="1800" dirty="0"/>
                        <a:t>Protractor</a:t>
                      </a:r>
                      <a:endParaRPr lang="en-US" sz="1800" b="1" dirty="0"/>
                    </a:p>
                  </a:txBody>
                  <a:tcPr marL="91436" marR="91436" marT="45715" marB="45715"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89373">
                <a:tc>
                  <a:txBody>
                    <a:bodyPr/>
                    <a:lstStyle/>
                    <a:p>
                      <a:pPr algn="ctr"/>
                      <a:r>
                        <a:rPr lang="en-US" sz="1800" dirty="0"/>
                        <a:t>Algebra I, Geometry, Algebra II </a:t>
                      </a:r>
                      <a:endParaRPr lang="en-US" sz="1800" b="1" dirty="0"/>
                    </a:p>
                  </a:txBody>
                  <a:tcPr marL="91436" marR="91436" marT="45715" marB="45715"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None</a:t>
                      </a:r>
                      <a:endParaRPr lang="en-US" sz="1800" b="1" dirty="0"/>
                    </a:p>
                  </a:txBody>
                  <a:tcPr marL="91436" marR="91436"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Font typeface="Arial" pitchFamily="34" charset="0"/>
                        <a:buNone/>
                      </a:pPr>
                      <a:r>
                        <a:rPr lang="en-US" sz="1800" dirty="0"/>
                        <a:t>Ruler &amp; Protractor</a:t>
                      </a:r>
                      <a:endParaRPr lang="en-US" sz="1800" b="1" dirty="0"/>
                    </a:p>
                  </a:txBody>
                  <a:tcPr marL="91436" marR="91436" marT="45715" marB="45715"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89373">
                <a:tc>
                  <a:txBody>
                    <a:bodyPr/>
                    <a:lstStyle/>
                    <a:p>
                      <a:pPr algn="ctr"/>
                      <a:r>
                        <a:rPr lang="en-US" sz="1800" b="0" dirty="0"/>
                        <a:t>Mathematics Component of NJGPA</a:t>
                      </a:r>
                    </a:p>
                  </a:txBody>
                  <a:tcPr marL="91436" marR="91436" marT="45715" marB="45715"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None</a:t>
                      </a:r>
                      <a:endParaRPr lang="en-US" sz="1800" b="1" dirty="0"/>
                    </a:p>
                  </a:txBody>
                  <a:tcPr marL="91436" marR="91436"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dirty="0"/>
                        <a:t>Ruler &amp; Protractor</a:t>
                      </a:r>
                      <a:endParaRPr lang="en-US" sz="1800" b="1" dirty="0"/>
                    </a:p>
                  </a:txBody>
                  <a:tcPr marL="91436" marR="91436" marT="45715" marB="45715"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3032469960"/>
                  </a:ext>
                </a:extLst>
              </a:tr>
            </a:tbl>
          </a:graphicData>
        </a:graphic>
      </p:graphicFrame>
      <p:sp>
        <p:nvSpPr>
          <p:cNvPr id="4" name="Slide Number Placeholder 4">
            <a:extLst>
              <a:ext uri="{FF2B5EF4-FFF2-40B4-BE49-F238E27FC236}">
                <a16:creationId xmlns:a16="http://schemas.microsoft.com/office/drawing/2014/main" id="{CF869107-E3E9-B4C6-FD0F-8FBC5E9370EB}"/>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81</a:t>
            </a:fld>
            <a:endParaRPr lang="en-US" sz="1400" dirty="0">
              <a:solidFill>
                <a:schemeClr val="bg1"/>
              </a:solidFill>
            </a:endParaRPr>
          </a:p>
        </p:txBody>
      </p:sp>
    </p:spTree>
    <p:extLst>
      <p:ext uri="{BB962C8B-B14F-4D97-AF65-F5344CB8AC3E}">
        <p14:creationId xmlns:p14="http://schemas.microsoft.com/office/powerpoint/2010/main" val="2972551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8350C-3811-4C97-A353-FABAFC23C3CC}"/>
              </a:ext>
            </a:extLst>
          </p:cNvPr>
          <p:cNvSpPr>
            <a:spLocks noGrp="1"/>
          </p:cNvSpPr>
          <p:nvPr>
            <p:ph type="title"/>
          </p:nvPr>
        </p:nvSpPr>
        <p:spPr/>
        <p:txBody>
          <a:bodyPr/>
          <a:lstStyle/>
          <a:p>
            <a:r>
              <a:rPr lang="en-US" sz="4000" dirty="0">
                <a:solidFill>
                  <a:srgbClr val="104E72"/>
                </a:solidFill>
              </a:rPr>
              <a:t>Periodic Table</a:t>
            </a:r>
          </a:p>
        </p:txBody>
      </p:sp>
      <p:sp>
        <p:nvSpPr>
          <p:cNvPr id="3" name="Content Placeholder 2">
            <a:extLst>
              <a:ext uri="{FF2B5EF4-FFF2-40B4-BE49-F238E27FC236}">
                <a16:creationId xmlns:a16="http://schemas.microsoft.com/office/drawing/2014/main" id="{9E26C6B7-1454-4DDB-B6C3-719F11763585}"/>
              </a:ext>
            </a:extLst>
          </p:cNvPr>
          <p:cNvSpPr>
            <a:spLocks noGrp="1"/>
          </p:cNvSpPr>
          <p:nvPr>
            <p:ph type="body" sz="quarter" idx="11"/>
          </p:nvPr>
        </p:nvSpPr>
        <p:spPr/>
        <p:txBody>
          <a:bodyPr vert="horz" lIns="91440" tIns="45720" rIns="91440" bIns="45720" rtlCol="0" anchor="t">
            <a:noAutofit/>
          </a:bodyPr>
          <a:lstStyle/>
          <a:p>
            <a:pPr>
              <a:lnSpc>
                <a:spcPct val="100000"/>
              </a:lnSpc>
              <a:spcBef>
                <a:spcPts val="1200"/>
              </a:spcBef>
            </a:pPr>
            <a:r>
              <a:rPr lang="en-US" sz="2800" dirty="0">
                <a:latin typeface="Palatino Linotype"/>
              </a:rPr>
              <a:t>A periodic table is available in TestNav for students in grades 8 and 11 taking computer-based assessments.</a:t>
            </a:r>
            <a:endParaRPr lang="en-US" sz="2800" dirty="0"/>
          </a:p>
          <a:p>
            <a:pPr>
              <a:lnSpc>
                <a:spcPct val="100000"/>
              </a:lnSpc>
              <a:spcBef>
                <a:spcPts val="1200"/>
              </a:spcBef>
            </a:pPr>
            <a:r>
              <a:rPr lang="en-US" sz="2800" dirty="0">
                <a:latin typeface="Palatino Linotype"/>
              </a:rPr>
              <a:t>Printed periodic tables will be shipped with paper-based test materials.</a:t>
            </a:r>
          </a:p>
          <a:p>
            <a:pPr>
              <a:lnSpc>
                <a:spcPct val="100000"/>
              </a:lnSpc>
              <a:spcBef>
                <a:spcPts val="1200"/>
              </a:spcBef>
            </a:pPr>
            <a:r>
              <a:rPr lang="en-US" sz="2800" dirty="0">
                <a:latin typeface="Palatino Linotype"/>
              </a:rPr>
              <a:t>The periodic table, which is available in English and Spanish, can be downloaded and printed from the </a:t>
            </a:r>
            <a:r>
              <a:rPr lang="en-US" sz="2800" dirty="0">
                <a:latin typeface="Palatino Linotype"/>
                <a:hlinkClick r:id="rId3"/>
              </a:rPr>
              <a:t>Measurement Incorporated</a:t>
            </a:r>
            <a:r>
              <a:rPr lang="en-US" sz="2800" dirty="0">
                <a:latin typeface="Palatino Linotype"/>
              </a:rPr>
              <a:t> website.</a:t>
            </a:r>
          </a:p>
        </p:txBody>
      </p:sp>
      <p:sp>
        <p:nvSpPr>
          <p:cNvPr id="4" name="Slide Number Placeholder 4">
            <a:extLst>
              <a:ext uri="{FF2B5EF4-FFF2-40B4-BE49-F238E27FC236}">
                <a16:creationId xmlns:a16="http://schemas.microsoft.com/office/drawing/2014/main" id="{3BEC177E-BBA6-988D-A677-ACA85B1C0C62}"/>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82</a:t>
            </a:fld>
            <a:endParaRPr lang="en-US" sz="1400" dirty="0">
              <a:solidFill>
                <a:schemeClr val="bg1"/>
              </a:solidFill>
            </a:endParaRPr>
          </a:p>
        </p:txBody>
      </p:sp>
    </p:spTree>
    <p:extLst>
      <p:ext uri="{BB962C8B-B14F-4D97-AF65-F5344CB8AC3E}">
        <p14:creationId xmlns:p14="http://schemas.microsoft.com/office/powerpoint/2010/main" val="41021752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104E7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BA1B8-41EF-42C6-9EC7-02E89113EA1C}"/>
              </a:ext>
            </a:extLst>
          </p:cNvPr>
          <p:cNvSpPr>
            <a:spLocks noGrp="1"/>
          </p:cNvSpPr>
          <p:nvPr>
            <p:ph type="title"/>
          </p:nvPr>
        </p:nvSpPr>
        <p:spPr/>
        <p:txBody>
          <a:bodyPr vert="horz" lIns="91440" tIns="45720" rIns="91440" bIns="45720" rtlCol="0" anchor="b">
            <a:normAutofit fontScale="90000"/>
          </a:bodyPr>
          <a:lstStyle/>
          <a:p>
            <a:r>
              <a:rPr lang="en-US" sz="7400" kern="1200" dirty="0">
                <a:solidFill>
                  <a:srgbClr val="FFFFFF"/>
                </a:solidFill>
              </a:rPr>
              <a:t>Test and Information Security</a:t>
            </a:r>
          </a:p>
        </p:txBody>
      </p:sp>
      <p:pic>
        <p:nvPicPr>
          <p:cNvPr id="6" name="Graphic 5">
            <a:extLst>
              <a:ext uri="{FF2B5EF4-FFF2-40B4-BE49-F238E27FC236}">
                <a16:creationId xmlns:a16="http://schemas.microsoft.com/office/drawing/2014/main" id="{CB4864A7-4928-4197-86A6-E194D6513DA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8675" y="3748244"/>
            <a:ext cx="1371600" cy="1371600"/>
          </a:xfrm>
          <a:prstGeom prst="rect">
            <a:avLst/>
          </a:prstGeom>
        </p:spPr>
      </p:pic>
    </p:spTree>
    <p:extLst>
      <p:ext uri="{BB962C8B-B14F-4D97-AF65-F5344CB8AC3E}">
        <p14:creationId xmlns:p14="http://schemas.microsoft.com/office/powerpoint/2010/main" val="12328093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2FB00-2181-44E0-B337-5B32CFC90DE3}"/>
              </a:ext>
            </a:extLst>
          </p:cNvPr>
          <p:cNvSpPr>
            <a:spLocks noGrp="1"/>
          </p:cNvSpPr>
          <p:nvPr>
            <p:ph type="title"/>
          </p:nvPr>
        </p:nvSpPr>
        <p:spPr/>
        <p:txBody>
          <a:bodyPr>
            <a:normAutofit/>
          </a:bodyPr>
          <a:lstStyle/>
          <a:p>
            <a:r>
              <a:rPr lang="en-US" sz="3600" dirty="0">
                <a:solidFill>
                  <a:srgbClr val="1F497D"/>
                </a:solidFill>
              </a:rPr>
              <a:t>Information Security Overview</a:t>
            </a:r>
          </a:p>
        </p:txBody>
      </p:sp>
      <p:sp>
        <p:nvSpPr>
          <p:cNvPr id="3" name="Text Placeholder 2">
            <a:extLst>
              <a:ext uri="{FF2B5EF4-FFF2-40B4-BE49-F238E27FC236}">
                <a16:creationId xmlns:a16="http://schemas.microsoft.com/office/drawing/2014/main" id="{5413897A-AE65-46E5-BD8F-3271736D20C1}"/>
              </a:ext>
            </a:extLst>
          </p:cNvPr>
          <p:cNvSpPr>
            <a:spLocks noGrp="1"/>
          </p:cNvSpPr>
          <p:nvPr>
            <p:ph type="body" sz="quarter" idx="11"/>
          </p:nvPr>
        </p:nvSpPr>
        <p:spPr>
          <a:xfrm>
            <a:off x="171451" y="1126475"/>
            <a:ext cx="11577204" cy="4899675"/>
          </a:xfrm>
        </p:spPr>
        <p:txBody>
          <a:bodyPr vert="horz" lIns="91440" tIns="45720" rIns="822960" bIns="45720" rtlCol="0" anchor="t">
            <a:normAutofit/>
          </a:bodyPr>
          <a:lstStyle/>
          <a:p>
            <a:pPr>
              <a:spcBef>
                <a:spcPts val="1200"/>
              </a:spcBef>
              <a:spcAft>
                <a:spcPts val="1200"/>
              </a:spcAft>
            </a:pPr>
            <a:r>
              <a:rPr lang="en-US" sz="2800" dirty="0">
                <a:latin typeface="Palatino Linotype"/>
              </a:rPr>
              <a:t>In addition to test security, LEAs are responsible for ensuring that student information, including PII, remains secure.</a:t>
            </a:r>
          </a:p>
          <a:p>
            <a:pPr>
              <a:spcBef>
                <a:spcPts val="1200"/>
              </a:spcBef>
              <a:spcAft>
                <a:spcPts val="1200"/>
              </a:spcAft>
            </a:pPr>
            <a:r>
              <a:rPr lang="en-US" sz="2800" dirty="0">
                <a:latin typeface="Palatino Linotype"/>
              </a:rPr>
              <a:t>LEAs are responsible for controlling who has access to the statewide assessment administration platforms.</a:t>
            </a:r>
          </a:p>
          <a:p>
            <a:pPr>
              <a:spcBef>
                <a:spcPts val="1200"/>
              </a:spcBef>
              <a:spcAft>
                <a:spcPts val="1200"/>
              </a:spcAft>
            </a:pPr>
            <a:r>
              <a:rPr lang="en-US" sz="2800" dirty="0">
                <a:latin typeface="Palatino Linotype"/>
              </a:rPr>
              <a:t>LEAs must establish a process within their district security plans for managing user permissions and access, </a:t>
            </a:r>
            <a:r>
              <a:rPr lang="en-US" sz="2800" b="1" dirty="0">
                <a:latin typeface="Palatino Linotype"/>
              </a:rPr>
              <a:t>including disabling unnecessary user accounts</a:t>
            </a:r>
            <a:r>
              <a:rPr lang="en-US" sz="2800" dirty="0">
                <a:latin typeface="Palatino Linotype"/>
              </a:rPr>
              <a:t>.</a:t>
            </a:r>
          </a:p>
        </p:txBody>
      </p:sp>
      <p:sp>
        <p:nvSpPr>
          <p:cNvPr id="4" name="Slide Number Placeholder 4">
            <a:extLst>
              <a:ext uri="{FF2B5EF4-FFF2-40B4-BE49-F238E27FC236}">
                <a16:creationId xmlns:a16="http://schemas.microsoft.com/office/drawing/2014/main" id="{EAB24E2F-2EAB-5C32-EDD8-27B48AE6DF57}"/>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84</a:t>
            </a:fld>
            <a:endParaRPr lang="en-US" sz="1400" dirty="0">
              <a:solidFill>
                <a:schemeClr val="bg1"/>
              </a:solidFill>
            </a:endParaRPr>
          </a:p>
        </p:txBody>
      </p:sp>
    </p:spTree>
    <p:extLst>
      <p:ext uri="{BB962C8B-B14F-4D97-AF65-F5344CB8AC3E}">
        <p14:creationId xmlns:p14="http://schemas.microsoft.com/office/powerpoint/2010/main" val="6396637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09D6A6-610B-4C5B-9289-3DB0BB382734}"/>
              </a:ext>
            </a:extLst>
          </p:cNvPr>
          <p:cNvSpPr txBox="1">
            <a:spLocks noGrp="1"/>
          </p:cNvSpPr>
          <p:nvPr>
            <p:ph type="title"/>
          </p:nvPr>
        </p:nvSpPr>
        <p:spPr/>
        <p:txBody>
          <a:bodyPr>
            <a:noAutofit/>
          </a:bodyPr>
          <a:lstStyle/>
          <a:p>
            <a:r>
              <a:rPr lang="en-US" sz="3600" dirty="0">
                <a:solidFill>
                  <a:srgbClr val="104E72"/>
                </a:solidFill>
              </a:rPr>
              <a:t>Information Security: Account Management</a:t>
            </a:r>
          </a:p>
        </p:txBody>
      </p:sp>
      <p:sp>
        <p:nvSpPr>
          <p:cNvPr id="3" name="Text Placeholder 2">
            <a:extLst>
              <a:ext uri="{FF2B5EF4-FFF2-40B4-BE49-F238E27FC236}">
                <a16:creationId xmlns:a16="http://schemas.microsoft.com/office/drawing/2014/main" id="{D265F70F-580C-4D2A-9692-B179CC02898A}"/>
              </a:ext>
            </a:extLst>
          </p:cNvPr>
          <p:cNvSpPr>
            <a:spLocks noGrp="1"/>
          </p:cNvSpPr>
          <p:nvPr>
            <p:ph type="body" sz="quarter" idx="11"/>
          </p:nvPr>
        </p:nvSpPr>
        <p:spPr>
          <a:xfrm>
            <a:off x="171451" y="1126475"/>
            <a:ext cx="11729604" cy="4899675"/>
          </a:xfrm>
        </p:spPr>
        <p:txBody>
          <a:bodyPr vert="horz" lIns="91440" tIns="45720" rIns="822960" bIns="45720" rtlCol="0" anchor="t">
            <a:normAutofit/>
          </a:bodyPr>
          <a:lstStyle/>
          <a:p>
            <a:pPr>
              <a:spcBef>
                <a:spcPts val="1200"/>
              </a:spcBef>
            </a:pPr>
            <a:r>
              <a:rPr lang="en-US" sz="2400" dirty="0">
                <a:latin typeface="Palatino Linotype"/>
              </a:rPr>
              <a:t>LEAs are responsible for controlling who has access to PAN and at what level.</a:t>
            </a:r>
          </a:p>
          <a:p>
            <a:pPr>
              <a:spcBef>
                <a:spcPts val="1200"/>
              </a:spcBef>
            </a:pPr>
            <a:r>
              <a:rPr lang="en-US" sz="2400" dirty="0">
                <a:latin typeface="Palatino Linotype"/>
              </a:rPr>
              <a:t>User accounts must be reviewed regularly to ensure that those who need access have it and those who do not need access do not.</a:t>
            </a:r>
          </a:p>
          <a:p>
            <a:pPr>
              <a:spcBef>
                <a:spcPts val="1200"/>
              </a:spcBef>
            </a:pPr>
            <a:r>
              <a:rPr lang="en-US" sz="2400" dirty="0">
                <a:latin typeface="Palatino Linotype"/>
              </a:rPr>
              <a:t>Inactive accounts are automatically set to expire annually on December 31 of each year.</a:t>
            </a:r>
          </a:p>
          <a:p>
            <a:pPr>
              <a:spcBef>
                <a:spcPts val="1200"/>
              </a:spcBef>
            </a:pPr>
            <a:r>
              <a:rPr lang="en-US" sz="2400" dirty="0">
                <a:latin typeface="Palatino Linotype"/>
              </a:rPr>
              <a:t>LEAs should regularly review the PAN User Role Matrix to ensure that permissions are assigned correctly.</a:t>
            </a:r>
          </a:p>
        </p:txBody>
      </p:sp>
      <p:sp>
        <p:nvSpPr>
          <p:cNvPr id="2" name="Slide Number Placeholder 4">
            <a:extLst>
              <a:ext uri="{FF2B5EF4-FFF2-40B4-BE49-F238E27FC236}">
                <a16:creationId xmlns:a16="http://schemas.microsoft.com/office/drawing/2014/main" id="{F20DC7F4-2EE0-A1F4-F73B-6C6CD6639020}"/>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85</a:t>
            </a:fld>
            <a:endParaRPr lang="en-US" sz="1400" dirty="0">
              <a:solidFill>
                <a:schemeClr val="bg1"/>
              </a:solidFill>
            </a:endParaRPr>
          </a:p>
        </p:txBody>
      </p:sp>
    </p:spTree>
    <p:extLst>
      <p:ext uri="{BB962C8B-B14F-4D97-AF65-F5344CB8AC3E}">
        <p14:creationId xmlns:p14="http://schemas.microsoft.com/office/powerpoint/2010/main" val="21304142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09D6A6-610B-4C5B-9289-3DB0BB382734}"/>
              </a:ext>
            </a:extLst>
          </p:cNvPr>
          <p:cNvSpPr txBox="1">
            <a:spLocks noGrp="1"/>
          </p:cNvSpPr>
          <p:nvPr>
            <p:ph type="title"/>
          </p:nvPr>
        </p:nvSpPr>
        <p:spPr/>
        <p:txBody>
          <a:bodyPr>
            <a:noAutofit/>
          </a:bodyPr>
          <a:lstStyle/>
          <a:p>
            <a:r>
              <a:rPr lang="en-US" sz="3600" dirty="0">
                <a:solidFill>
                  <a:srgbClr val="104E72"/>
                </a:solidFill>
              </a:rPr>
              <a:t>Information Security: PII</a:t>
            </a:r>
          </a:p>
        </p:txBody>
      </p:sp>
      <p:sp>
        <p:nvSpPr>
          <p:cNvPr id="3" name="Text Placeholder 2">
            <a:extLst>
              <a:ext uri="{FF2B5EF4-FFF2-40B4-BE49-F238E27FC236}">
                <a16:creationId xmlns:a16="http://schemas.microsoft.com/office/drawing/2014/main" id="{71600987-6565-465E-ABDB-A31F424F01BB}"/>
              </a:ext>
            </a:extLst>
          </p:cNvPr>
          <p:cNvSpPr>
            <a:spLocks noGrp="1"/>
          </p:cNvSpPr>
          <p:nvPr>
            <p:ph type="body" sz="quarter" idx="11"/>
          </p:nvPr>
        </p:nvSpPr>
        <p:spPr>
          <a:xfrm>
            <a:off x="171450" y="1126475"/>
            <a:ext cx="11757313" cy="4899675"/>
          </a:xfrm>
        </p:spPr>
        <p:txBody>
          <a:bodyPr vert="horz" lIns="91440" tIns="45720" rIns="822960" bIns="45720" rtlCol="0" anchor="t">
            <a:normAutofit/>
          </a:bodyPr>
          <a:lstStyle/>
          <a:p>
            <a:pPr marL="285750" indent="-285750">
              <a:spcBef>
                <a:spcPts val="1200"/>
              </a:spcBef>
            </a:pPr>
            <a:r>
              <a:rPr lang="en-US" sz="2000" dirty="0">
                <a:latin typeface="Palatino Linotype"/>
              </a:rPr>
              <a:t>PII is defined as information that can be used to distinguish or trace an individual’s identity either directly or indirectly through linkages with other information.</a:t>
            </a:r>
          </a:p>
          <a:p>
            <a:pPr lvl="1">
              <a:spcBef>
                <a:spcPts val="1200"/>
              </a:spcBef>
            </a:pPr>
            <a:r>
              <a:rPr lang="en-US" sz="2000" dirty="0">
                <a:latin typeface="Palatino Linotype"/>
              </a:rPr>
              <a:t>Examples of PII include </a:t>
            </a:r>
            <a:r>
              <a:rPr lang="en-US" sz="2000" b="1" dirty="0">
                <a:latin typeface="Palatino Linotype"/>
              </a:rPr>
              <a:t>a combination of a student’s first name, last name, date of birth, gender, or race</a:t>
            </a:r>
            <a:r>
              <a:rPr lang="en-US" sz="2000" dirty="0">
                <a:latin typeface="Palatino Linotype"/>
              </a:rPr>
              <a:t>.</a:t>
            </a:r>
          </a:p>
          <a:p>
            <a:pPr marL="285750" lvl="1" indent="-285750">
              <a:spcBef>
                <a:spcPts val="1200"/>
              </a:spcBef>
            </a:pPr>
            <a:r>
              <a:rPr lang="en-US" sz="2000" dirty="0">
                <a:latin typeface="Palatino Linotype"/>
              </a:rPr>
              <a:t>When communicating with the Office of Assessments via email, only the</a:t>
            </a:r>
            <a:r>
              <a:rPr lang="en-US" sz="2000" b="1" dirty="0">
                <a:latin typeface="Palatino Linotype"/>
              </a:rPr>
              <a:t> PAN session name </a:t>
            </a:r>
            <a:r>
              <a:rPr lang="en-US" sz="2000" dirty="0">
                <a:latin typeface="Palatino Linotype"/>
              </a:rPr>
              <a:t>and the </a:t>
            </a:r>
            <a:r>
              <a:rPr lang="en-US" sz="2000" b="1" dirty="0">
                <a:latin typeface="Palatino Linotype"/>
              </a:rPr>
              <a:t>last four digits </a:t>
            </a:r>
            <a:r>
              <a:rPr lang="en-US" sz="2000" dirty="0">
                <a:latin typeface="Palatino Linotype"/>
              </a:rPr>
              <a:t>of the SSID</a:t>
            </a:r>
            <a:r>
              <a:rPr lang="en-US" sz="2000" b="1" dirty="0">
                <a:latin typeface="Palatino Linotype"/>
              </a:rPr>
              <a:t> </a:t>
            </a:r>
            <a:r>
              <a:rPr lang="en-US" sz="2000" dirty="0">
                <a:latin typeface="Palatino Linotype"/>
              </a:rPr>
              <a:t>should be provided.</a:t>
            </a:r>
          </a:p>
          <a:p>
            <a:pPr marL="800100" lvl="2" indent="-342900">
              <a:spcBef>
                <a:spcPts val="1200"/>
              </a:spcBef>
            </a:pPr>
            <a:r>
              <a:rPr lang="en-US" sz="2000" dirty="0">
                <a:latin typeface="Palatino Linotype"/>
              </a:rPr>
              <a:t>Data files and screenshots containing PII should </a:t>
            </a:r>
            <a:r>
              <a:rPr lang="en-US" sz="2000" b="1" dirty="0">
                <a:latin typeface="Palatino Linotype"/>
              </a:rPr>
              <a:t>never be transmitted </a:t>
            </a:r>
            <a:r>
              <a:rPr lang="en-US" sz="2000" dirty="0">
                <a:latin typeface="Palatino Linotype"/>
              </a:rPr>
              <a:t>to the Office of Assessments via email.</a:t>
            </a:r>
          </a:p>
          <a:p>
            <a:pPr marL="800100" lvl="2" indent="-342900">
              <a:spcBef>
                <a:spcPts val="1200"/>
              </a:spcBef>
            </a:pPr>
            <a:r>
              <a:rPr lang="en-US" sz="2000" dirty="0">
                <a:latin typeface="Palatino Linotype"/>
              </a:rPr>
              <a:t>When additional student information is required, a state assessment coordinator will arrange for communicating such information via secure methods.</a:t>
            </a:r>
          </a:p>
        </p:txBody>
      </p:sp>
      <p:sp>
        <p:nvSpPr>
          <p:cNvPr id="2" name="Slide Number Placeholder 4">
            <a:extLst>
              <a:ext uri="{FF2B5EF4-FFF2-40B4-BE49-F238E27FC236}">
                <a16:creationId xmlns:a16="http://schemas.microsoft.com/office/drawing/2014/main" id="{C63AB563-4D5F-3A1D-993C-5C27A9576DBD}"/>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86</a:t>
            </a:fld>
            <a:endParaRPr lang="en-US" sz="1400" dirty="0">
              <a:solidFill>
                <a:schemeClr val="bg1"/>
              </a:solidFill>
            </a:endParaRPr>
          </a:p>
        </p:txBody>
      </p:sp>
    </p:spTree>
    <p:extLst>
      <p:ext uri="{BB962C8B-B14F-4D97-AF65-F5344CB8AC3E}">
        <p14:creationId xmlns:p14="http://schemas.microsoft.com/office/powerpoint/2010/main" val="27357532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126F6-55EF-4A56-95B8-2CF7CA90BED0}"/>
              </a:ext>
            </a:extLst>
          </p:cNvPr>
          <p:cNvSpPr>
            <a:spLocks noGrp="1"/>
          </p:cNvSpPr>
          <p:nvPr>
            <p:ph type="title"/>
          </p:nvPr>
        </p:nvSpPr>
        <p:spPr/>
        <p:txBody>
          <a:bodyPr>
            <a:normAutofit fontScale="90000"/>
          </a:bodyPr>
          <a:lstStyle/>
          <a:p>
            <a:r>
              <a:rPr lang="en-US" sz="3600" dirty="0">
                <a:solidFill>
                  <a:srgbClr val="1F4E79"/>
                </a:solidFill>
                <a:latin typeface="+mj-lt"/>
              </a:rPr>
              <a:t>Information Security: Handling Student Information</a:t>
            </a:r>
          </a:p>
        </p:txBody>
      </p:sp>
      <p:sp>
        <p:nvSpPr>
          <p:cNvPr id="3" name="Content Placeholder 2">
            <a:extLst>
              <a:ext uri="{FF2B5EF4-FFF2-40B4-BE49-F238E27FC236}">
                <a16:creationId xmlns:a16="http://schemas.microsoft.com/office/drawing/2014/main" id="{58EA40F5-2642-4EF2-8E67-5851D3CA247F}"/>
              </a:ext>
            </a:extLst>
          </p:cNvPr>
          <p:cNvSpPr>
            <a:spLocks noGrp="1"/>
          </p:cNvSpPr>
          <p:nvPr>
            <p:ph type="body" sz="quarter" idx="11"/>
          </p:nvPr>
        </p:nvSpPr>
        <p:spPr>
          <a:xfrm>
            <a:off x="189634" y="979162"/>
            <a:ext cx="11812732" cy="4899675"/>
          </a:xfrm>
        </p:spPr>
        <p:txBody>
          <a:bodyPr vert="horz" lIns="91440" tIns="45720" rIns="822960" bIns="45720" rtlCol="0" anchor="t">
            <a:noAutofit/>
          </a:bodyPr>
          <a:lstStyle/>
          <a:p>
            <a:pPr>
              <a:lnSpc>
                <a:spcPct val="120000"/>
              </a:lnSpc>
              <a:spcBef>
                <a:spcPts val="1200"/>
              </a:spcBef>
              <a:spcAft>
                <a:spcPts val="1200"/>
              </a:spcAft>
            </a:pPr>
            <a:r>
              <a:rPr lang="en-US" sz="2200" dirty="0">
                <a:latin typeface="Palatino Linotype"/>
              </a:rPr>
              <a:t>Security forms that are required to be transmitted to the Office of Assessments must be uploaded directly to PAN.</a:t>
            </a:r>
            <a:endParaRPr lang="en-US" sz="2200" dirty="0"/>
          </a:p>
          <a:p>
            <a:pPr>
              <a:lnSpc>
                <a:spcPct val="120000"/>
              </a:lnSpc>
              <a:spcBef>
                <a:spcPts val="1200"/>
              </a:spcBef>
              <a:spcAft>
                <a:spcPts val="1200"/>
              </a:spcAft>
            </a:pPr>
            <a:r>
              <a:rPr lang="en-US" sz="2200" dirty="0">
                <a:latin typeface="Palatino Linotype"/>
              </a:rPr>
              <a:t>Once the form is uploaded, email the support request confirmation number (provided upon successful upload) to the appropriate state assessment coordinator. Include administration (i.e., NJSLA or NJGPA) and content area in the subject line. The body of the email should include a brief description of the scenario and if immediate action is necessary. </a:t>
            </a:r>
            <a:endParaRPr lang="en-US" sz="2200" dirty="0"/>
          </a:p>
          <a:p>
            <a:pPr>
              <a:lnSpc>
                <a:spcPct val="120000"/>
              </a:lnSpc>
              <a:spcBef>
                <a:spcPts val="1200"/>
              </a:spcBef>
              <a:spcAft>
                <a:spcPts val="1200"/>
              </a:spcAft>
            </a:pPr>
            <a:r>
              <a:rPr lang="en-US" sz="2200" dirty="0">
                <a:latin typeface="Palatino Linotype"/>
              </a:rPr>
              <a:t>If you need to send sensitive information via email, contact a state assessment coordinator to establish encrypted communications. When sending this request, </a:t>
            </a:r>
            <a:r>
              <a:rPr lang="en-US" sz="2200" b="1" dirty="0">
                <a:latin typeface="Palatino Linotype"/>
              </a:rPr>
              <a:t>do not include PII </a:t>
            </a:r>
            <a:r>
              <a:rPr lang="en-US" sz="2200" dirty="0">
                <a:latin typeface="Palatino Linotype"/>
              </a:rPr>
              <a:t>until the state assessment coordinator has responded with further instructions.</a:t>
            </a:r>
          </a:p>
        </p:txBody>
      </p:sp>
      <p:sp>
        <p:nvSpPr>
          <p:cNvPr id="4" name="Slide Number Placeholder 4">
            <a:extLst>
              <a:ext uri="{FF2B5EF4-FFF2-40B4-BE49-F238E27FC236}">
                <a16:creationId xmlns:a16="http://schemas.microsoft.com/office/drawing/2014/main" id="{D6692009-1DFD-627C-29F2-E24E8E3D2F36}"/>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dirty="0" smtClean="0">
                <a:solidFill>
                  <a:schemeClr val="bg1"/>
                </a:solidFill>
              </a:rPr>
              <a:pPr algn="r">
                <a:spcAft>
                  <a:spcPts val="600"/>
                </a:spcAft>
              </a:pPr>
              <a:t>87</a:t>
            </a:fld>
            <a:endParaRPr lang="en-US" sz="1400" dirty="0">
              <a:solidFill>
                <a:schemeClr val="bg1"/>
              </a:solidFill>
            </a:endParaRPr>
          </a:p>
        </p:txBody>
      </p:sp>
    </p:spTree>
    <p:extLst>
      <p:ext uri="{BB962C8B-B14F-4D97-AF65-F5344CB8AC3E}">
        <p14:creationId xmlns:p14="http://schemas.microsoft.com/office/powerpoint/2010/main" val="42007445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2FB00-2181-44E0-B337-5B32CFC90DE3}"/>
              </a:ext>
            </a:extLst>
          </p:cNvPr>
          <p:cNvSpPr>
            <a:spLocks noGrp="1"/>
          </p:cNvSpPr>
          <p:nvPr>
            <p:ph type="title"/>
          </p:nvPr>
        </p:nvSpPr>
        <p:spPr/>
        <p:txBody>
          <a:bodyPr/>
          <a:lstStyle/>
          <a:p>
            <a:r>
              <a:rPr lang="en-US" sz="4000" dirty="0">
                <a:solidFill>
                  <a:srgbClr val="1F4E79"/>
                </a:solidFill>
              </a:rPr>
              <a:t>Test Security Overview</a:t>
            </a:r>
          </a:p>
        </p:txBody>
      </p:sp>
      <p:sp>
        <p:nvSpPr>
          <p:cNvPr id="3" name="Text Placeholder 2">
            <a:extLst>
              <a:ext uri="{FF2B5EF4-FFF2-40B4-BE49-F238E27FC236}">
                <a16:creationId xmlns:a16="http://schemas.microsoft.com/office/drawing/2014/main" id="{ADD0AB5A-D51B-4964-B8CA-EC5C67C4E2E5}"/>
              </a:ext>
            </a:extLst>
          </p:cNvPr>
          <p:cNvSpPr>
            <a:spLocks noGrp="1"/>
          </p:cNvSpPr>
          <p:nvPr>
            <p:ph type="body" sz="quarter" idx="11"/>
          </p:nvPr>
        </p:nvSpPr>
        <p:spPr>
          <a:xfrm>
            <a:off x="171450" y="1126475"/>
            <a:ext cx="11826585" cy="4899675"/>
          </a:xfrm>
        </p:spPr>
        <p:txBody>
          <a:bodyPr vert="horz" lIns="91440" tIns="45720" rIns="822960" bIns="45720" rtlCol="0" anchor="t">
            <a:normAutofit/>
          </a:bodyPr>
          <a:lstStyle/>
          <a:p>
            <a:pPr marL="0" indent="0">
              <a:buNone/>
            </a:pPr>
            <a:r>
              <a:rPr lang="en-US" sz="2400" dirty="0">
                <a:latin typeface="Palatino Linotype"/>
              </a:rPr>
              <a:t>Test security is a critical component of New Jersey’s Statewide Assessment Program.</a:t>
            </a:r>
            <a:endParaRPr lang="en-US" dirty="0">
              <a:latin typeface="Palatino Linotype"/>
            </a:endParaRPr>
          </a:p>
          <a:p>
            <a:pPr marL="742950" lvl="1" indent="-285750">
              <a:spcBef>
                <a:spcPts val="1200"/>
              </a:spcBef>
            </a:pPr>
            <a:r>
              <a:rPr lang="en-US" sz="2000" dirty="0">
                <a:latin typeface="Palatino Linotype"/>
              </a:rPr>
              <a:t>The security protocols outlined in this presentation, and in the TCM and TAM are intended to ensure that students have a </a:t>
            </a:r>
            <a:r>
              <a:rPr lang="en-US" sz="2000" b="1" dirty="0">
                <a:latin typeface="Palatino Linotype"/>
              </a:rPr>
              <a:t>fair and standardized opportunity </a:t>
            </a:r>
            <a:r>
              <a:rPr lang="en-US" sz="2000" dirty="0">
                <a:latin typeface="Palatino Linotype"/>
              </a:rPr>
              <a:t>to demonstrate their proficiency on statewide assessments.</a:t>
            </a:r>
          </a:p>
          <a:p>
            <a:pPr marL="742950" lvl="1" indent="-285750">
              <a:spcBef>
                <a:spcPts val="1200"/>
              </a:spcBef>
            </a:pPr>
            <a:r>
              <a:rPr lang="en-US" sz="2000" dirty="0">
                <a:latin typeface="Palatino Linotype"/>
              </a:rPr>
              <a:t>LEAs are required to incorporate the security protocols outlined in this training into their own district security plans and provide security training to all staff members who will participate in the administration of statewide assessments.</a:t>
            </a:r>
          </a:p>
          <a:p>
            <a:pPr marL="742950" lvl="1" indent="-285750">
              <a:spcBef>
                <a:spcPts val="1200"/>
              </a:spcBef>
            </a:pPr>
            <a:r>
              <a:rPr lang="en-US" sz="2000" dirty="0">
                <a:latin typeface="Palatino Linotype"/>
              </a:rPr>
              <a:t>The implementation of these security protocols by your school LEA is mandatory and will support our efforts to deliver a high-quality assessment and experience for all students.</a:t>
            </a:r>
          </a:p>
        </p:txBody>
      </p:sp>
      <p:sp>
        <p:nvSpPr>
          <p:cNvPr id="4" name="Slide Number Placeholder 4">
            <a:extLst>
              <a:ext uri="{FF2B5EF4-FFF2-40B4-BE49-F238E27FC236}">
                <a16:creationId xmlns:a16="http://schemas.microsoft.com/office/drawing/2014/main" id="{49B99075-48B2-9AC8-A347-7E784E729A01}"/>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88</a:t>
            </a:fld>
            <a:endParaRPr lang="en-US" sz="1400" dirty="0">
              <a:solidFill>
                <a:schemeClr val="bg1"/>
              </a:solidFill>
            </a:endParaRPr>
          </a:p>
        </p:txBody>
      </p:sp>
    </p:spTree>
    <p:extLst>
      <p:ext uri="{BB962C8B-B14F-4D97-AF65-F5344CB8AC3E}">
        <p14:creationId xmlns:p14="http://schemas.microsoft.com/office/powerpoint/2010/main" val="8458938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2FB00-2181-44E0-B337-5B32CFC90DE3}"/>
              </a:ext>
            </a:extLst>
          </p:cNvPr>
          <p:cNvSpPr>
            <a:spLocks noGrp="1"/>
          </p:cNvSpPr>
          <p:nvPr>
            <p:ph type="title"/>
          </p:nvPr>
        </p:nvSpPr>
        <p:spPr/>
        <p:txBody>
          <a:bodyPr/>
          <a:lstStyle/>
          <a:p>
            <a:r>
              <a:rPr lang="en-US" sz="4000" dirty="0">
                <a:solidFill>
                  <a:srgbClr val="104E72"/>
                </a:solidFill>
              </a:rPr>
              <a:t>Test Security</a:t>
            </a:r>
          </a:p>
        </p:txBody>
      </p:sp>
      <p:sp>
        <p:nvSpPr>
          <p:cNvPr id="3" name="Content Placeholder 2">
            <a:extLst>
              <a:ext uri="{FF2B5EF4-FFF2-40B4-BE49-F238E27FC236}">
                <a16:creationId xmlns:a16="http://schemas.microsoft.com/office/drawing/2014/main" id="{DFFC0CA2-E2E2-44DB-A56E-74245A48C1D5}"/>
              </a:ext>
            </a:extLst>
          </p:cNvPr>
          <p:cNvSpPr>
            <a:spLocks noGrp="1"/>
          </p:cNvSpPr>
          <p:nvPr>
            <p:ph type="body" sz="quarter" idx="11"/>
          </p:nvPr>
        </p:nvSpPr>
        <p:spPr>
          <a:xfrm>
            <a:off x="171450" y="1126475"/>
            <a:ext cx="11743459" cy="4899675"/>
          </a:xfrm>
        </p:spPr>
        <p:txBody>
          <a:bodyPr vert="horz" lIns="91440" tIns="45720" rIns="91440" bIns="45720" rtlCol="0" anchor="t">
            <a:noAutofit/>
          </a:bodyPr>
          <a:lstStyle/>
          <a:p>
            <a:pPr>
              <a:lnSpc>
                <a:spcPct val="100000"/>
              </a:lnSpc>
              <a:spcBef>
                <a:spcPts val="1200"/>
              </a:spcBef>
              <a:spcAft>
                <a:spcPts val="1200"/>
              </a:spcAft>
            </a:pPr>
            <a:r>
              <a:rPr lang="en-US" sz="2400" dirty="0">
                <a:latin typeface="Palatino Linotype"/>
              </a:rPr>
              <a:t>Security is a district responsibility per </a:t>
            </a:r>
            <a:r>
              <a:rPr lang="en-US" sz="2400" i="1" dirty="0">
                <a:latin typeface="Palatino Linotype"/>
              </a:rPr>
              <a:t>N.J.A.C. 6A:8-4.1 (e).</a:t>
            </a:r>
          </a:p>
          <a:p>
            <a:pPr>
              <a:lnSpc>
                <a:spcPct val="100000"/>
              </a:lnSpc>
              <a:spcBef>
                <a:spcPts val="1200"/>
              </a:spcBef>
              <a:spcAft>
                <a:spcPts val="1200"/>
              </a:spcAft>
            </a:pPr>
            <a:r>
              <a:rPr lang="en-US" sz="2400" b="1" dirty="0">
                <a:latin typeface="Palatino Linotype"/>
              </a:rPr>
              <a:t>Reproduction or transmittal </a:t>
            </a:r>
            <a:r>
              <a:rPr lang="en-US" sz="2400" dirty="0">
                <a:latin typeface="Palatino Linotype"/>
              </a:rPr>
              <a:t>of test items, passages, or other secure items or materials is prohibited.</a:t>
            </a:r>
            <a:endParaRPr lang="en-US" sz="2400" dirty="0">
              <a:cs typeface="Calibri"/>
            </a:endParaRPr>
          </a:p>
          <a:p>
            <a:pPr>
              <a:lnSpc>
                <a:spcPct val="100000"/>
              </a:lnSpc>
              <a:spcBef>
                <a:spcPts val="1200"/>
              </a:spcBef>
              <a:spcAft>
                <a:spcPts val="1200"/>
              </a:spcAft>
            </a:pPr>
            <a:r>
              <a:rPr lang="en-US" sz="2400" dirty="0">
                <a:latin typeface="Palatino Linotype"/>
              </a:rPr>
              <a:t>All LEA and school personnel must be informed of security procedures prior to test administration.</a:t>
            </a:r>
            <a:endParaRPr lang="en-US" sz="2400" dirty="0">
              <a:cs typeface="Calibri"/>
            </a:endParaRPr>
          </a:p>
          <a:p>
            <a:pPr>
              <a:lnSpc>
                <a:spcPct val="100000"/>
              </a:lnSpc>
              <a:spcBef>
                <a:spcPts val="1200"/>
              </a:spcBef>
              <a:spcAft>
                <a:spcPts val="1200"/>
              </a:spcAft>
            </a:pPr>
            <a:r>
              <a:rPr lang="en-US" sz="2400" dirty="0">
                <a:latin typeface="Palatino Linotype"/>
              </a:rPr>
              <a:t>Please refer to Section 2.0 of the </a:t>
            </a:r>
            <a:r>
              <a:rPr lang="en-US" sz="2400" dirty="0">
                <a:latin typeface="Palatino Linotype"/>
                <a:hlinkClick r:id="rId3"/>
              </a:rPr>
              <a:t>Test Coordinator Manual </a:t>
            </a:r>
            <a:r>
              <a:rPr lang="en-US" sz="2400" dirty="0">
                <a:latin typeface="Palatino Linotype"/>
              </a:rPr>
              <a:t>for more information.</a:t>
            </a:r>
            <a:endParaRPr lang="en-US" sz="2200" dirty="0">
              <a:cs typeface="Calibri"/>
            </a:endParaRPr>
          </a:p>
        </p:txBody>
      </p:sp>
      <p:sp>
        <p:nvSpPr>
          <p:cNvPr id="4" name="Slide Number Placeholder 4">
            <a:extLst>
              <a:ext uri="{FF2B5EF4-FFF2-40B4-BE49-F238E27FC236}">
                <a16:creationId xmlns:a16="http://schemas.microsoft.com/office/drawing/2014/main" id="{BD9E1703-88D0-A1E1-D42C-43BAA52F6C44}"/>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89</a:t>
            </a:fld>
            <a:endParaRPr lang="en-US" sz="1400" dirty="0">
              <a:solidFill>
                <a:schemeClr val="bg1"/>
              </a:solidFill>
            </a:endParaRPr>
          </a:p>
        </p:txBody>
      </p:sp>
    </p:spTree>
    <p:extLst>
      <p:ext uri="{BB962C8B-B14F-4D97-AF65-F5344CB8AC3E}">
        <p14:creationId xmlns:p14="http://schemas.microsoft.com/office/powerpoint/2010/main" val="3380564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C8289-DD3A-45AF-833A-61D359BCECDC}"/>
              </a:ext>
            </a:extLst>
          </p:cNvPr>
          <p:cNvSpPr>
            <a:spLocks noGrp="1"/>
          </p:cNvSpPr>
          <p:nvPr>
            <p:ph type="title"/>
          </p:nvPr>
        </p:nvSpPr>
        <p:spPr>
          <a:xfrm>
            <a:off x="1248049" y="419960"/>
            <a:ext cx="10096959" cy="747579"/>
          </a:xfrm>
          <a:prstGeom prst="rect">
            <a:avLst/>
          </a:prstGeom>
        </p:spPr>
        <p:txBody>
          <a:bodyPr>
            <a:noAutofit/>
          </a:bodyPr>
          <a:lstStyle/>
          <a:p>
            <a:r>
              <a:rPr lang="en-US" sz="4000" b="1" dirty="0">
                <a:solidFill>
                  <a:srgbClr val="1F497D"/>
                </a:solidFill>
                <a:latin typeface="Palatino Linotype"/>
              </a:rPr>
              <a:t>NJGPA</a:t>
            </a:r>
            <a:r>
              <a:rPr lang="en-US" sz="4000" dirty="0">
                <a:solidFill>
                  <a:srgbClr val="1F497D"/>
                </a:solidFill>
                <a:latin typeface="Palatino Linotype"/>
              </a:rPr>
              <a:t> Overview (2 of 3)</a:t>
            </a:r>
            <a:endParaRPr lang="en-US" sz="4000" b="1" dirty="0">
              <a:solidFill>
                <a:srgbClr val="1F497D"/>
              </a:solidFill>
            </a:endParaRPr>
          </a:p>
        </p:txBody>
      </p:sp>
      <p:sp>
        <p:nvSpPr>
          <p:cNvPr id="3" name="Content Placeholder 2">
            <a:extLst>
              <a:ext uri="{FF2B5EF4-FFF2-40B4-BE49-F238E27FC236}">
                <a16:creationId xmlns:a16="http://schemas.microsoft.com/office/drawing/2014/main" id="{ABC0359E-870E-40EA-871E-D67C85AB3223}"/>
              </a:ext>
            </a:extLst>
          </p:cNvPr>
          <p:cNvSpPr>
            <a:spLocks noGrp="1"/>
          </p:cNvSpPr>
          <p:nvPr>
            <p:ph type="body" sz="quarter" idx="11"/>
          </p:nvPr>
        </p:nvSpPr>
        <p:spPr>
          <a:xfrm>
            <a:off x="171451" y="1222375"/>
            <a:ext cx="11211657" cy="4803775"/>
          </a:xfrm>
        </p:spPr>
        <p:txBody>
          <a:bodyPr vert="horz" lIns="91440" tIns="45720" rIns="91440" bIns="45720" rtlCol="0" anchor="t">
            <a:noAutofit/>
          </a:bodyPr>
          <a:lstStyle/>
          <a:p>
            <a:r>
              <a:rPr lang="en-US" sz="2400" dirty="0">
                <a:latin typeface="Palatino Linotype"/>
              </a:rPr>
              <a:t>Students who take but do not meet the minimum required score on each component of the assessment will have the opportunity to receive additional supports and may take the following steps:</a:t>
            </a:r>
          </a:p>
          <a:p>
            <a:pPr marL="1035050" lvl="1" indent="-342900">
              <a:lnSpc>
                <a:spcPct val="100000"/>
              </a:lnSpc>
              <a:spcBef>
                <a:spcPts val="600"/>
              </a:spcBef>
              <a:spcAft>
                <a:spcPts val="600"/>
              </a:spcAft>
            </a:pPr>
            <a:r>
              <a:rPr lang="en-US" sz="2400" dirty="0">
                <a:latin typeface="Palatino Linotype"/>
              </a:rPr>
              <a:t>Retake the ELA and/or mathematics components of the NJGPA in the following summer or fall;</a:t>
            </a:r>
          </a:p>
          <a:p>
            <a:pPr marL="1035050" lvl="1" indent="-342900">
              <a:lnSpc>
                <a:spcPct val="100000"/>
              </a:lnSpc>
              <a:spcBef>
                <a:spcPts val="600"/>
              </a:spcBef>
              <a:spcAft>
                <a:spcPts val="600"/>
              </a:spcAft>
            </a:pPr>
            <a:r>
              <a:rPr lang="en-US" sz="2400" dirty="0">
                <a:latin typeface="Palatino Linotype"/>
              </a:rPr>
              <a:t>Meet a designated cut score from the menu of substitute competency tests; or</a:t>
            </a:r>
          </a:p>
          <a:p>
            <a:pPr marL="1035050" lvl="1" indent="-342900">
              <a:lnSpc>
                <a:spcPct val="100000"/>
              </a:lnSpc>
              <a:spcBef>
                <a:spcPts val="600"/>
              </a:spcBef>
              <a:spcAft>
                <a:spcPts val="600"/>
              </a:spcAft>
            </a:pPr>
            <a:r>
              <a:rPr lang="en-US" sz="2400" dirty="0">
                <a:latin typeface="Palatino Linotype"/>
              </a:rPr>
              <a:t>Complete a portfolio appeal.</a:t>
            </a:r>
          </a:p>
        </p:txBody>
      </p:sp>
      <p:sp>
        <p:nvSpPr>
          <p:cNvPr id="6" name="Slide Number Placeholder 6">
            <a:extLst>
              <a:ext uri="{FF2B5EF4-FFF2-40B4-BE49-F238E27FC236}">
                <a16:creationId xmlns:a16="http://schemas.microsoft.com/office/drawing/2014/main" id="{406F3637-93CF-4202-91F8-46E92D63012D}"/>
              </a:ext>
            </a:extLst>
          </p:cNvPr>
          <p:cNvSpPr txBox="1">
            <a:spLocks/>
          </p:cNvSpPr>
          <p:nvPr/>
        </p:nvSpPr>
        <p:spPr>
          <a:xfrm>
            <a:off x="8639908" y="6305934"/>
            <a:ext cx="2743200" cy="365125"/>
          </a:xfrm>
          <a:prstGeom prst="rect">
            <a:avLst/>
          </a:prstGeom>
        </p:spPr>
        <p:txBody>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5C70A5-9411-4B11-A0DB-D49D3D849901}" type="slidenum">
              <a:rPr lang="en-US" sz="1600" dirty="0" smtClean="0">
                <a:solidFill>
                  <a:schemeClr val="bg1"/>
                </a:solidFill>
              </a:rPr>
              <a:pPr/>
              <a:t>9</a:t>
            </a:fld>
            <a:endParaRPr lang="en-US" sz="1600" dirty="0">
              <a:solidFill>
                <a:schemeClr val="bg1"/>
              </a:solidFill>
            </a:endParaRPr>
          </a:p>
        </p:txBody>
      </p:sp>
    </p:spTree>
    <p:extLst>
      <p:ext uri="{BB962C8B-B14F-4D97-AF65-F5344CB8AC3E}">
        <p14:creationId xmlns:p14="http://schemas.microsoft.com/office/powerpoint/2010/main" val="35854821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DAF0F-97CF-49B6-9A82-BB05159BCED6}"/>
              </a:ext>
            </a:extLst>
          </p:cNvPr>
          <p:cNvSpPr>
            <a:spLocks noGrp="1"/>
          </p:cNvSpPr>
          <p:nvPr>
            <p:ph type="title"/>
          </p:nvPr>
        </p:nvSpPr>
        <p:spPr/>
        <p:txBody>
          <a:bodyPr>
            <a:normAutofit/>
          </a:bodyPr>
          <a:lstStyle/>
          <a:p>
            <a:r>
              <a:rPr lang="en-US" sz="4400" dirty="0">
                <a:solidFill>
                  <a:srgbClr val="104E72"/>
                </a:solidFill>
              </a:rPr>
              <a:t>Training Staff</a:t>
            </a:r>
          </a:p>
        </p:txBody>
      </p:sp>
      <p:sp>
        <p:nvSpPr>
          <p:cNvPr id="3" name="Content Placeholder 2">
            <a:extLst>
              <a:ext uri="{FF2B5EF4-FFF2-40B4-BE49-F238E27FC236}">
                <a16:creationId xmlns:a16="http://schemas.microsoft.com/office/drawing/2014/main" id="{03418822-C706-4399-B3BD-267A18E62125}"/>
              </a:ext>
            </a:extLst>
          </p:cNvPr>
          <p:cNvSpPr>
            <a:spLocks noGrp="1"/>
          </p:cNvSpPr>
          <p:nvPr>
            <p:ph type="body" sz="quarter" idx="11"/>
          </p:nvPr>
        </p:nvSpPr>
        <p:spPr>
          <a:xfrm>
            <a:off x="171451" y="1126475"/>
            <a:ext cx="11798876" cy="4899675"/>
          </a:xfrm>
        </p:spPr>
        <p:txBody>
          <a:bodyPr vert="horz" lIns="91440" tIns="45720" rIns="822960" bIns="45720" rtlCol="0" anchor="t">
            <a:noAutofit/>
          </a:bodyPr>
          <a:lstStyle/>
          <a:p>
            <a:pPr>
              <a:spcBef>
                <a:spcPts val="1200"/>
              </a:spcBef>
              <a:buFont typeface="Arial" panose="05000000000000000000" pitchFamily="2" charset="2"/>
              <a:buChar char="•"/>
            </a:pPr>
            <a:r>
              <a:rPr lang="en-US" sz="1800" dirty="0">
                <a:latin typeface="Palatino Linotype"/>
              </a:rPr>
              <a:t>Turnkey Training by the DTC is </a:t>
            </a:r>
            <a:r>
              <a:rPr lang="en-US" sz="1800" b="1" dirty="0">
                <a:latin typeface="Palatino Linotype"/>
              </a:rPr>
              <a:t>required</a:t>
            </a:r>
            <a:r>
              <a:rPr lang="en-US" sz="1800" dirty="0">
                <a:solidFill>
                  <a:srgbClr val="B34519"/>
                </a:solidFill>
                <a:latin typeface="Palatino Linotype"/>
              </a:rPr>
              <a:t> </a:t>
            </a:r>
            <a:r>
              <a:rPr lang="en-US" sz="1800" dirty="0">
                <a:latin typeface="Palatino Linotype"/>
              </a:rPr>
              <a:t>for all staff involved in testing.</a:t>
            </a:r>
            <a:endParaRPr lang="en-US" sz="1800" dirty="0"/>
          </a:p>
          <a:p>
            <a:pPr>
              <a:spcBef>
                <a:spcPts val="1200"/>
              </a:spcBef>
              <a:buFont typeface="Arial" panose="05000000000000000000" pitchFamily="2" charset="2"/>
              <a:buChar char="•"/>
            </a:pPr>
            <a:r>
              <a:rPr lang="en-US" sz="1800" dirty="0">
                <a:latin typeface="Palatino Linotype"/>
              </a:rPr>
              <a:t>LEAs are strongly encouraged to hold a special training for accommodated testing (i.e., Scribes, Small Group Testing, One on One, English Language Learners, etc.)</a:t>
            </a:r>
          </a:p>
          <a:p>
            <a:pPr>
              <a:spcBef>
                <a:spcPts val="1200"/>
              </a:spcBef>
              <a:buFont typeface="Arial" panose="05000000000000000000" pitchFamily="2" charset="2"/>
              <a:buChar char="•"/>
            </a:pPr>
            <a:r>
              <a:rPr lang="en-US" sz="1800" dirty="0">
                <a:latin typeface="Palatino Linotype"/>
              </a:rPr>
              <a:t>Responsibilities of STCs, Technology Coordinators, TAs and proctors must be clearly delineated.</a:t>
            </a:r>
          </a:p>
          <a:p>
            <a:pPr>
              <a:spcBef>
                <a:spcPts val="1200"/>
              </a:spcBef>
              <a:buFont typeface="Arial" panose="05000000000000000000" pitchFamily="2" charset="2"/>
              <a:buChar char="•"/>
            </a:pPr>
            <a:r>
              <a:rPr lang="en-US" sz="1800" dirty="0">
                <a:latin typeface="Palatino Linotype"/>
              </a:rPr>
              <a:t>Only TAs may handle secure test materials.</a:t>
            </a:r>
          </a:p>
          <a:p>
            <a:pPr>
              <a:spcBef>
                <a:spcPts val="1200"/>
              </a:spcBef>
              <a:buFont typeface="Arial" panose="05000000000000000000" pitchFamily="2" charset="2"/>
              <a:buChar char="•"/>
            </a:pPr>
            <a:r>
              <a:rPr lang="en-US" sz="1800" dirty="0">
                <a:latin typeface="Palatino Linotype"/>
              </a:rPr>
              <a:t>Proctors (one per 25 students) can handle non-secure materials only.</a:t>
            </a:r>
          </a:p>
          <a:p>
            <a:pPr>
              <a:spcBef>
                <a:spcPts val="1200"/>
              </a:spcBef>
              <a:buFont typeface="Arial" panose="05000000000000000000" pitchFamily="2" charset="2"/>
              <a:buChar char="•"/>
            </a:pPr>
            <a:r>
              <a:rPr lang="en-US" sz="1800" dirty="0">
                <a:latin typeface="Palatino Linotype"/>
              </a:rPr>
              <a:t>All staff involved in testing must sign the Security Agreement.</a:t>
            </a:r>
          </a:p>
          <a:p>
            <a:pPr marL="0" indent="0">
              <a:buNone/>
            </a:pPr>
            <a:r>
              <a:rPr lang="en-US" sz="1800" dirty="0">
                <a:latin typeface="Palatino Linotype"/>
              </a:rPr>
              <a:t>See training guidelines within the Sample District Security Plan on the </a:t>
            </a:r>
            <a:r>
              <a:rPr lang="en-US" sz="1800" dirty="0">
                <a:latin typeface="Palatino Linotype"/>
                <a:hlinkClick r:id="rId3"/>
              </a:rPr>
              <a:t>New Jersey Assessment Resource Center </a:t>
            </a:r>
            <a:r>
              <a:rPr lang="en-US" sz="1800" dirty="0">
                <a:latin typeface="Palatino Linotype"/>
              </a:rPr>
              <a:t>under </a:t>
            </a:r>
            <a:r>
              <a:rPr lang="en-US" sz="1800" b="1" dirty="0">
                <a:latin typeface="Palatino Linotype"/>
              </a:rPr>
              <a:t>Educator Resources &gt; Test Administration Resources &gt; Training Materials</a:t>
            </a:r>
            <a:r>
              <a:rPr lang="en-US" sz="1800" dirty="0">
                <a:latin typeface="Palatino Linotype"/>
              </a:rPr>
              <a:t>.</a:t>
            </a:r>
            <a:endParaRPr lang="en-US" sz="1800" b="1" i="1" dirty="0"/>
          </a:p>
        </p:txBody>
      </p:sp>
      <p:sp>
        <p:nvSpPr>
          <p:cNvPr id="4" name="Slide Number Placeholder 4">
            <a:extLst>
              <a:ext uri="{FF2B5EF4-FFF2-40B4-BE49-F238E27FC236}">
                <a16:creationId xmlns:a16="http://schemas.microsoft.com/office/drawing/2014/main" id="{FEDE7AEE-E068-CAD3-9697-78AC0404258F}"/>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90</a:t>
            </a:fld>
            <a:endParaRPr lang="en-US" sz="1400" dirty="0">
              <a:solidFill>
                <a:schemeClr val="bg1"/>
              </a:solidFill>
            </a:endParaRPr>
          </a:p>
        </p:txBody>
      </p:sp>
    </p:spTree>
    <p:extLst>
      <p:ext uri="{BB962C8B-B14F-4D97-AF65-F5344CB8AC3E}">
        <p14:creationId xmlns:p14="http://schemas.microsoft.com/office/powerpoint/2010/main" val="34919212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A92F-E23D-40AD-9940-857730236FD7}"/>
              </a:ext>
            </a:extLst>
          </p:cNvPr>
          <p:cNvSpPr>
            <a:spLocks noGrp="1"/>
          </p:cNvSpPr>
          <p:nvPr>
            <p:ph type="title"/>
          </p:nvPr>
        </p:nvSpPr>
        <p:spPr/>
        <p:txBody>
          <a:bodyPr/>
          <a:lstStyle/>
          <a:p>
            <a:r>
              <a:rPr lang="en-US" sz="4000" dirty="0">
                <a:solidFill>
                  <a:srgbClr val="104E72"/>
                </a:solidFill>
              </a:rPr>
              <a:t>District Security Plan</a:t>
            </a:r>
          </a:p>
        </p:txBody>
      </p:sp>
      <p:sp>
        <p:nvSpPr>
          <p:cNvPr id="6" name="Content Placeholder 5">
            <a:extLst>
              <a:ext uri="{FF2B5EF4-FFF2-40B4-BE49-F238E27FC236}">
                <a16:creationId xmlns:a16="http://schemas.microsoft.com/office/drawing/2014/main" id="{90D8D188-7231-4B0D-AD55-0BC5F7668644}"/>
              </a:ext>
            </a:extLst>
          </p:cNvPr>
          <p:cNvSpPr>
            <a:spLocks noGrp="1"/>
          </p:cNvSpPr>
          <p:nvPr>
            <p:ph sz="half" idx="1"/>
          </p:nvPr>
        </p:nvSpPr>
        <p:spPr>
          <a:xfrm>
            <a:off x="176268" y="1077526"/>
            <a:ext cx="11539482" cy="599808"/>
          </a:xfrm>
        </p:spPr>
        <p:txBody>
          <a:bodyPr/>
          <a:lstStyle/>
          <a:p>
            <a:r>
              <a:rPr lang="en-US" dirty="0">
                <a:solidFill>
                  <a:prstClr val="black"/>
                </a:solidFill>
              </a:rPr>
              <a:t>A District Security Plan must address, but is not limited to, the following:</a:t>
            </a:r>
          </a:p>
        </p:txBody>
      </p:sp>
      <p:sp>
        <p:nvSpPr>
          <p:cNvPr id="7" name="Text Placeholder 6">
            <a:extLst>
              <a:ext uri="{FF2B5EF4-FFF2-40B4-BE49-F238E27FC236}">
                <a16:creationId xmlns:a16="http://schemas.microsoft.com/office/drawing/2014/main" id="{C8A4B5CD-1BF2-44DC-BDE6-C32F4DB0661C}"/>
              </a:ext>
            </a:extLst>
          </p:cNvPr>
          <p:cNvSpPr>
            <a:spLocks noGrp="1"/>
          </p:cNvSpPr>
          <p:nvPr>
            <p:ph type="body" sz="quarter" idx="13"/>
          </p:nvPr>
        </p:nvSpPr>
        <p:spPr>
          <a:xfrm>
            <a:off x="176213" y="1628385"/>
            <a:ext cx="11539537" cy="4372366"/>
          </a:xfrm>
        </p:spPr>
        <p:txBody>
          <a:bodyPr>
            <a:normAutofit/>
          </a:bodyPr>
          <a:lstStyle/>
          <a:p>
            <a:pPr lvl="1">
              <a:lnSpc>
                <a:spcPct val="100000"/>
              </a:lnSpc>
              <a:spcBef>
                <a:spcPts val="600"/>
              </a:spcBef>
            </a:pPr>
            <a:r>
              <a:rPr lang="en-US" sz="2200" dirty="0">
                <a:latin typeface="Palatino Linotype"/>
              </a:rPr>
              <a:t>Mandatory turnkey training.</a:t>
            </a:r>
            <a:endParaRPr lang="en-US" dirty="0">
              <a:latin typeface="Palatino Linotype"/>
            </a:endParaRPr>
          </a:p>
          <a:p>
            <a:pPr lvl="1">
              <a:lnSpc>
                <a:spcPct val="100000"/>
              </a:lnSpc>
              <a:spcBef>
                <a:spcPts val="600"/>
              </a:spcBef>
            </a:pPr>
            <a:r>
              <a:rPr lang="en-US" sz="2200" dirty="0">
                <a:latin typeface="Palatino Linotype"/>
              </a:rPr>
              <a:t>Management of user permissions and access.</a:t>
            </a:r>
          </a:p>
          <a:p>
            <a:pPr lvl="1">
              <a:lnSpc>
                <a:spcPct val="100000"/>
              </a:lnSpc>
              <a:spcBef>
                <a:spcPts val="600"/>
              </a:spcBef>
            </a:pPr>
            <a:r>
              <a:rPr lang="en-US" sz="2200" dirty="0">
                <a:latin typeface="Palatino Linotype"/>
              </a:rPr>
              <a:t>Locked storage of secure testing materials.</a:t>
            </a:r>
          </a:p>
          <a:p>
            <a:pPr lvl="1">
              <a:lnSpc>
                <a:spcPct val="100000"/>
              </a:lnSpc>
              <a:spcBef>
                <a:spcPts val="600"/>
              </a:spcBef>
            </a:pPr>
            <a:r>
              <a:rPr lang="en-US" sz="2200" dirty="0"/>
              <a:t>Delivery problems.</a:t>
            </a:r>
          </a:p>
          <a:p>
            <a:pPr lvl="1">
              <a:lnSpc>
                <a:spcPct val="100000"/>
              </a:lnSpc>
              <a:spcBef>
                <a:spcPts val="600"/>
              </a:spcBef>
            </a:pPr>
            <a:r>
              <a:rPr lang="en-US" sz="2200" dirty="0"/>
              <a:t>Technology problems.</a:t>
            </a:r>
          </a:p>
          <a:p>
            <a:pPr lvl="1">
              <a:lnSpc>
                <a:spcPct val="100000"/>
              </a:lnSpc>
              <a:spcBef>
                <a:spcPts val="600"/>
              </a:spcBef>
            </a:pPr>
            <a:r>
              <a:rPr lang="en-US" sz="2200" dirty="0"/>
              <a:t>Missing secure testing materials.</a:t>
            </a:r>
          </a:p>
          <a:p>
            <a:pPr marL="1079500" lvl="1" indent="-622300">
              <a:spcBef>
                <a:spcPts val="600"/>
              </a:spcBef>
              <a:buFont typeface="Arial" panose="05000000000000000000" pitchFamily="2" charset="2"/>
              <a:buChar char="•"/>
            </a:pPr>
            <a:r>
              <a:rPr lang="en-US" sz="2000" dirty="0">
                <a:latin typeface="Palatino Linotype"/>
              </a:rPr>
              <a:t>Reporting breaches and testing irregularities.</a:t>
            </a:r>
          </a:p>
          <a:p>
            <a:pPr marL="1079500" lvl="1" indent="-622300">
              <a:spcBef>
                <a:spcPts val="600"/>
              </a:spcBef>
              <a:buFont typeface="Arial" panose="05000000000000000000" pitchFamily="2" charset="2"/>
              <a:buChar char="•"/>
            </a:pPr>
            <a:r>
              <a:rPr lang="en-US" sz="2000" dirty="0">
                <a:latin typeface="Palatino Linotype"/>
              </a:rPr>
              <a:t>Damaged or contaminated testing materials.</a:t>
            </a:r>
          </a:p>
          <a:p>
            <a:pPr marL="1079500" lvl="1" indent="-622300">
              <a:spcBef>
                <a:spcPts val="600"/>
              </a:spcBef>
              <a:buFont typeface="Arial" panose="05000000000000000000" pitchFamily="2" charset="2"/>
              <a:buChar char="•"/>
            </a:pPr>
            <a:r>
              <a:rPr lang="en-US" sz="2000" dirty="0">
                <a:latin typeface="Palatino Linotype"/>
              </a:rPr>
              <a:t>Incident response chain of command.</a:t>
            </a:r>
          </a:p>
          <a:p>
            <a:pPr marL="1079500" lvl="1" indent="-622300">
              <a:spcBef>
                <a:spcPts val="600"/>
              </a:spcBef>
              <a:buFont typeface="Arial" panose="05000000000000000000" pitchFamily="2" charset="2"/>
              <a:buChar char="•"/>
            </a:pPr>
            <a:r>
              <a:rPr lang="en-US" sz="2000" dirty="0">
                <a:latin typeface="Palatino Linotype"/>
              </a:rPr>
              <a:t>Disruptive or sick students.</a:t>
            </a:r>
          </a:p>
          <a:p>
            <a:pPr marL="1079500" lvl="1" indent="-622300">
              <a:spcBef>
                <a:spcPts val="600"/>
              </a:spcBef>
              <a:buFont typeface="Arial" panose="05000000000000000000" pitchFamily="2" charset="2"/>
              <a:buChar char="•"/>
            </a:pPr>
            <a:r>
              <a:rPr lang="en-US" sz="2000" dirty="0">
                <a:latin typeface="Palatino Linotype"/>
              </a:rPr>
              <a:t>Fire or emergency procedures.</a:t>
            </a:r>
          </a:p>
          <a:p>
            <a:pPr marL="1079500" lvl="1" indent="-622300">
              <a:spcBef>
                <a:spcPts val="600"/>
              </a:spcBef>
              <a:buFont typeface="Arial" panose="05000000000000000000" pitchFamily="2" charset="2"/>
              <a:buChar char="•"/>
            </a:pPr>
            <a:r>
              <a:rPr lang="en-US" sz="2000" dirty="0">
                <a:latin typeface="Palatino Linotype"/>
              </a:rPr>
              <a:t>Inclement weather.</a:t>
            </a:r>
          </a:p>
        </p:txBody>
      </p:sp>
      <p:sp>
        <p:nvSpPr>
          <p:cNvPr id="3" name="Slide Number Placeholder 4">
            <a:extLst>
              <a:ext uri="{FF2B5EF4-FFF2-40B4-BE49-F238E27FC236}">
                <a16:creationId xmlns:a16="http://schemas.microsoft.com/office/drawing/2014/main" id="{388EAED3-74DE-E36D-E663-87305EB6045C}"/>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91</a:t>
            </a:fld>
            <a:endParaRPr lang="en-US" sz="1400" dirty="0">
              <a:solidFill>
                <a:schemeClr val="bg1"/>
              </a:solidFill>
            </a:endParaRPr>
          </a:p>
        </p:txBody>
      </p:sp>
    </p:spTree>
    <p:extLst>
      <p:ext uri="{BB962C8B-B14F-4D97-AF65-F5344CB8AC3E}">
        <p14:creationId xmlns:p14="http://schemas.microsoft.com/office/powerpoint/2010/main" val="24165094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FE516-F78B-4C0D-B15E-A61E9D82FCFA}"/>
              </a:ext>
            </a:extLst>
          </p:cNvPr>
          <p:cNvSpPr>
            <a:spLocks noGrp="1"/>
          </p:cNvSpPr>
          <p:nvPr>
            <p:ph type="title"/>
          </p:nvPr>
        </p:nvSpPr>
        <p:spPr>
          <a:xfrm>
            <a:off x="1256841" y="228583"/>
            <a:ext cx="10096959" cy="747579"/>
          </a:xfrm>
        </p:spPr>
        <p:txBody>
          <a:bodyPr>
            <a:noAutofit/>
          </a:bodyPr>
          <a:lstStyle/>
          <a:p>
            <a:r>
              <a:rPr lang="en-US" sz="3200" dirty="0">
                <a:solidFill>
                  <a:srgbClr val="104E72"/>
                </a:solidFill>
                <a:latin typeface="Palatino Linotype"/>
              </a:rPr>
              <a:t>Test Security Requirements: Unauthorized Electronic Devices</a:t>
            </a:r>
          </a:p>
        </p:txBody>
      </p:sp>
      <p:sp>
        <p:nvSpPr>
          <p:cNvPr id="6" name="Content Placeholder 5">
            <a:extLst>
              <a:ext uri="{FF2B5EF4-FFF2-40B4-BE49-F238E27FC236}">
                <a16:creationId xmlns:a16="http://schemas.microsoft.com/office/drawing/2014/main" id="{64C2358F-1233-4337-8083-54EBAA65228F}"/>
              </a:ext>
            </a:extLst>
          </p:cNvPr>
          <p:cNvSpPr>
            <a:spLocks noGrp="1"/>
          </p:cNvSpPr>
          <p:nvPr>
            <p:ph type="body" sz="quarter" idx="11"/>
          </p:nvPr>
        </p:nvSpPr>
        <p:spPr>
          <a:xfrm>
            <a:off x="171450" y="1114799"/>
            <a:ext cx="11849100" cy="4803775"/>
          </a:xfrm>
        </p:spPr>
        <p:txBody>
          <a:bodyPr vert="horz" lIns="91440" tIns="45720" rIns="822960" bIns="45720" rtlCol="0" anchor="t">
            <a:noAutofit/>
          </a:bodyPr>
          <a:lstStyle/>
          <a:p>
            <a:pPr>
              <a:lnSpc>
                <a:spcPct val="100000"/>
              </a:lnSpc>
              <a:spcBef>
                <a:spcPts val="1200"/>
              </a:spcBef>
              <a:spcAft>
                <a:spcPts val="600"/>
              </a:spcAft>
            </a:pPr>
            <a:r>
              <a:rPr lang="en-US" sz="2000" dirty="0">
                <a:latin typeface="Palatino Linotype"/>
                <a:cs typeface="Calibri"/>
              </a:rPr>
              <a:t>LEAs must have a written policy prohibiting unauthorized devices in any testing room any time before, during or after testing. This policy must also include:</a:t>
            </a:r>
          </a:p>
          <a:p>
            <a:pPr lvl="1">
              <a:lnSpc>
                <a:spcPct val="100000"/>
              </a:lnSpc>
              <a:spcBef>
                <a:spcPts val="1200"/>
              </a:spcBef>
              <a:spcAft>
                <a:spcPts val="600"/>
              </a:spcAft>
              <a:buFont typeface="Courier New" panose="020B0604020202020204" pitchFamily="34" charset="0"/>
              <a:buChar char="o"/>
            </a:pPr>
            <a:r>
              <a:rPr lang="en-US" sz="2000" dirty="0">
                <a:latin typeface="Palatino Linotype"/>
                <a:cs typeface="Calibri"/>
              </a:rPr>
              <a:t>LEA-approved sanctions for violations and parental notification procedures.</a:t>
            </a:r>
          </a:p>
          <a:p>
            <a:pPr lvl="1">
              <a:lnSpc>
                <a:spcPct val="100000"/>
              </a:lnSpc>
              <a:spcBef>
                <a:spcPts val="1200"/>
              </a:spcBef>
              <a:spcAft>
                <a:spcPts val="600"/>
              </a:spcAft>
              <a:buFont typeface="Courier New" panose="020B0604020202020204" pitchFamily="34" charset="0"/>
              <a:buChar char="o"/>
            </a:pPr>
            <a:r>
              <a:rPr lang="en-US" sz="2000" dirty="0">
                <a:latin typeface="Palatino Linotype"/>
                <a:cs typeface="Calibri"/>
              </a:rPr>
              <a:t>Procedures for handling cell phones and other devices each day prior to testing, in accordance with LEA policies.</a:t>
            </a:r>
          </a:p>
          <a:p>
            <a:pPr lvl="1">
              <a:lnSpc>
                <a:spcPct val="100000"/>
              </a:lnSpc>
              <a:spcBef>
                <a:spcPts val="1200"/>
              </a:spcBef>
              <a:spcAft>
                <a:spcPts val="600"/>
              </a:spcAft>
              <a:buFont typeface="Courier New" panose="020B0604020202020204" pitchFamily="34" charset="0"/>
              <a:buChar char="o"/>
            </a:pPr>
            <a:r>
              <a:rPr lang="en-US" sz="2000" dirty="0">
                <a:latin typeface="Palatino Linotype"/>
                <a:cs typeface="Calibri"/>
              </a:rPr>
              <a:t>Procedures to have all violations immediately reported up the chain of command.</a:t>
            </a:r>
          </a:p>
          <a:p>
            <a:pPr lvl="1">
              <a:lnSpc>
                <a:spcPct val="100000"/>
              </a:lnSpc>
              <a:spcBef>
                <a:spcPts val="1200"/>
              </a:spcBef>
              <a:spcAft>
                <a:spcPts val="600"/>
              </a:spcAft>
              <a:buFont typeface="Courier New" panose="020B0604020202020204" pitchFamily="34" charset="0"/>
              <a:buChar char="o"/>
            </a:pPr>
            <a:r>
              <a:rPr lang="en-US" sz="2000" dirty="0">
                <a:latin typeface="Palatino Linotype"/>
                <a:cs typeface="Calibri"/>
              </a:rPr>
              <a:t>Contacting the appropriate state assessment coordinator immediately upon discovering an issue with the use of an unauthorized electronic device during testing.</a:t>
            </a:r>
          </a:p>
          <a:p>
            <a:pPr>
              <a:lnSpc>
                <a:spcPct val="100000"/>
              </a:lnSpc>
              <a:spcBef>
                <a:spcPts val="1200"/>
              </a:spcBef>
              <a:spcAft>
                <a:spcPts val="600"/>
              </a:spcAft>
            </a:pPr>
            <a:r>
              <a:rPr lang="en-US" sz="2000" dirty="0">
                <a:latin typeface="Palatino Linotype"/>
                <a:cs typeface="Calibri"/>
              </a:rPr>
              <a:t>Parents, students and staff should be notified of the device ban policy and district-approved sanctions well in advance of testing.</a:t>
            </a:r>
          </a:p>
        </p:txBody>
      </p:sp>
      <p:sp>
        <p:nvSpPr>
          <p:cNvPr id="3" name="Slide Number Placeholder 4">
            <a:extLst>
              <a:ext uri="{FF2B5EF4-FFF2-40B4-BE49-F238E27FC236}">
                <a16:creationId xmlns:a16="http://schemas.microsoft.com/office/drawing/2014/main" id="{61026E12-16F4-47EF-5CC4-7AEFA31F5E59}"/>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92</a:t>
            </a:fld>
            <a:endParaRPr lang="en-US" sz="1400" dirty="0">
              <a:solidFill>
                <a:schemeClr val="bg1"/>
              </a:solidFill>
            </a:endParaRPr>
          </a:p>
        </p:txBody>
      </p:sp>
    </p:spTree>
    <p:extLst>
      <p:ext uri="{BB962C8B-B14F-4D97-AF65-F5344CB8AC3E}">
        <p14:creationId xmlns:p14="http://schemas.microsoft.com/office/powerpoint/2010/main" val="16237378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2A42B2-FED0-4CA1-9821-A4A7CFBFEB7B}"/>
              </a:ext>
            </a:extLst>
          </p:cNvPr>
          <p:cNvSpPr txBox="1">
            <a:spLocks noGrp="1"/>
          </p:cNvSpPr>
          <p:nvPr>
            <p:ph type="title"/>
          </p:nvPr>
        </p:nvSpPr>
        <p:spPr/>
        <p:txBody>
          <a:bodyPr>
            <a:normAutofit/>
          </a:bodyPr>
          <a:lstStyle/>
          <a:p>
            <a:r>
              <a:rPr lang="en-US" sz="3600" dirty="0">
                <a:solidFill>
                  <a:srgbClr val="104E72"/>
                </a:solidFill>
                <a:latin typeface="Palatino Linotype"/>
              </a:rPr>
              <a:t>Test Security: CBT</a:t>
            </a:r>
            <a:endParaRPr lang="en-US" sz="3600" dirty="0">
              <a:solidFill>
                <a:srgbClr val="104E72"/>
              </a:solidFill>
            </a:endParaRPr>
          </a:p>
        </p:txBody>
      </p:sp>
      <p:sp>
        <p:nvSpPr>
          <p:cNvPr id="3" name="Content Placeholder 2">
            <a:extLst>
              <a:ext uri="{FF2B5EF4-FFF2-40B4-BE49-F238E27FC236}">
                <a16:creationId xmlns:a16="http://schemas.microsoft.com/office/drawing/2014/main" id="{42DC89FF-9F62-4603-8C72-95B4575729B2}"/>
              </a:ext>
            </a:extLst>
          </p:cNvPr>
          <p:cNvSpPr>
            <a:spLocks noGrp="1"/>
          </p:cNvSpPr>
          <p:nvPr>
            <p:ph type="body" sz="quarter" idx="11"/>
          </p:nvPr>
        </p:nvSpPr>
        <p:spPr>
          <a:xfrm>
            <a:off x="171450" y="1126475"/>
            <a:ext cx="11826585" cy="5080361"/>
          </a:xfrm>
        </p:spPr>
        <p:txBody>
          <a:bodyPr vert="horz" lIns="91440" tIns="45720" rIns="91440" bIns="45720" rtlCol="0" anchor="t">
            <a:noAutofit/>
          </a:bodyPr>
          <a:lstStyle/>
          <a:p>
            <a:pPr>
              <a:lnSpc>
                <a:spcPct val="100000"/>
              </a:lnSpc>
              <a:spcBef>
                <a:spcPts val="1200"/>
              </a:spcBef>
              <a:spcAft>
                <a:spcPts val="1200"/>
              </a:spcAft>
            </a:pPr>
            <a:r>
              <a:rPr lang="en-US" sz="1800" dirty="0">
                <a:latin typeface="Palatino Linotype"/>
              </a:rPr>
              <a:t>All computers and other testing devices must have:</a:t>
            </a:r>
          </a:p>
          <a:p>
            <a:pPr lvl="1">
              <a:lnSpc>
                <a:spcPct val="100000"/>
              </a:lnSpc>
              <a:spcBef>
                <a:spcPts val="1200"/>
              </a:spcBef>
              <a:spcAft>
                <a:spcPts val="1200"/>
              </a:spcAft>
              <a:buFont typeface="Arial" panose="05000000000000000000" pitchFamily="2" charset="2"/>
              <a:buChar char="•"/>
            </a:pPr>
            <a:r>
              <a:rPr lang="en-US" sz="1800" dirty="0">
                <a:latin typeface="Palatino Linotype"/>
              </a:rPr>
              <a:t>Required software to support computer-based testing.</a:t>
            </a:r>
          </a:p>
          <a:p>
            <a:pPr lvl="1">
              <a:lnSpc>
                <a:spcPct val="100000"/>
              </a:lnSpc>
              <a:spcBef>
                <a:spcPts val="1200"/>
              </a:spcBef>
              <a:spcAft>
                <a:spcPts val="1200"/>
              </a:spcAft>
              <a:buFont typeface="Arial" panose="05000000000000000000" pitchFamily="2" charset="2"/>
              <a:buChar char="•"/>
            </a:pPr>
            <a:r>
              <a:rPr lang="en-US" sz="1800" dirty="0">
                <a:latin typeface="Palatino Linotype"/>
              </a:rPr>
              <a:t>Access to secure internet connectivity.</a:t>
            </a:r>
          </a:p>
          <a:p>
            <a:pPr>
              <a:lnSpc>
                <a:spcPct val="100000"/>
              </a:lnSpc>
              <a:spcBef>
                <a:spcPts val="1200"/>
              </a:spcBef>
              <a:spcAft>
                <a:spcPts val="1200"/>
              </a:spcAft>
              <a:buFont typeface="Arial" panose="05000000000000000000" pitchFamily="2" charset="2"/>
              <a:buChar char="•"/>
            </a:pPr>
            <a:r>
              <a:rPr lang="en-US" sz="1800" b="1" dirty="0">
                <a:latin typeface="Palatino Linotype"/>
                <a:cs typeface="Calibri"/>
              </a:rPr>
              <a:t>Note</a:t>
            </a:r>
            <a:r>
              <a:rPr lang="en-US" sz="1800" dirty="0">
                <a:latin typeface="Palatino Linotype"/>
                <a:cs typeface="Calibri"/>
              </a:rPr>
              <a:t>: If a student is required to use their own testing device as per the student’s IEP or Section 504 plan, the device must go through a thorough check to ensure it has the required software and meets all security measures. Please refer to Section 3.4.2 of the TCM for additional guidance.</a:t>
            </a:r>
          </a:p>
          <a:p>
            <a:pPr>
              <a:lnSpc>
                <a:spcPct val="100000"/>
              </a:lnSpc>
              <a:spcBef>
                <a:spcPts val="1200"/>
              </a:spcBef>
              <a:spcAft>
                <a:spcPts val="1200"/>
              </a:spcAft>
            </a:pPr>
            <a:r>
              <a:rPr lang="en-US" sz="1800" dirty="0">
                <a:latin typeface="Palatino Linotype"/>
              </a:rPr>
              <a:t>A </a:t>
            </a:r>
            <a:r>
              <a:rPr lang="en-US" sz="1800" b="1" dirty="0">
                <a:latin typeface="Palatino Linotype"/>
              </a:rPr>
              <a:t>Chain-of-Custody form </a:t>
            </a:r>
            <a:r>
              <a:rPr lang="en-US" sz="1800" dirty="0">
                <a:latin typeface="Palatino Linotype"/>
              </a:rPr>
              <a:t>must be used to track distribution and collection of student testing tickets.</a:t>
            </a:r>
            <a:endParaRPr lang="en-US" sz="1800" dirty="0">
              <a:latin typeface="Palatino Linotype"/>
              <a:cs typeface="Calibri"/>
            </a:endParaRPr>
          </a:p>
          <a:p>
            <a:pPr>
              <a:lnSpc>
                <a:spcPct val="100000"/>
              </a:lnSpc>
              <a:spcBef>
                <a:spcPts val="1200"/>
              </a:spcBef>
              <a:spcAft>
                <a:spcPts val="1200"/>
              </a:spcAft>
            </a:pPr>
            <a:r>
              <a:rPr lang="en-US" sz="1800" dirty="0">
                <a:latin typeface="Palatino Linotype"/>
              </a:rPr>
              <a:t>Student testing tickets must be returned to the STC immediately after testing is completed for the day.</a:t>
            </a:r>
          </a:p>
          <a:p>
            <a:pPr>
              <a:lnSpc>
                <a:spcPct val="100000"/>
              </a:lnSpc>
              <a:spcBef>
                <a:spcPts val="1200"/>
              </a:spcBef>
              <a:spcAft>
                <a:spcPts val="1200"/>
              </a:spcAft>
            </a:pPr>
            <a:r>
              <a:rPr lang="en-US" sz="1800" dirty="0">
                <a:latin typeface="Palatino Linotype"/>
              </a:rPr>
              <a:t>Ensure that students have logged out of TestNav after testing is complete and that mobile testing devices are charged and ready to use for the next testing session.</a:t>
            </a:r>
          </a:p>
        </p:txBody>
      </p:sp>
      <p:sp>
        <p:nvSpPr>
          <p:cNvPr id="2" name="Slide Number Placeholder 4">
            <a:extLst>
              <a:ext uri="{FF2B5EF4-FFF2-40B4-BE49-F238E27FC236}">
                <a16:creationId xmlns:a16="http://schemas.microsoft.com/office/drawing/2014/main" id="{3148397E-152F-0995-6A56-E79FEB84432A}"/>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93</a:t>
            </a:fld>
            <a:endParaRPr lang="en-US" sz="1400" dirty="0">
              <a:solidFill>
                <a:schemeClr val="bg1"/>
              </a:solidFill>
            </a:endParaRPr>
          </a:p>
        </p:txBody>
      </p:sp>
    </p:spTree>
    <p:extLst>
      <p:ext uri="{BB962C8B-B14F-4D97-AF65-F5344CB8AC3E}">
        <p14:creationId xmlns:p14="http://schemas.microsoft.com/office/powerpoint/2010/main" val="28192641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2A42B2-FED0-4CA1-9821-A4A7CFBFEB7B}"/>
              </a:ext>
            </a:extLst>
          </p:cNvPr>
          <p:cNvSpPr txBox="1">
            <a:spLocks noGrp="1"/>
          </p:cNvSpPr>
          <p:nvPr>
            <p:ph type="title"/>
          </p:nvPr>
        </p:nvSpPr>
        <p:spPr/>
        <p:txBody>
          <a:bodyPr>
            <a:normAutofit/>
          </a:bodyPr>
          <a:lstStyle/>
          <a:p>
            <a:r>
              <a:rPr lang="en-US" sz="3600" dirty="0">
                <a:solidFill>
                  <a:srgbClr val="104E72"/>
                </a:solidFill>
                <a:latin typeface="Palatino Linotype"/>
              </a:rPr>
              <a:t>Test Security: PBT</a:t>
            </a:r>
            <a:endParaRPr lang="en-US" sz="3600" dirty="0">
              <a:solidFill>
                <a:srgbClr val="104E72"/>
              </a:solidFill>
            </a:endParaRPr>
          </a:p>
        </p:txBody>
      </p:sp>
      <p:sp>
        <p:nvSpPr>
          <p:cNvPr id="3" name="Content Placeholder 2">
            <a:extLst>
              <a:ext uri="{FF2B5EF4-FFF2-40B4-BE49-F238E27FC236}">
                <a16:creationId xmlns:a16="http://schemas.microsoft.com/office/drawing/2014/main" id="{42DC89FF-9F62-4603-8C72-95B4575729B2}"/>
              </a:ext>
            </a:extLst>
          </p:cNvPr>
          <p:cNvSpPr>
            <a:spLocks noGrp="1"/>
          </p:cNvSpPr>
          <p:nvPr>
            <p:ph type="body" sz="quarter" idx="11"/>
          </p:nvPr>
        </p:nvSpPr>
        <p:spPr>
          <a:xfrm>
            <a:off x="171451" y="1126475"/>
            <a:ext cx="11840440" cy="4899675"/>
          </a:xfrm>
        </p:spPr>
        <p:txBody>
          <a:bodyPr vert="horz" lIns="91440" tIns="45720" rIns="91440" bIns="45720" rtlCol="0" anchor="t">
            <a:normAutofit/>
          </a:bodyPr>
          <a:lstStyle/>
          <a:p>
            <a:pPr>
              <a:lnSpc>
                <a:spcPct val="100000"/>
              </a:lnSpc>
              <a:spcBef>
                <a:spcPts val="1200"/>
              </a:spcBef>
              <a:spcAft>
                <a:spcPts val="1200"/>
              </a:spcAft>
            </a:pPr>
            <a:r>
              <a:rPr lang="en-US" sz="2400" dirty="0">
                <a:latin typeface="Palatino Linotype"/>
              </a:rPr>
              <a:t>Test booklets must always be stored in a secure location when not in use.</a:t>
            </a:r>
            <a:endParaRPr lang="en-US" dirty="0"/>
          </a:p>
          <a:p>
            <a:pPr>
              <a:lnSpc>
                <a:spcPct val="100000"/>
              </a:lnSpc>
              <a:spcBef>
                <a:spcPts val="1200"/>
              </a:spcBef>
              <a:spcAft>
                <a:spcPts val="1200"/>
              </a:spcAft>
            </a:pPr>
            <a:r>
              <a:rPr lang="en-US" sz="2400" dirty="0">
                <a:latin typeface="Palatino Linotype"/>
              </a:rPr>
              <a:t>Test booklets may never be accessible to personnel not responsible for testing.</a:t>
            </a:r>
            <a:endParaRPr lang="en-US" sz="2400" dirty="0"/>
          </a:p>
          <a:p>
            <a:pPr>
              <a:lnSpc>
                <a:spcPct val="100000"/>
              </a:lnSpc>
              <a:spcBef>
                <a:spcPts val="1200"/>
              </a:spcBef>
              <a:spcAft>
                <a:spcPts val="1200"/>
              </a:spcAft>
            </a:pPr>
            <a:r>
              <a:rPr lang="en-US" sz="2400" dirty="0">
                <a:latin typeface="Palatino Linotype"/>
              </a:rPr>
              <a:t>Each school must have a designated secure location with locked and restricted access to store secure test materials.</a:t>
            </a:r>
            <a:endParaRPr lang="en-US" sz="2400" dirty="0"/>
          </a:p>
          <a:p>
            <a:pPr>
              <a:lnSpc>
                <a:spcPct val="100000"/>
              </a:lnSpc>
              <a:spcBef>
                <a:spcPts val="1200"/>
              </a:spcBef>
              <a:spcAft>
                <a:spcPts val="1200"/>
              </a:spcAft>
            </a:pPr>
            <a:r>
              <a:rPr lang="en-US" sz="2400" dirty="0">
                <a:latin typeface="Palatino Linotype"/>
              </a:rPr>
              <a:t>Technology Coordinators and TAs must use all provided security forms to document test booklet distribution and test booklet return.</a:t>
            </a:r>
          </a:p>
          <a:p>
            <a:pPr>
              <a:lnSpc>
                <a:spcPct val="100000"/>
              </a:lnSpc>
              <a:spcBef>
                <a:spcPts val="1200"/>
              </a:spcBef>
              <a:spcAft>
                <a:spcPts val="1200"/>
              </a:spcAft>
            </a:pPr>
            <a:r>
              <a:rPr lang="en-US" sz="2400" b="1" dirty="0">
                <a:latin typeface="Palatino Linotype"/>
              </a:rPr>
              <a:t>Note</a:t>
            </a:r>
            <a:r>
              <a:rPr lang="en-US" sz="2400" dirty="0">
                <a:latin typeface="Palatino Linotype"/>
              </a:rPr>
              <a:t>: Human Reader Math Scripts are secure testing materials and must be returned to the vendor after testing. Please refer to the Section 5.4.2 of the TCM for additional guidance.</a:t>
            </a:r>
            <a:endParaRPr lang="en-US" sz="2400" dirty="0"/>
          </a:p>
        </p:txBody>
      </p:sp>
      <p:sp>
        <p:nvSpPr>
          <p:cNvPr id="2" name="Slide Number Placeholder 4">
            <a:extLst>
              <a:ext uri="{FF2B5EF4-FFF2-40B4-BE49-F238E27FC236}">
                <a16:creationId xmlns:a16="http://schemas.microsoft.com/office/drawing/2014/main" id="{131FB3EA-D239-0425-8CF6-294714523AEE}"/>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94</a:t>
            </a:fld>
            <a:endParaRPr lang="en-US" sz="1400" dirty="0">
              <a:solidFill>
                <a:schemeClr val="bg1"/>
              </a:solidFill>
            </a:endParaRPr>
          </a:p>
        </p:txBody>
      </p:sp>
    </p:spTree>
    <p:extLst>
      <p:ext uri="{BB962C8B-B14F-4D97-AF65-F5344CB8AC3E}">
        <p14:creationId xmlns:p14="http://schemas.microsoft.com/office/powerpoint/2010/main" val="20516509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9A4C9-7387-482F-88B8-F947D6D50FBA}"/>
              </a:ext>
            </a:extLst>
          </p:cNvPr>
          <p:cNvSpPr>
            <a:spLocks noGrp="1"/>
          </p:cNvSpPr>
          <p:nvPr>
            <p:ph type="title"/>
          </p:nvPr>
        </p:nvSpPr>
        <p:spPr/>
        <p:txBody>
          <a:bodyPr>
            <a:noAutofit/>
          </a:bodyPr>
          <a:lstStyle/>
          <a:p>
            <a:r>
              <a:rPr lang="en-US" sz="4000" dirty="0">
                <a:solidFill>
                  <a:srgbClr val="104E72"/>
                </a:solidFill>
              </a:rPr>
              <a:t>Security Forms</a:t>
            </a:r>
          </a:p>
        </p:txBody>
      </p:sp>
      <p:sp>
        <p:nvSpPr>
          <p:cNvPr id="3" name="Content Placeholder 2">
            <a:extLst>
              <a:ext uri="{FF2B5EF4-FFF2-40B4-BE49-F238E27FC236}">
                <a16:creationId xmlns:a16="http://schemas.microsoft.com/office/drawing/2014/main" id="{E5744B80-CB2B-4CD8-A017-D4620E44F091}"/>
              </a:ext>
            </a:extLst>
          </p:cNvPr>
          <p:cNvSpPr>
            <a:spLocks noGrp="1"/>
          </p:cNvSpPr>
          <p:nvPr>
            <p:ph type="body" sz="quarter" idx="11"/>
          </p:nvPr>
        </p:nvSpPr>
        <p:spPr>
          <a:xfrm>
            <a:off x="171450" y="1126475"/>
            <a:ext cx="11812731" cy="4899675"/>
          </a:xfrm>
        </p:spPr>
        <p:txBody>
          <a:bodyPr vert="horz" lIns="91440" tIns="45720" rIns="822960" bIns="45720" rtlCol="0" anchor="t">
            <a:noAutofit/>
          </a:bodyPr>
          <a:lstStyle/>
          <a:p>
            <a:pPr marL="0" indent="0">
              <a:lnSpc>
                <a:spcPct val="100000"/>
              </a:lnSpc>
              <a:spcBef>
                <a:spcPts val="1200"/>
              </a:spcBef>
              <a:buNone/>
            </a:pPr>
            <a:r>
              <a:rPr lang="en-US" sz="2400" b="1" dirty="0"/>
              <a:t>The following forms can be found on the </a:t>
            </a:r>
            <a:r>
              <a:rPr lang="en-US" sz="2400" b="1" dirty="0">
                <a:hlinkClick r:id="rId3"/>
              </a:rPr>
              <a:t>New Jersey Assessment Resource Center</a:t>
            </a:r>
            <a:r>
              <a:rPr lang="en-US" sz="2400" b="1" dirty="0"/>
              <a:t>:</a:t>
            </a:r>
          </a:p>
          <a:p>
            <a:pPr marL="457200" indent="-342900">
              <a:lnSpc>
                <a:spcPct val="100000"/>
              </a:lnSpc>
              <a:spcBef>
                <a:spcPts val="600"/>
              </a:spcBef>
              <a:spcAft>
                <a:spcPts val="1200"/>
              </a:spcAft>
            </a:pPr>
            <a:r>
              <a:rPr lang="en-US" sz="2400" dirty="0"/>
              <a:t>Intra-District School-to-School and District-to-District Chain-of-Custody for Transferred Paper-Based Testing Materials.</a:t>
            </a:r>
          </a:p>
          <a:p>
            <a:pPr marL="457200" indent="-342900">
              <a:lnSpc>
                <a:spcPct val="100000"/>
              </a:lnSpc>
              <a:spcBef>
                <a:spcPts val="600"/>
              </a:spcBef>
              <a:spcAft>
                <a:spcPts val="1200"/>
              </a:spcAft>
            </a:pPr>
            <a:r>
              <a:rPr lang="en-US" sz="2400" dirty="0"/>
              <a:t>Testing Irregularity and Security Breach.</a:t>
            </a:r>
          </a:p>
          <a:p>
            <a:pPr marL="457200" indent="-342900">
              <a:lnSpc>
                <a:spcPct val="100000"/>
              </a:lnSpc>
              <a:spcBef>
                <a:spcPts val="600"/>
              </a:spcBef>
              <a:spcAft>
                <a:spcPts val="1200"/>
              </a:spcAft>
            </a:pPr>
            <a:r>
              <a:rPr lang="en-US" sz="2400" dirty="0"/>
              <a:t>Report Contaminated, Damaged, or Missing Materials.</a:t>
            </a:r>
          </a:p>
          <a:p>
            <a:pPr marL="457200" indent="-342900">
              <a:lnSpc>
                <a:spcPct val="100000"/>
              </a:lnSpc>
              <a:spcBef>
                <a:spcPts val="600"/>
              </a:spcBef>
              <a:spcAft>
                <a:spcPts val="1200"/>
              </a:spcAft>
            </a:pPr>
            <a:r>
              <a:rPr lang="en-US" sz="2400" dirty="0"/>
              <a:t>Post Test Certification.</a:t>
            </a:r>
          </a:p>
          <a:p>
            <a:pPr marL="457200" indent="-342900">
              <a:lnSpc>
                <a:spcPct val="100000"/>
              </a:lnSpc>
              <a:spcBef>
                <a:spcPts val="600"/>
              </a:spcBef>
              <a:spcAft>
                <a:spcPts val="1200"/>
              </a:spcAft>
            </a:pPr>
            <a:r>
              <a:rPr lang="en-US" sz="2400" dirty="0"/>
              <a:t>District Receipt and District Returns for Paper-Based Testing Materials.</a:t>
            </a:r>
          </a:p>
        </p:txBody>
      </p:sp>
      <p:sp>
        <p:nvSpPr>
          <p:cNvPr id="4" name="Slide Number Placeholder 4">
            <a:extLst>
              <a:ext uri="{FF2B5EF4-FFF2-40B4-BE49-F238E27FC236}">
                <a16:creationId xmlns:a16="http://schemas.microsoft.com/office/drawing/2014/main" id="{4B099869-32D7-8E47-E680-71EC304A4197}"/>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95</a:t>
            </a:fld>
            <a:endParaRPr lang="en-US" sz="1400" dirty="0">
              <a:solidFill>
                <a:schemeClr val="bg1"/>
              </a:solidFill>
            </a:endParaRPr>
          </a:p>
        </p:txBody>
      </p:sp>
    </p:spTree>
    <p:extLst>
      <p:ext uri="{BB962C8B-B14F-4D97-AF65-F5344CB8AC3E}">
        <p14:creationId xmlns:p14="http://schemas.microsoft.com/office/powerpoint/2010/main" val="3573624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3C2D0-2D2A-4B18-B402-881D8EA4262A}"/>
              </a:ext>
            </a:extLst>
          </p:cNvPr>
          <p:cNvSpPr>
            <a:spLocks noGrp="1"/>
          </p:cNvSpPr>
          <p:nvPr>
            <p:ph type="title"/>
          </p:nvPr>
        </p:nvSpPr>
        <p:spPr/>
        <p:txBody>
          <a:bodyPr>
            <a:normAutofit/>
          </a:bodyPr>
          <a:lstStyle/>
          <a:p>
            <a:r>
              <a:rPr lang="en-US" sz="3600" dirty="0">
                <a:solidFill>
                  <a:srgbClr val="1F4E79"/>
                </a:solidFill>
              </a:rPr>
              <a:t>Security Forms </a:t>
            </a:r>
            <a:r>
              <a:rPr lang="en-US" sz="3200" dirty="0">
                <a:solidFill>
                  <a:schemeClr val="accent5">
                    <a:lumMod val="50000"/>
                  </a:schemeClr>
                </a:solidFill>
              </a:rPr>
              <a:t>—</a:t>
            </a:r>
            <a:r>
              <a:rPr lang="en-US" sz="3600" dirty="0">
                <a:solidFill>
                  <a:srgbClr val="1F4E79"/>
                </a:solidFill>
              </a:rPr>
              <a:t> Handling Protocol</a:t>
            </a:r>
          </a:p>
        </p:txBody>
      </p:sp>
      <p:sp>
        <p:nvSpPr>
          <p:cNvPr id="4" name="Content Placeholder 3">
            <a:extLst>
              <a:ext uri="{FF2B5EF4-FFF2-40B4-BE49-F238E27FC236}">
                <a16:creationId xmlns:a16="http://schemas.microsoft.com/office/drawing/2014/main" id="{00E06519-9F9E-410A-A5E9-8496BC0A9BDE}"/>
              </a:ext>
            </a:extLst>
          </p:cNvPr>
          <p:cNvSpPr>
            <a:spLocks noGrp="1"/>
          </p:cNvSpPr>
          <p:nvPr>
            <p:ph sz="half" idx="1"/>
          </p:nvPr>
        </p:nvSpPr>
        <p:spPr>
          <a:xfrm>
            <a:off x="176268" y="1179971"/>
            <a:ext cx="5233930" cy="4498057"/>
          </a:xfrm>
        </p:spPr>
        <p:txBody>
          <a:bodyPr rIns="274320">
            <a:normAutofit lnSpcReduction="10000"/>
          </a:bodyPr>
          <a:lstStyle/>
          <a:p>
            <a:pPr marL="0" indent="0">
              <a:spcBef>
                <a:spcPts val="600"/>
              </a:spcBef>
              <a:spcAft>
                <a:spcPts val="600"/>
              </a:spcAft>
              <a:buNone/>
            </a:pPr>
            <a:r>
              <a:rPr lang="en-US" sz="2000" b="1" dirty="0"/>
              <a:t>The following forms must be maintained in district for 3 years:</a:t>
            </a:r>
            <a:endParaRPr lang="en-US" sz="2000" dirty="0"/>
          </a:p>
          <a:p>
            <a:pPr fontAlgn="t">
              <a:spcBef>
                <a:spcPts val="600"/>
              </a:spcBef>
              <a:spcAft>
                <a:spcPts val="600"/>
              </a:spcAft>
            </a:pPr>
            <a:r>
              <a:rPr lang="en-US" sz="2000" dirty="0"/>
              <a:t>Security Agreements.</a:t>
            </a:r>
          </a:p>
          <a:p>
            <a:pPr fontAlgn="t">
              <a:spcBef>
                <a:spcPts val="600"/>
              </a:spcBef>
              <a:spcAft>
                <a:spcPts val="600"/>
              </a:spcAft>
            </a:pPr>
            <a:r>
              <a:rPr lang="en-US" sz="2000" dirty="0"/>
              <a:t>Chain-of-Custody Forms for Accommodated Tests.</a:t>
            </a:r>
          </a:p>
          <a:p>
            <a:pPr fontAlgn="t">
              <a:spcBef>
                <a:spcPts val="600"/>
              </a:spcBef>
              <a:spcAft>
                <a:spcPts val="600"/>
              </a:spcAft>
            </a:pPr>
            <a:r>
              <a:rPr lang="en-US" sz="2000" dirty="0"/>
              <a:t>Chain-of-Custody Forms for Computer-Based Tests.</a:t>
            </a:r>
          </a:p>
          <a:p>
            <a:pPr fontAlgn="t">
              <a:spcBef>
                <a:spcPts val="600"/>
              </a:spcBef>
              <a:spcAft>
                <a:spcPts val="600"/>
              </a:spcAft>
            </a:pPr>
            <a:r>
              <a:rPr lang="en-US" sz="2000" dirty="0"/>
              <a:t>District Receipt/Return Form for Testing Materials.</a:t>
            </a:r>
          </a:p>
          <a:p>
            <a:pPr fontAlgn="t">
              <a:spcBef>
                <a:spcPts val="600"/>
              </a:spcBef>
              <a:spcAft>
                <a:spcPts val="600"/>
              </a:spcAft>
            </a:pPr>
            <a:r>
              <a:rPr lang="en-US" sz="2000" dirty="0"/>
              <a:t>File copy of any form(s) emailed to NJDOE or uploaded to PAN.</a:t>
            </a:r>
          </a:p>
          <a:p>
            <a:pPr marL="0" indent="0">
              <a:buNone/>
            </a:pPr>
            <a:endParaRPr lang="en-US" dirty="0"/>
          </a:p>
        </p:txBody>
      </p:sp>
      <p:sp>
        <p:nvSpPr>
          <p:cNvPr id="6" name="Content Placeholder 5">
            <a:extLst>
              <a:ext uri="{FF2B5EF4-FFF2-40B4-BE49-F238E27FC236}">
                <a16:creationId xmlns:a16="http://schemas.microsoft.com/office/drawing/2014/main" id="{E381791E-E244-484F-BBA1-DA536D3EF97E}"/>
              </a:ext>
            </a:extLst>
          </p:cNvPr>
          <p:cNvSpPr>
            <a:spLocks noGrp="1"/>
          </p:cNvSpPr>
          <p:nvPr>
            <p:ph sz="half" idx="13"/>
          </p:nvPr>
        </p:nvSpPr>
        <p:spPr>
          <a:xfrm>
            <a:off x="5550667" y="1126475"/>
            <a:ext cx="6303701" cy="3546745"/>
          </a:xfrm>
        </p:spPr>
        <p:txBody>
          <a:bodyPr vert="horz" lIns="91440" tIns="45720" rIns="365760" bIns="45720" rtlCol="0" anchor="t">
            <a:normAutofit/>
          </a:bodyPr>
          <a:lstStyle/>
          <a:p>
            <a:pPr marL="0" indent="0" fontAlgn="t">
              <a:spcBef>
                <a:spcPts val="600"/>
              </a:spcBef>
              <a:spcAft>
                <a:spcPts val="600"/>
              </a:spcAft>
              <a:buNone/>
            </a:pPr>
            <a:r>
              <a:rPr lang="en-US" sz="2000" b="1" dirty="0">
                <a:latin typeface="Palatino Linotype"/>
              </a:rPr>
              <a:t>The following forms must be uploaded to PAN:</a:t>
            </a:r>
            <a:endParaRPr lang="en-US" sz="2000" dirty="0">
              <a:latin typeface="Palatino Linotype"/>
            </a:endParaRPr>
          </a:p>
          <a:p>
            <a:pPr fontAlgn="t">
              <a:spcBef>
                <a:spcPts val="600"/>
              </a:spcBef>
              <a:spcAft>
                <a:spcPts val="600"/>
              </a:spcAft>
            </a:pPr>
            <a:r>
              <a:rPr lang="en-US" sz="2000" dirty="0">
                <a:latin typeface="Palatino Linotype"/>
              </a:rPr>
              <a:t>IRs documenting routine refusals, minor irregularities or security breaches.</a:t>
            </a:r>
          </a:p>
          <a:p>
            <a:pPr fontAlgn="t">
              <a:spcBef>
                <a:spcPts val="600"/>
              </a:spcBef>
              <a:spcAft>
                <a:spcPts val="600"/>
              </a:spcAft>
            </a:pPr>
            <a:r>
              <a:rPr lang="en-US" sz="2000" dirty="0">
                <a:latin typeface="Palatino Linotype"/>
              </a:rPr>
              <a:t>Form to Report Contaminated, Damaged, or Missing Materials.</a:t>
            </a:r>
          </a:p>
          <a:p>
            <a:pPr fontAlgn="t">
              <a:spcBef>
                <a:spcPts val="600"/>
              </a:spcBef>
              <a:spcAft>
                <a:spcPts val="600"/>
              </a:spcAft>
            </a:pPr>
            <a:r>
              <a:rPr lang="en-US" sz="2000" dirty="0">
                <a:latin typeface="Palatino Linotype"/>
              </a:rPr>
              <a:t>Post-Test Certification Form.</a:t>
            </a:r>
          </a:p>
          <a:p>
            <a:pPr marL="0" indent="0">
              <a:buNone/>
            </a:pPr>
            <a:endParaRPr lang="en-US" sz="2000" dirty="0"/>
          </a:p>
        </p:txBody>
      </p:sp>
      <p:pic>
        <p:nvPicPr>
          <p:cNvPr id="24" name="Graphic 23" descr="Warning sign">
            <a:extLst>
              <a:ext uri="{FF2B5EF4-FFF2-40B4-BE49-F238E27FC236}">
                <a16:creationId xmlns:a16="http://schemas.microsoft.com/office/drawing/2014/main" id="{E25550E4-85E7-4797-95FD-6DA919599C8F}"/>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36993" y="5298244"/>
            <a:ext cx="518013" cy="518013"/>
          </a:xfrm>
          <a:prstGeom prst="rect">
            <a:avLst/>
          </a:prstGeom>
        </p:spPr>
      </p:pic>
      <p:sp>
        <p:nvSpPr>
          <p:cNvPr id="7" name="Text Placeholder 6">
            <a:extLst>
              <a:ext uri="{FF2B5EF4-FFF2-40B4-BE49-F238E27FC236}">
                <a16:creationId xmlns:a16="http://schemas.microsoft.com/office/drawing/2014/main" id="{145526EA-2EBD-4AC4-8870-2C2C85DBF4D3}"/>
              </a:ext>
            </a:extLst>
          </p:cNvPr>
          <p:cNvSpPr>
            <a:spLocks noGrp="1"/>
          </p:cNvSpPr>
          <p:nvPr>
            <p:ph type="body" sz="quarter" idx="14"/>
          </p:nvPr>
        </p:nvSpPr>
        <p:spPr>
          <a:xfrm>
            <a:off x="6450904" y="5166970"/>
            <a:ext cx="5649034" cy="883101"/>
          </a:xfrm>
        </p:spPr>
        <p:txBody>
          <a:bodyPr>
            <a:noAutofit/>
          </a:bodyPr>
          <a:lstStyle/>
          <a:p>
            <a:r>
              <a:rPr lang="en-US" sz="1600" b="1" dirty="0"/>
              <a:t>Note: </a:t>
            </a:r>
            <a:r>
              <a:rPr lang="en-US" sz="1600" dirty="0"/>
              <a:t>Do not fax or email forms that contain student PII. Directions on how to upload forms to PAN can be found on the </a:t>
            </a:r>
            <a:r>
              <a:rPr lang="en-US" sz="1600" dirty="0">
                <a:hlinkClick r:id="rId5"/>
              </a:rPr>
              <a:t>Pearson assessment support site</a:t>
            </a:r>
            <a:r>
              <a:rPr lang="en-US" sz="1600" dirty="0"/>
              <a:t>. </a:t>
            </a:r>
            <a:endParaRPr lang="en-US" altLang="en-US" sz="1600" b="1" dirty="0"/>
          </a:p>
        </p:txBody>
      </p:sp>
      <p:sp>
        <p:nvSpPr>
          <p:cNvPr id="3" name="Slide Number Placeholder 4">
            <a:extLst>
              <a:ext uri="{FF2B5EF4-FFF2-40B4-BE49-F238E27FC236}">
                <a16:creationId xmlns:a16="http://schemas.microsoft.com/office/drawing/2014/main" id="{D7BB85BE-73F6-8BE0-7583-64625FC84BC8}"/>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96</a:t>
            </a:fld>
            <a:endParaRPr lang="en-US" sz="1400" dirty="0">
              <a:solidFill>
                <a:schemeClr val="bg1"/>
              </a:solidFill>
            </a:endParaRPr>
          </a:p>
        </p:txBody>
      </p:sp>
    </p:spTree>
    <p:extLst>
      <p:ext uri="{BB962C8B-B14F-4D97-AF65-F5344CB8AC3E}">
        <p14:creationId xmlns:p14="http://schemas.microsoft.com/office/powerpoint/2010/main" val="9554981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7E01F-C545-4D59-A42E-200B53F70430}"/>
              </a:ext>
            </a:extLst>
          </p:cNvPr>
          <p:cNvSpPr>
            <a:spLocks noGrp="1"/>
          </p:cNvSpPr>
          <p:nvPr>
            <p:ph type="title"/>
          </p:nvPr>
        </p:nvSpPr>
        <p:spPr/>
        <p:txBody>
          <a:bodyPr>
            <a:noAutofit/>
          </a:bodyPr>
          <a:lstStyle/>
          <a:p>
            <a:r>
              <a:rPr lang="en-US" sz="4000" dirty="0">
                <a:solidFill>
                  <a:srgbClr val="104E72"/>
                </a:solidFill>
              </a:rPr>
              <a:t>Security Agreement</a:t>
            </a:r>
          </a:p>
        </p:txBody>
      </p:sp>
      <p:sp>
        <p:nvSpPr>
          <p:cNvPr id="7" name="Content Placeholder 6">
            <a:extLst>
              <a:ext uri="{FF2B5EF4-FFF2-40B4-BE49-F238E27FC236}">
                <a16:creationId xmlns:a16="http://schemas.microsoft.com/office/drawing/2014/main" id="{0A066563-E031-41AB-AFC7-B73AD935A323}"/>
              </a:ext>
            </a:extLst>
          </p:cNvPr>
          <p:cNvSpPr>
            <a:spLocks noGrp="1"/>
          </p:cNvSpPr>
          <p:nvPr>
            <p:ph sz="half" idx="1"/>
          </p:nvPr>
        </p:nvSpPr>
        <p:spPr>
          <a:xfrm>
            <a:off x="252470" y="1126475"/>
            <a:ext cx="11578168" cy="3773487"/>
          </a:xfrm>
        </p:spPr>
        <p:txBody>
          <a:bodyPr vert="horz" lIns="91440" tIns="45720" rIns="640080" bIns="45720" rtlCol="0" anchor="t">
            <a:normAutofit lnSpcReduction="10000"/>
          </a:bodyPr>
          <a:lstStyle/>
          <a:p>
            <a:pPr marL="0" indent="0">
              <a:lnSpc>
                <a:spcPct val="100000"/>
              </a:lnSpc>
              <a:spcBef>
                <a:spcPts val="600"/>
              </a:spcBef>
              <a:spcAft>
                <a:spcPts val="1200"/>
              </a:spcAft>
              <a:buNone/>
            </a:pPr>
            <a:r>
              <a:rPr lang="en-US" sz="2000" dirty="0">
                <a:latin typeface="Palatino Linotype"/>
              </a:rPr>
              <a:t>Upon completion of annual mandatory district turnkey training, the following staff involved in state testing must sign a new Security Agreement to document that they have been sufficiently trained:</a:t>
            </a:r>
            <a:endParaRPr lang="en-US" sz="2200" i="1" dirty="0">
              <a:latin typeface="Palatino Linotype"/>
            </a:endParaRPr>
          </a:p>
          <a:p>
            <a:pPr lvl="1">
              <a:lnSpc>
                <a:spcPct val="100000"/>
              </a:lnSpc>
              <a:spcBef>
                <a:spcPts val="600"/>
              </a:spcBef>
              <a:spcAft>
                <a:spcPts val="1200"/>
              </a:spcAft>
              <a:buFont typeface="Arial" panose="05000000000000000000" pitchFamily="2" charset="2"/>
              <a:buChar char="•"/>
            </a:pPr>
            <a:r>
              <a:rPr lang="en-US" sz="1800" dirty="0">
                <a:latin typeface="Palatino Linotype"/>
              </a:rPr>
              <a:t>District Test Coordinators.</a:t>
            </a:r>
          </a:p>
          <a:p>
            <a:pPr lvl="1">
              <a:lnSpc>
                <a:spcPct val="100000"/>
              </a:lnSpc>
              <a:spcBef>
                <a:spcPts val="600"/>
              </a:spcBef>
              <a:spcAft>
                <a:spcPts val="1200"/>
              </a:spcAft>
              <a:buFont typeface="Arial" panose="05000000000000000000" pitchFamily="2" charset="2"/>
              <a:buChar char="•"/>
            </a:pPr>
            <a:r>
              <a:rPr lang="en-US" sz="1800" dirty="0">
                <a:latin typeface="Palatino Linotype"/>
              </a:rPr>
              <a:t>School Test Coordinators.</a:t>
            </a:r>
          </a:p>
          <a:p>
            <a:pPr lvl="1">
              <a:lnSpc>
                <a:spcPct val="100000"/>
              </a:lnSpc>
              <a:spcBef>
                <a:spcPts val="600"/>
              </a:spcBef>
              <a:spcAft>
                <a:spcPts val="1200"/>
              </a:spcAft>
              <a:buFont typeface="Arial" panose="05000000000000000000" pitchFamily="2" charset="2"/>
              <a:buChar char="•"/>
            </a:pPr>
            <a:r>
              <a:rPr lang="en-US" sz="1800" dirty="0">
                <a:latin typeface="Palatino Linotype"/>
              </a:rPr>
              <a:t>District Technology Coordinators (including those contracted to provide technology services).</a:t>
            </a:r>
          </a:p>
          <a:p>
            <a:pPr lvl="1">
              <a:lnSpc>
                <a:spcPct val="100000"/>
              </a:lnSpc>
              <a:spcBef>
                <a:spcPts val="600"/>
              </a:spcBef>
              <a:spcAft>
                <a:spcPts val="1200"/>
              </a:spcAft>
              <a:buFont typeface="Arial" panose="05000000000000000000" pitchFamily="2" charset="2"/>
              <a:buChar char="•"/>
            </a:pPr>
            <a:r>
              <a:rPr lang="en-US" sz="1800" dirty="0">
                <a:latin typeface="Palatino Linotype"/>
              </a:rPr>
              <a:t>School Technology Coordinators (including those contracted to provide technology services).</a:t>
            </a:r>
          </a:p>
          <a:p>
            <a:pPr lvl="1">
              <a:lnSpc>
                <a:spcPct val="100000"/>
              </a:lnSpc>
              <a:spcBef>
                <a:spcPts val="600"/>
              </a:spcBef>
              <a:spcAft>
                <a:spcPts val="1200"/>
              </a:spcAft>
              <a:buFont typeface="Arial" panose="05000000000000000000" pitchFamily="2" charset="2"/>
              <a:buChar char="•"/>
            </a:pPr>
            <a:r>
              <a:rPr lang="en-US" sz="1800" dirty="0">
                <a:latin typeface="Palatino Linotype"/>
              </a:rPr>
              <a:t>Test Administrators.</a:t>
            </a:r>
          </a:p>
          <a:p>
            <a:pPr lvl="1">
              <a:lnSpc>
                <a:spcPct val="100000"/>
              </a:lnSpc>
              <a:spcBef>
                <a:spcPts val="600"/>
              </a:spcBef>
              <a:spcAft>
                <a:spcPts val="1200"/>
              </a:spcAft>
              <a:buFont typeface="Arial" panose="05000000000000000000" pitchFamily="2" charset="2"/>
              <a:buChar char="•"/>
            </a:pPr>
            <a:r>
              <a:rPr lang="en-US" sz="1800" dirty="0">
                <a:latin typeface="Palatino Linotype"/>
              </a:rPr>
              <a:t>Proctors.</a:t>
            </a:r>
          </a:p>
        </p:txBody>
      </p:sp>
      <p:sp>
        <p:nvSpPr>
          <p:cNvPr id="8" name="Content Placeholder 7">
            <a:extLst>
              <a:ext uri="{FF2B5EF4-FFF2-40B4-BE49-F238E27FC236}">
                <a16:creationId xmlns:a16="http://schemas.microsoft.com/office/drawing/2014/main" id="{47F3E601-E056-45A8-8100-754F9199C530}"/>
              </a:ext>
            </a:extLst>
          </p:cNvPr>
          <p:cNvSpPr>
            <a:spLocks noGrp="1"/>
          </p:cNvSpPr>
          <p:nvPr>
            <p:ph sz="half" idx="13"/>
          </p:nvPr>
        </p:nvSpPr>
        <p:spPr>
          <a:xfrm>
            <a:off x="252470" y="5147321"/>
            <a:ext cx="5071092" cy="780245"/>
          </a:xfrm>
        </p:spPr>
        <p:txBody>
          <a:bodyPr>
            <a:noAutofit/>
          </a:bodyPr>
          <a:lstStyle/>
          <a:p>
            <a:pPr marL="0" indent="0">
              <a:buNone/>
            </a:pPr>
            <a:r>
              <a:rPr lang="en-US" altLang="en-US" sz="1800" i="1" dirty="0"/>
              <a:t>Download the Security Agreement form at the </a:t>
            </a:r>
            <a:r>
              <a:rPr lang="en-US" sz="1800" dirty="0">
                <a:hlinkClick r:id="rId3"/>
              </a:rPr>
              <a:t>New Jersey Assessment Resource Center</a:t>
            </a:r>
            <a:r>
              <a:rPr lang="en-US" sz="1800" dirty="0"/>
              <a:t>.</a:t>
            </a:r>
            <a:endParaRPr lang="fr-FR" sz="1800" i="1" dirty="0"/>
          </a:p>
        </p:txBody>
      </p:sp>
      <p:sp>
        <p:nvSpPr>
          <p:cNvPr id="9" name="Text Placeholder 8">
            <a:extLst>
              <a:ext uri="{FF2B5EF4-FFF2-40B4-BE49-F238E27FC236}">
                <a16:creationId xmlns:a16="http://schemas.microsoft.com/office/drawing/2014/main" id="{DB4CF746-E512-4D99-A68A-2024ABFE38D7}"/>
              </a:ext>
            </a:extLst>
          </p:cNvPr>
          <p:cNvSpPr>
            <a:spLocks noGrp="1"/>
          </p:cNvSpPr>
          <p:nvPr>
            <p:ph type="body" sz="quarter" idx="14"/>
          </p:nvPr>
        </p:nvSpPr>
        <p:spPr/>
        <p:txBody>
          <a:bodyPr>
            <a:noAutofit/>
          </a:bodyPr>
          <a:lstStyle/>
          <a:p>
            <a:r>
              <a:rPr lang="en-US" sz="1800" b="1" dirty="0"/>
              <a:t>Note: </a:t>
            </a:r>
            <a:r>
              <a:rPr lang="en-US" sz="1800" dirty="0"/>
              <a:t>Schools must maintain the original signed versions of the Security Agreements for three years.</a:t>
            </a:r>
          </a:p>
        </p:txBody>
      </p:sp>
      <p:pic>
        <p:nvPicPr>
          <p:cNvPr id="12" name="Graphic 11">
            <a:extLst>
              <a:ext uri="{FF2B5EF4-FFF2-40B4-BE49-F238E27FC236}">
                <a16:creationId xmlns:a16="http://schemas.microsoft.com/office/drawing/2014/main" id="{2ABBB1C5-9247-49D7-A1D5-65719060DAE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36994" y="5278438"/>
            <a:ext cx="518013" cy="518013"/>
          </a:xfrm>
          <a:prstGeom prst="rect">
            <a:avLst/>
          </a:prstGeom>
        </p:spPr>
      </p:pic>
      <p:sp>
        <p:nvSpPr>
          <p:cNvPr id="3" name="Slide Number Placeholder 4">
            <a:extLst>
              <a:ext uri="{FF2B5EF4-FFF2-40B4-BE49-F238E27FC236}">
                <a16:creationId xmlns:a16="http://schemas.microsoft.com/office/drawing/2014/main" id="{B5916BDB-F8C0-2583-D674-39BF97E723C1}"/>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97</a:t>
            </a:fld>
            <a:endParaRPr lang="en-US" sz="1400" dirty="0">
              <a:solidFill>
                <a:schemeClr val="bg1"/>
              </a:solidFill>
            </a:endParaRPr>
          </a:p>
        </p:txBody>
      </p:sp>
    </p:spTree>
    <p:extLst>
      <p:ext uri="{BB962C8B-B14F-4D97-AF65-F5344CB8AC3E}">
        <p14:creationId xmlns:p14="http://schemas.microsoft.com/office/powerpoint/2010/main" val="113144575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BD4D0-C92D-4E80-8219-652A176F22E6}"/>
              </a:ext>
            </a:extLst>
          </p:cNvPr>
          <p:cNvSpPr>
            <a:spLocks noGrp="1"/>
          </p:cNvSpPr>
          <p:nvPr>
            <p:ph type="title"/>
          </p:nvPr>
        </p:nvSpPr>
        <p:spPr>
          <a:xfrm>
            <a:off x="1269367" y="239568"/>
            <a:ext cx="10096959" cy="747579"/>
          </a:xfrm>
        </p:spPr>
        <p:txBody>
          <a:bodyPr>
            <a:noAutofit/>
          </a:bodyPr>
          <a:lstStyle/>
          <a:p>
            <a:r>
              <a:rPr lang="en-US" sz="3200" dirty="0">
                <a:solidFill>
                  <a:srgbClr val="104E72"/>
                </a:solidFill>
              </a:rPr>
              <a:t>Reporting Contaminated, Missing, and Damaged Materials</a:t>
            </a:r>
          </a:p>
        </p:txBody>
      </p:sp>
      <p:sp>
        <p:nvSpPr>
          <p:cNvPr id="3" name="Content Placeholder 2">
            <a:extLst>
              <a:ext uri="{FF2B5EF4-FFF2-40B4-BE49-F238E27FC236}">
                <a16:creationId xmlns:a16="http://schemas.microsoft.com/office/drawing/2014/main" id="{39379F33-EE88-4C75-B5BF-0C06300B13EF}"/>
              </a:ext>
            </a:extLst>
          </p:cNvPr>
          <p:cNvSpPr>
            <a:spLocks noGrp="1"/>
          </p:cNvSpPr>
          <p:nvPr>
            <p:ph type="body" sz="quarter" idx="11"/>
          </p:nvPr>
        </p:nvSpPr>
        <p:spPr>
          <a:xfrm>
            <a:off x="171450" y="1136314"/>
            <a:ext cx="11849100" cy="4803775"/>
          </a:xfrm>
        </p:spPr>
        <p:txBody>
          <a:bodyPr vert="horz" lIns="91440" tIns="45720" rIns="822960" bIns="45720" rtlCol="0" anchor="t">
            <a:noAutofit/>
          </a:bodyPr>
          <a:lstStyle/>
          <a:p>
            <a:pPr marL="52070" indent="0">
              <a:lnSpc>
                <a:spcPct val="100000"/>
              </a:lnSpc>
              <a:spcBef>
                <a:spcPts val="1200"/>
              </a:spcBef>
              <a:buNone/>
            </a:pPr>
            <a:r>
              <a:rPr lang="en-US" sz="2200" dirty="0">
                <a:latin typeface="Palatino Linotype"/>
              </a:rPr>
              <a:t>The following steps must be taken in the event of contaminated, missing and damaged materials:</a:t>
            </a:r>
          </a:p>
          <a:p>
            <a:pPr marL="394970" indent="-342900">
              <a:lnSpc>
                <a:spcPct val="100000"/>
              </a:lnSpc>
              <a:spcBef>
                <a:spcPts val="1200"/>
              </a:spcBef>
            </a:pPr>
            <a:r>
              <a:rPr lang="en-US" sz="2000" dirty="0">
                <a:latin typeface="Palatino Linotype"/>
              </a:rPr>
              <a:t>The STC must report </a:t>
            </a:r>
            <a:r>
              <a:rPr lang="en-US" sz="2000" b="1" dirty="0">
                <a:latin typeface="Palatino Linotype"/>
              </a:rPr>
              <a:t>any incident </a:t>
            </a:r>
            <a:r>
              <a:rPr lang="en-US" sz="2000" dirty="0">
                <a:latin typeface="Palatino Linotype"/>
              </a:rPr>
              <a:t>to the DTC immediately.</a:t>
            </a:r>
          </a:p>
          <a:p>
            <a:pPr marL="394970" indent="-342900">
              <a:lnSpc>
                <a:spcPct val="100000"/>
              </a:lnSpc>
              <a:spcBef>
                <a:spcPts val="1200"/>
              </a:spcBef>
            </a:pPr>
            <a:r>
              <a:rPr lang="en-US" sz="2000" dirty="0">
                <a:latin typeface="Palatino Linotype"/>
              </a:rPr>
              <a:t>The DTC must then email the appropriate state assessment coordinator immediately after receiving notice from the STC.</a:t>
            </a:r>
          </a:p>
          <a:p>
            <a:pPr marL="394970" indent="-342900">
              <a:lnSpc>
                <a:spcPct val="100000"/>
              </a:lnSpc>
              <a:spcBef>
                <a:spcPts val="1200"/>
              </a:spcBef>
            </a:pPr>
            <a:r>
              <a:rPr lang="en-US" sz="2000" dirty="0">
                <a:latin typeface="Palatino Linotype"/>
              </a:rPr>
              <a:t>The DTC must upload form to PAN within </a:t>
            </a:r>
            <a:r>
              <a:rPr lang="en-US" sz="2000" b="1" dirty="0">
                <a:latin typeface="Palatino Linotype"/>
              </a:rPr>
              <a:t>five school days </a:t>
            </a:r>
            <a:r>
              <a:rPr lang="en-US" sz="2000" dirty="0">
                <a:latin typeface="Palatino Linotype"/>
              </a:rPr>
              <a:t>and provide NJDOE with support request confirmation number. Be sure to upload to appropriate assessment administration scope within PAN (ELA/Mathematics or Science).</a:t>
            </a:r>
          </a:p>
        </p:txBody>
      </p:sp>
      <p:sp>
        <p:nvSpPr>
          <p:cNvPr id="4" name="Slide Number Placeholder 4">
            <a:extLst>
              <a:ext uri="{FF2B5EF4-FFF2-40B4-BE49-F238E27FC236}">
                <a16:creationId xmlns:a16="http://schemas.microsoft.com/office/drawing/2014/main" id="{76248D31-4868-5D73-3056-23402147FAC5}"/>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98</a:t>
            </a:fld>
            <a:endParaRPr lang="en-US" sz="1400" dirty="0">
              <a:solidFill>
                <a:schemeClr val="bg1"/>
              </a:solidFill>
            </a:endParaRPr>
          </a:p>
        </p:txBody>
      </p:sp>
    </p:spTree>
    <p:extLst>
      <p:ext uri="{BB962C8B-B14F-4D97-AF65-F5344CB8AC3E}">
        <p14:creationId xmlns:p14="http://schemas.microsoft.com/office/powerpoint/2010/main" val="16439563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9A4C9-7387-482F-88B8-F947D6D50FBA}"/>
              </a:ext>
            </a:extLst>
          </p:cNvPr>
          <p:cNvSpPr>
            <a:spLocks noGrp="1"/>
          </p:cNvSpPr>
          <p:nvPr>
            <p:ph type="title"/>
          </p:nvPr>
        </p:nvSpPr>
        <p:spPr>
          <a:xfrm>
            <a:off x="1256841" y="200530"/>
            <a:ext cx="10096959" cy="747579"/>
          </a:xfrm>
        </p:spPr>
        <p:txBody>
          <a:bodyPr>
            <a:noAutofit/>
          </a:bodyPr>
          <a:lstStyle/>
          <a:p>
            <a:r>
              <a:rPr lang="en-US" sz="3200" dirty="0">
                <a:solidFill>
                  <a:srgbClr val="104E72"/>
                </a:solidFill>
                <a:latin typeface="Palatino Linotype"/>
              </a:rPr>
              <a:t>Reporting Testing Irregularities and Security Breaches </a:t>
            </a:r>
            <a:endParaRPr lang="en-US" sz="3200" dirty="0">
              <a:solidFill>
                <a:srgbClr val="104E72"/>
              </a:solidFill>
            </a:endParaRPr>
          </a:p>
        </p:txBody>
      </p:sp>
      <p:sp>
        <p:nvSpPr>
          <p:cNvPr id="3" name="Content Placeholder 2">
            <a:extLst>
              <a:ext uri="{FF2B5EF4-FFF2-40B4-BE49-F238E27FC236}">
                <a16:creationId xmlns:a16="http://schemas.microsoft.com/office/drawing/2014/main" id="{E5744B80-CB2B-4CD8-A017-D4620E44F091}"/>
              </a:ext>
            </a:extLst>
          </p:cNvPr>
          <p:cNvSpPr>
            <a:spLocks noGrp="1"/>
          </p:cNvSpPr>
          <p:nvPr>
            <p:ph type="body" sz="quarter" idx="11"/>
          </p:nvPr>
        </p:nvSpPr>
        <p:spPr>
          <a:xfrm>
            <a:off x="171450" y="1126475"/>
            <a:ext cx="11826585" cy="4899675"/>
          </a:xfrm>
        </p:spPr>
        <p:txBody>
          <a:bodyPr vert="horz" lIns="91440" tIns="45720" rIns="822960" bIns="45720" rtlCol="0" anchor="t">
            <a:noAutofit/>
          </a:bodyPr>
          <a:lstStyle/>
          <a:p>
            <a:pPr marL="0" indent="0">
              <a:lnSpc>
                <a:spcPct val="100000"/>
              </a:lnSpc>
              <a:spcBef>
                <a:spcPts val="1200"/>
              </a:spcBef>
              <a:spcAft>
                <a:spcPts val="800"/>
              </a:spcAft>
              <a:buNone/>
            </a:pPr>
            <a:r>
              <a:rPr lang="en-US" sz="1800" b="1" dirty="0">
                <a:latin typeface="Palatino Linotype"/>
              </a:rPr>
              <a:t>Below are some examples that require DTC's to contact our office immediately for resolution prior to uploading the irregularity report: </a:t>
            </a:r>
          </a:p>
          <a:p>
            <a:pPr lvl="1">
              <a:lnSpc>
                <a:spcPct val="100000"/>
              </a:lnSpc>
              <a:spcBef>
                <a:spcPts val="1200"/>
              </a:spcBef>
              <a:spcAft>
                <a:spcPts val="800"/>
              </a:spcAft>
            </a:pPr>
            <a:r>
              <a:rPr lang="en-US" sz="1800" dirty="0">
                <a:latin typeface="Palatino Linotype"/>
              </a:rPr>
              <a:t>Sick student (i.e., student who started but did not finish the due to illness or family emergency)</a:t>
            </a:r>
          </a:p>
          <a:p>
            <a:pPr lvl="1">
              <a:lnSpc>
                <a:spcPct val="100000"/>
              </a:lnSpc>
              <a:spcBef>
                <a:spcPts val="1200"/>
              </a:spcBef>
              <a:spcAft>
                <a:spcPts val="800"/>
              </a:spcAft>
            </a:pPr>
            <a:r>
              <a:rPr lang="en-US" sz="1800" dirty="0">
                <a:latin typeface="Palatino Linotype"/>
              </a:rPr>
              <a:t>Accessibility features and accommodations provided in error or was not provided </a:t>
            </a:r>
          </a:p>
          <a:p>
            <a:pPr lvl="1">
              <a:lnSpc>
                <a:spcPct val="100000"/>
              </a:lnSpc>
              <a:spcBef>
                <a:spcPts val="1200"/>
              </a:spcBef>
              <a:spcAft>
                <a:spcPts val="800"/>
              </a:spcAft>
            </a:pPr>
            <a:r>
              <a:rPr lang="en-US" sz="1800" dirty="0">
                <a:latin typeface="Palatino Linotype"/>
              </a:rPr>
              <a:t>Student is in possession of an unauthorized electronic device</a:t>
            </a:r>
          </a:p>
          <a:p>
            <a:pPr marL="0" indent="0">
              <a:lnSpc>
                <a:spcPct val="100000"/>
              </a:lnSpc>
              <a:spcBef>
                <a:spcPts val="1200"/>
              </a:spcBef>
              <a:spcAft>
                <a:spcPts val="800"/>
              </a:spcAft>
              <a:buNone/>
            </a:pPr>
            <a:r>
              <a:rPr lang="en-US" sz="1800" b="1" dirty="0">
                <a:latin typeface="Palatino Linotype"/>
              </a:rPr>
              <a:t>Below are some examples that require DTC's to immediately contact Pearson for technical assistance: </a:t>
            </a:r>
            <a:endParaRPr lang="en-US" sz="1800" dirty="0">
              <a:latin typeface="Palatino Linotype"/>
            </a:endParaRPr>
          </a:p>
          <a:p>
            <a:pPr lvl="1">
              <a:lnSpc>
                <a:spcPct val="100000"/>
              </a:lnSpc>
              <a:spcBef>
                <a:spcPts val="1200"/>
              </a:spcBef>
              <a:spcAft>
                <a:spcPts val="800"/>
              </a:spcAft>
            </a:pPr>
            <a:r>
              <a:rPr lang="en-US" sz="1800" dirty="0">
                <a:latin typeface="Palatino Linotype"/>
              </a:rPr>
              <a:t>Test item not functioning</a:t>
            </a:r>
          </a:p>
          <a:p>
            <a:pPr lvl="1">
              <a:lnSpc>
                <a:spcPct val="100000"/>
              </a:lnSpc>
              <a:spcBef>
                <a:spcPts val="1200"/>
              </a:spcBef>
              <a:spcAft>
                <a:spcPts val="800"/>
              </a:spcAft>
            </a:pPr>
            <a:r>
              <a:rPr lang="en-US" sz="1800" dirty="0">
                <a:latin typeface="Palatino Linotype"/>
              </a:rPr>
              <a:t>Technology issues (i.e., student device not recording responses, device powering off, etc.)</a:t>
            </a:r>
          </a:p>
          <a:p>
            <a:pPr marL="0" indent="0">
              <a:lnSpc>
                <a:spcPct val="100000"/>
              </a:lnSpc>
              <a:spcBef>
                <a:spcPts val="1200"/>
              </a:spcBef>
              <a:spcAft>
                <a:spcPts val="800"/>
              </a:spcAft>
              <a:buNone/>
            </a:pPr>
            <a:r>
              <a:rPr lang="en-US" sz="1800" b="1" dirty="0">
                <a:latin typeface="Palatino Linotype"/>
              </a:rPr>
              <a:t>Students should not be allowed to exit the testing environment until instructed to do so by the Office of Assessments</a:t>
            </a:r>
            <a:r>
              <a:rPr lang="en-US" sz="1800" dirty="0">
                <a:latin typeface="Palatino Linotype"/>
              </a:rPr>
              <a:t>.  </a:t>
            </a:r>
            <a:endParaRPr lang="en-US" sz="1800" dirty="0"/>
          </a:p>
        </p:txBody>
      </p:sp>
      <p:sp>
        <p:nvSpPr>
          <p:cNvPr id="4" name="Slide Number Placeholder 4">
            <a:extLst>
              <a:ext uri="{FF2B5EF4-FFF2-40B4-BE49-F238E27FC236}">
                <a16:creationId xmlns:a16="http://schemas.microsoft.com/office/drawing/2014/main" id="{B9345006-D497-EB0E-AEA2-E345C20E97D3}"/>
              </a:ext>
            </a:extLst>
          </p:cNvPr>
          <p:cNvSpPr txBox="1">
            <a:spLocks/>
          </p:cNvSpPr>
          <p:nvPr/>
        </p:nvSpPr>
        <p:spPr>
          <a:xfrm>
            <a:off x="8610600" y="6306200"/>
            <a:ext cx="2743200"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CD5C70A5-9411-4B11-A0DB-D49D3D849901}" type="slidenum">
              <a:rPr lang="en-US" sz="1400" smtClean="0">
                <a:solidFill>
                  <a:schemeClr val="bg1"/>
                </a:solidFill>
              </a:rPr>
              <a:pPr algn="r">
                <a:spcAft>
                  <a:spcPts val="600"/>
                </a:spcAft>
              </a:pPr>
              <a:t>99</a:t>
            </a:fld>
            <a:endParaRPr lang="en-US" sz="1400" dirty="0">
              <a:solidFill>
                <a:schemeClr val="bg1"/>
              </a:solidFill>
            </a:endParaRPr>
          </a:p>
        </p:txBody>
      </p:sp>
    </p:spTree>
    <p:extLst>
      <p:ext uri="{BB962C8B-B14F-4D97-AF65-F5344CB8AC3E}">
        <p14:creationId xmlns:p14="http://schemas.microsoft.com/office/powerpoint/2010/main" val="1108597414"/>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  Read-Only" id="{F1071582-1227-4C49-AC96-858AB62833EF}" vid="{940F3549-2D16-4DD1-BA3B-6DE47A5F5372}"/>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  Read-Only" id="{F1071582-1227-4C49-AC96-858AB62833EF}" vid="{E392E703-E501-4220-BDFF-9162DA114A45}"/>
    </a:ext>
  </a:extLst>
</a:theme>
</file>

<file path=ppt/theme/theme3.xml><?xml version="1.0" encoding="utf-8"?>
<a:theme xmlns:a="http://schemas.openxmlformats.org/drawingml/2006/main" name="1_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  Read-Only" id="{F1071582-1227-4C49-AC96-858AB62833EF}" vid="{0004A9F1-600A-4E29-8248-18A15698C00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C37DC6888604FBE624C8711B8619C" ma:contentTypeVersion="22" ma:contentTypeDescription="Create a new document." ma:contentTypeScope="" ma:versionID="4b15d09ae11fb1d949981adc34a9278d">
  <xsd:schema xmlns:xsd="http://www.w3.org/2001/XMLSchema" xmlns:xs="http://www.w3.org/2001/XMLSchema" xmlns:p="http://schemas.microsoft.com/office/2006/metadata/properties" xmlns:ns1="http://schemas.microsoft.com/sharepoint/v3" xmlns:ns2="15ebe88e-7bda-4304-bde2-f2b889566e4a" xmlns:ns3="8089b851-2d40-4043-a4c6-e46a55c68222" targetNamespace="http://schemas.microsoft.com/office/2006/metadata/properties" ma:root="true" ma:fieldsID="9bdc81adfa484cd72bb5fd1333a7438e" ns1:_="" ns2:_="" ns3:_="">
    <xsd:import namespace="http://schemas.microsoft.com/sharepoint/v3"/>
    <xsd:import namespace="15ebe88e-7bda-4304-bde2-f2b889566e4a"/>
    <xsd:import namespace="8089b851-2d40-4043-a4c6-e46a55c682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ServiceAutoKeyPoints" minOccurs="0"/>
                <xsd:element ref="ns2:MediaServiceKeyPoints" minOccurs="0"/>
                <xsd:element ref="ns2:Notes_x003a_"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ReviewStatus" minOccurs="0"/>
                <xsd:element ref="ns2:_Flow_SignoffStatu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ebe88e-7bda-4304-bde2-f2b889566e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Notes_x003a_" ma:index="16" nillable="true" ma:displayName="Notes:" ma:format="Dropdown" ma:internalName="Notes_x003a_">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ReviewStatus" ma:index="22" nillable="true" ma:displayName="Review Status" ma:format="Dropdown" ma:internalName="ReviewStatus">
      <xsd:simpleType>
        <xsd:union memberTypes="dms:Text">
          <xsd:simpleType>
            <xsd:restriction base="dms:Choice">
              <xsd:enumeration value="In Review: GEG"/>
              <xsd:enumeration value="In Review: DP"/>
              <xsd:enumeration value="In Review: LE"/>
              <xsd:enumeration value="In Review: LH"/>
              <xsd:enumeration value="Ready to Publish"/>
            </xsd:restriction>
          </xsd:simpleType>
        </xsd:union>
      </xsd:simpleType>
    </xsd:element>
    <xsd:element name="_Flow_SignoffStatus" ma:index="23" nillable="true" ma:displayName="Sign-off status" ma:internalName="Sign_x002d_off_x0020_status">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e8829e9b-2c9c-4724-8f43-688495af2fc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89b851-2d40-4043-a4c6-e46a55c682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e5c5a242-7e7d-493e-a241-2a9f10ad3cb3}" ma:internalName="TaxCatchAll" ma:showField="CatchAllData" ma:web="8089b851-2d40-4043-a4c6-e46a55c682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ReviewStatus xmlns="15ebe88e-7bda-4304-bde2-f2b889566e4a" xsi:nil="true"/>
    <_ip_UnifiedCompliancePolicyProperties xmlns="http://schemas.microsoft.com/sharepoint/v3" xsi:nil="true"/>
    <Notes_x003a_ xmlns="15ebe88e-7bda-4304-bde2-f2b889566e4a" xsi:nil="true"/>
    <_Flow_SignoffStatus xmlns="15ebe88e-7bda-4304-bde2-f2b889566e4a" xsi:nil="true"/>
    <lcf76f155ced4ddcb4097134ff3c332f xmlns="15ebe88e-7bda-4304-bde2-f2b889566e4a">
      <Terms xmlns="http://schemas.microsoft.com/office/infopath/2007/PartnerControls"/>
    </lcf76f155ced4ddcb4097134ff3c332f>
    <TaxCatchAll xmlns="8089b851-2d40-4043-a4c6-e46a55c68222" xsi:nil="true"/>
    <SharedWithUsers xmlns="8089b851-2d40-4043-a4c6-e46a55c68222">
      <UserInfo>
        <DisplayName>Hennigan, Alyssa</DisplayName>
        <AccountId>43</AccountId>
        <AccountType/>
      </UserInfo>
      <UserInfo>
        <DisplayName>Boczany, John</DisplayName>
        <AccountId>46</AccountId>
        <AccountType/>
      </UserInfo>
      <UserInfo>
        <DisplayName>Neiman, Kelly</DisplayName>
        <AccountId>1992</AccountId>
        <AccountType/>
      </UserInfo>
    </SharedWithUsers>
  </documentManagement>
</p:properties>
</file>

<file path=customXml/itemProps1.xml><?xml version="1.0" encoding="utf-8"?>
<ds:datastoreItem xmlns:ds="http://schemas.openxmlformats.org/officeDocument/2006/customXml" ds:itemID="{30E705B5-0819-4EBF-B0B9-9575ED8E40B5}">
  <ds:schemaRefs>
    <ds:schemaRef ds:uri="15ebe88e-7bda-4304-bde2-f2b889566e4a"/>
    <ds:schemaRef ds:uri="8089b851-2d40-4043-a4c6-e46a55c682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C8508F2-BD18-4FE0-9B4E-4999BA3EC5DD}">
  <ds:schemaRefs>
    <ds:schemaRef ds:uri="http://schemas.microsoft.com/sharepoint/v3/contenttype/forms"/>
  </ds:schemaRefs>
</ds:datastoreItem>
</file>

<file path=customXml/itemProps3.xml><?xml version="1.0" encoding="utf-8"?>
<ds:datastoreItem xmlns:ds="http://schemas.openxmlformats.org/officeDocument/2006/customXml" ds:itemID="{413B4807-3F76-4E3A-9F0D-90A06B03FB44}">
  <ds:schemaRefs>
    <ds:schemaRef ds:uri="15ebe88e-7bda-4304-bde2-f2b889566e4a"/>
    <ds:schemaRef ds:uri="http://purl.org/dc/dcmitype/"/>
    <ds:schemaRef ds:uri="http://schemas.microsoft.com/office/2006/documentManagement/types"/>
    <ds:schemaRef ds:uri="http://schemas.openxmlformats.org/package/2006/metadata/core-properties"/>
    <ds:schemaRef ds:uri="http://schemas.microsoft.com/sharepoint/v3"/>
    <ds:schemaRef ds:uri="http://purl.org/dc/elements/1.1/"/>
    <ds:schemaRef ds:uri="8089b851-2d40-4043-a4c6-e46a55c68222"/>
    <ds:schemaRef ds:uri="http://schemas.microsoft.com/office/infopath/2007/PartnerControls"/>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32</TotalTime>
  <Words>13703</Words>
  <Application>Microsoft Office PowerPoint</Application>
  <PresentationFormat>Widescreen</PresentationFormat>
  <Paragraphs>1297</Paragraphs>
  <Slides>134</Slides>
  <Notes>134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134</vt:i4>
      </vt:variant>
    </vt:vector>
  </HeadingPairs>
  <TitlesOfParts>
    <vt:vector size="142" baseType="lpstr">
      <vt:lpstr>Arial</vt:lpstr>
      <vt:lpstr>Calibri</vt:lpstr>
      <vt:lpstr>Courier New</vt:lpstr>
      <vt:lpstr>Palatino Linotype</vt:lpstr>
      <vt:lpstr>Relative Book</vt:lpstr>
      <vt:lpstr>NDJOE_Main</vt:lpstr>
      <vt:lpstr>NJDOE_TitleSlide</vt:lpstr>
      <vt:lpstr>1_NJDOE_SectionTitle</vt:lpstr>
      <vt:lpstr>Spring 2024 District Test and District Technology Coordinator Training:  New Jersey Student Learning Assessments (NJSLA) and  New Jersey Graduation Proficiency Assessment (NJGPA)</vt:lpstr>
      <vt:lpstr>Your Contribution and Impact</vt:lpstr>
      <vt:lpstr>Statewide Assessments</vt:lpstr>
      <vt:lpstr>NJDOE Contact Information</vt:lpstr>
      <vt:lpstr>Vendor Support Contact</vt:lpstr>
      <vt:lpstr>Additional NJDOE Contacts</vt:lpstr>
      <vt:lpstr>Graduation Assessment Requirement</vt:lpstr>
      <vt:lpstr>NJGPA Overview (1 of 3)</vt:lpstr>
      <vt:lpstr>NJGPA Overview (2 of 3)</vt:lpstr>
      <vt:lpstr>NJGPA Overview (3 of 3)</vt:lpstr>
      <vt:lpstr>Graduation Assessment Requirement Classes of 2024 and 2025 (1 of 6)</vt:lpstr>
      <vt:lpstr>Graduation Assessment Requirement Classes of 2024 and 2025 (2 of 6)</vt:lpstr>
      <vt:lpstr>Graduation Assessment Requirement Classes of 2024 and 2025 (3 of 6)</vt:lpstr>
      <vt:lpstr>Graduation Assessment Requirement Classes of 2024 and 2025 (4 of 6)</vt:lpstr>
      <vt:lpstr>Graduation Assessment Requirement Classes of 2024 and 2025 (5 of 6)</vt:lpstr>
      <vt:lpstr>Graduation Assessment Requirement Classes of 2024 and 2025 (6 of 6)</vt:lpstr>
      <vt:lpstr>Unit Test Times for NJGPA</vt:lpstr>
      <vt:lpstr>Key NJGPA Dates for 2024</vt:lpstr>
      <vt:lpstr>Graduation Assessment Testing Schedule</vt:lpstr>
      <vt:lpstr>Federal Accountability Updates</vt:lpstr>
      <vt:lpstr>Adjusted Rules for Calculating the Academic Achievement Indicator for High School Mathematics</vt:lpstr>
      <vt:lpstr>ESSA Required High School Mathematics Assessment</vt:lpstr>
      <vt:lpstr>Calculating Participation and Academic Achievement</vt:lpstr>
      <vt:lpstr>Grade 12 Non-Participants</vt:lpstr>
      <vt:lpstr>Scheduling</vt:lpstr>
      <vt:lpstr>Remaining 2023-2024 NJSLA Testing Schedule</vt:lpstr>
      <vt:lpstr>Spring 2024 Statewide Assessment Testing Schedule</vt:lpstr>
      <vt:lpstr>Key Spring NJSLA Dates for 2024</vt:lpstr>
      <vt:lpstr>NJSLA: Unit Test Times for ELA</vt:lpstr>
      <vt:lpstr>NJSLA: Unit Test Times for Mathematics</vt:lpstr>
      <vt:lpstr>NJSLA: Unit Test Times for Science </vt:lpstr>
      <vt:lpstr>Scheduling Test Units: Requirements</vt:lpstr>
      <vt:lpstr>Scheduling Test Units: Flexibilities</vt:lpstr>
      <vt:lpstr>Emergency Closing and Scheduling Problems</vt:lpstr>
      <vt:lpstr>Incomplete, Interrupted, Early Release or  Power Outage Problems</vt:lpstr>
      <vt:lpstr>Testing Requirements</vt:lpstr>
      <vt:lpstr>Testing Requirements: Overview</vt:lpstr>
      <vt:lpstr>Who Must Test: Helpful Resources</vt:lpstr>
      <vt:lpstr>Who Must Test: Grades 3 through 5</vt:lpstr>
      <vt:lpstr>Who Must Test: Grades 6 through 8 (1 of 3)</vt:lpstr>
      <vt:lpstr>Who Must Test: Grades 6 through 8 (2 of 3)</vt:lpstr>
      <vt:lpstr>Who Must Test: Grades 6 through 8 (3 of 3)</vt:lpstr>
      <vt:lpstr>Who Must Test: NJSLA High School ELA</vt:lpstr>
      <vt:lpstr>Who Must Test: NJSLA High School Mathematics (1 of 4) </vt:lpstr>
      <vt:lpstr>Who Must Test: NJSLA High School Mathematics (2 of 4)</vt:lpstr>
      <vt:lpstr>Who Must Test: NJSLA High School Mathematics (3 of 4)</vt:lpstr>
      <vt:lpstr>Who Must Test: NJSLA High School Mathematics (4 of 4)</vt:lpstr>
      <vt:lpstr>Who Must Test: NJSLA High School Science</vt:lpstr>
      <vt:lpstr>Who Must Test: Multilingual Learners (1 of 2)</vt:lpstr>
      <vt:lpstr>Who Must Test: Multilingual Learners (2 of 2)</vt:lpstr>
      <vt:lpstr>Who Must Test: Students with Disabilities</vt:lpstr>
      <vt:lpstr>Alternate Assessment Eligibility-DLM (1 of 2) </vt:lpstr>
      <vt:lpstr>Alternate Assessment Eligibility-DLM (2 of 2) </vt:lpstr>
      <vt:lpstr>Who Must Test: Adult High School Students</vt:lpstr>
      <vt:lpstr>Homebound Students, Bedside Instruction, and Non-Testing Out-of-District Placements</vt:lpstr>
      <vt:lpstr>Homebound Students, Bedside Instruction, and Non-Testing Out-of-District Placements: TA Requirements</vt:lpstr>
      <vt:lpstr>Testing Site Requirements (1 of 2)</vt:lpstr>
      <vt:lpstr>Testing Site Requirements (2 of 2)</vt:lpstr>
      <vt:lpstr>Accessibility Features and Accommodations </vt:lpstr>
      <vt:lpstr>Accessibility Features: Overview</vt:lpstr>
      <vt:lpstr>Accessibility Features and Accommodations</vt:lpstr>
      <vt:lpstr>Administrative Considerations for All Students</vt:lpstr>
      <vt:lpstr>Accessibility Features for All Students</vt:lpstr>
      <vt:lpstr>Accommodations for Students with Disabilities</vt:lpstr>
      <vt:lpstr>Presentation Accommodations for Students with Disabilities</vt:lpstr>
      <vt:lpstr>Response Accommodations for Students with Disabilities</vt:lpstr>
      <vt:lpstr>Speech-to-Text Guidance</vt:lpstr>
      <vt:lpstr>Text-to-Speech Guidance</vt:lpstr>
      <vt:lpstr>Deaf and Hard of Hearing Guidance</vt:lpstr>
      <vt:lpstr>Timing and Scheduling Accommodation for Students with Disabilities</vt:lpstr>
      <vt:lpstr>Accommodations for Multilingual Learners: Overview</vt:lpstr>
      <vt:lpstr>Accommodations for Multilingual Learners</vt:lpstr>
      <vt:lpstr>Multilingual Learner Web-Based Translation Guidance</vt:lpstr>
      <vt:lpstr>Accessibility Features and Accommodations Report</vt:lpstr>
      <vt:lpstr>Calculators, Mathematics Reference Sheets, Mathematics Tools, and Periodic Table</vt:lpstr>
      <vt:lpstr>Calculators: Preparation (1 of 2)</vt:lpstr>
      <vt:lpstr>Calculators: Preparation (2 of 2)</vt:lpstr>
      <vt:lpstr>Calculators: Specifications by Grade</vt:lpstr>
      <vt:lpstr>Calculators: Restrictions</vt:lpstr>
      <vt:lpstr>Mathematics Reference Sheets</vt:lpstr>
      <vt:lpstr>Mathematics Tools</vt:lpstr>
      <vt:lpstr>Periodic Table</vt:lpstr>
      <vt:lpstr>Test and Information Security</vt:lpstr>
      <vt:lpstr>Information Security Overview</vt:lpstr>
      <vt:lpstr>Information Security: Account Management</vt:lpstr>
      <vt:lpstr>Information Security: PII</vt:lpstr>
      <vt:lpstr>Information Security: Handling Student Information</vt:lpstr>
      <vt:lpstr>Test Security Overview</vt:lpstr>
      <vt:lpstr>Test Security</vt:lpstr>
      <vt:lpstr>Training Staff</vt:lpstr>
      <vt:lpstr>District Security Plan</vt:lpstr>
      <vt:lpstr>Test Security Requirements: Unauthorized Electronic Devices</vt:lpstr>
      <vt:lpstr>Test Security: CBT</vt:lpstr>
      <vt:lpstr>Test Security: PBT</vt:lpstr>
      <vt:lpstr>Security Forms</vt:lpstr>
      <vt:lpstr>Security Forms — Handling Protocol</vt:lpstr>
      <vt:lpstr>Security Agreement</vt:lpstr>
      <vt:lpstr>Reporting Contaminated, Missing, and Damaged Materials</vt:lpstr>
      <vt:lpstr>Reporting Testing Irregularities and Security Breaches </vt:lpstr>
      <vt:lpstr>Not-Tested Codes and Void Codes</vt:lpstr>
      <vt:lpstr>Data Clean-Up (1 of 2)</vt:lpstr>
      <vt:lpstr>Data Clean-Up (2 of 2)</vt:lpstr>
      <vt:lpstr>Student Registration</vt:lpstr>
      <vt:lpstr>Student Registration/Personal Needs Profile (SR/PNP) Overview</vt:lpstr>
      <vt:lpstr>Student Registration Overview</vt:lpstr>
      <vt:lpstr>SR/PNP: Reminders </vt:lpstr>
      <vt:lpstr>SR/PNP: In-District Placement</vt:lpstr>
      <vt:lpstr>SR/PNP: Out of District Placement</vt:lpstr>
      <vt:lpstr>SR/PNP: “School Choice”</vt:lpstr>
      <vt:lpstr>SR/PNP: Charter and Vocational Schools</vt:lpstr>
      <vt:lpstr>Transferring Student Records</vt:lpstr>
      <vt:lpstr>Test Booklets and Other Materials</vt:lpstr>
      <vt:lpstr>Handling of PBTs</vt:lpstr>
      <vt:lpstr>Initial Materials Shipment</vt:lpstr>
      <vt:lpstr>Initial Materials Shipment: District Box</vt:lpstr>
      <vt:lpstr>Initial Materials Shipment: School Box</vt:lpstr>
      <vt:lpstr>Test Materials (1 of 3)</vt:lpstr>
      <vt:lpstr>Test Materials (2 of 3)</vt:lpstr>
      <vt:lpstr>Test Materials (3 of 3)</vt:lpstr>
      <vt:lpstr>Auditing Test Materials (1 of 2)</vt:lpstr>
      <vt:lpstr>Auditing Test Materials (2 of 2)</vt:lpstr>
      <vt:lpstr>Preparing Secure Test Materials for Return (1 of 2)</vt:lpstr>
      <vt:lpstr>Preparing Secure Test Materials for Return (2 of 2)</vt:lpstr>
      <vt:lpstr>Secure Test Materials to be Returned (ELA/Mathematics/Science)</vt:lpstr>
      <vt:lpstr>Packaging Non-Scorable ELA/Mathematics Secure Test Materials to Pearson</vt:lpstr>
      <vt:lpstr>Packaging Secure NJSLA-Science Test Materials  for Return to Measurement Incorporated </vt:lpstr>
      <vt:lpstr>Packaging Secure Test Materials to Return </vt:lpstr>
      <vt:lpstr>Sample Materials Return Shipping Label for ELA and Math</vt:lpstr>
      <vt:lpstr>Sample Test Materials Return Shipping Labels for Science</vt:lpstr>
      <vt:lpstr>Helpful Hints (1 of 4)</vt:lpstr>
      <vt:lpstr>Helpful Hints (2 of 4)</vt:lpstr>
      <vt:lpstr>Helpful Hints (3 of 4)</vt:lpstr>
      <vt:lpstr>Helpful Hints (4 of 4)</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District Test Coordinator and District Technology Coordinator Virtual Training</dc:title>
  <dc:creator>New Jersey Department of Education</dc:creator>
  <cp:lastModifiedBy>Michael Biederman</cp:lastModifiedBy>
  <cp:revision>4</cp:revision>
  <cp:lastPrinted>2024-01-02T19:04:06Z</cp:lastPrinted>
  <dcterms:created xsi:type="dcterms:W3CDTF">2020-02-13T15:40:50Z</dcterms:created>
  <dcterms:modified xsi:type="dcterms:W3CDTF">2024-01-19T15:38:34Z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0x010100524C37DC6888604FBE624C8711B8619C</vt:lpwstr>
  </property>
  <property fmtid="{D5CDD505-2E9C-101B-9397-08002B2CF9AE}" pid="3" name="MediaServiceImageTags">
    <vt:lpwstr/>
  </property>
</Properties>
</file>